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260" r:id="rId3"/>
    <p:sldId id="261" r:id="rId4"/>
    <p:sldId id="262" r:id="rId5"/>
    <p:sldId id="263" r:id="rId6"/>
    <p:sldId id="264" r:id="rId7"/>
    <p:sldId id="272" r:id="rId8"/>
    <p:sldId id="265" r:id="rId9"/>
    <p:sldId id="268" r:id="rId10"/>
    <p:sldId id="266" r:id="rId11"/>
    <p:sldId id="267" r:id="rId12"/>
    <p:sldId id="271" r:id="rId13"/>
    <p:sldId id="269" r:id="rId14"/>
    <p:sldId id="270"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017" autoAdjust="0"/>
  </p:normalViewPr>
  <p:slideViewPr>
    <p:cSldViewPr snapToGrid="0">
      <p:cViewPr varScale="1">
        <p:scale>
          <a:sx n="58" d="100"/>
          <a:sy n="58" d="100"/>
        </p:scale>
        <p:origin x="1646" y="48"/>
      </p:cViewPr>
      <p:guideLst>
        <p:guide orient="horz" pos="2160"/>
        <p:guide pos="3840"/>
      </p:guideLst>
    </p:cSldViewPr>
  </p:slideViewPr>
  <p:outlineViewPr>
    <p:cViewPr>
      <p:scale>
        <a:sx n="33" d="100"/>
        <a:sy n="33" d="100"/>
      </p:scale>
      <p:origin x="0" y="-5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C9A52-6E70-4132-AC74-9DD16D38B84D}" type="datetimeFigureOut">
              <a:rPr lang="fr-FR" smtClean="0"/>
              <a:t>05/04/2016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15D2F-D8D7-4907-A9ED-2D6A257DA72C}" type="slidenum">
              <a:rPr lang="fr-FR" smtClean="0"/>
              <a:t>‹N°›</a:t>
            </a:fld>
            <a:endParaRPr lang="fr-FR"/>
          </a:p>
        </p:txBody>
      </p:sp>
    </p:spTree>
    <p:extLst>
      <p:ext uri="{BB962C8B-B14F-4D97-AF65-F5344CB8AC3E}">
        <p14:creationId xmlns:p14="http://schemas.microsoft.com/office/powerpoint/2010/main" val="403235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B15D2F-D8D7-4907-A9ED-2D6A257DA72C}" type="slidenum">
              <a:rPr lang="fr-FR" smtClean="0"/>
              <a:t>1</a:t>
            </a:fld>
            <a:endParaRPr lang="fr-FR"/>
          </a:p>
        </p:txBody>
      </p:sp>
    </p:spTree>
    <p:extLst>
      <p:ext uri="{BB962C8B-B14F-4D97-AF65-F5344CB8AC3E}">
        <p14:creationId xmlns:p14="http://schemas.microsoft.com/office/powerpoint/2010/main" val="33876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B15D2F-D8D7-4907-A9ED-2D6A257DA72C}" type="slidenum">
              <a:rPr lang="fr-FR" smtClean="0"/>
              <a:t>7</a:t>
            </a:fld>
            <a:endParaRPr lang="fr-FR"/>
          </a:p>
        </p:txBody>
      </p:sp>
    </p:spTree>
    <p:extLst>
      <p:ext uri="{BB962C8B-B14F-4D97-AF65-F5344CB8AC3E}">
        <p14:creationId xmlns:p14="http://schemas.microsoft.com/office/powerpoint/2010/main" val="181740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B15D2F-D8D7-4907-A9ED-2D6A257DA72C}" type="slidenum">
              <a:rPr lang="fr-FR" smtClean="0"/>
              <a:t>8</a:t>
            </a:fld>
            <a:endParaRPr lang="fr-FR"/>
          </a:p>
        </p:txBody>
      </p:sp>
    </p:spTree>
    <p:extLst>
      <p:ext uri="{BB962C8B-B14F-4D97-AF65-F5344CB8AC3E}">
        <p14:creationId xmlns:p14="http://schemas.microsoft.com/office/powerpoint/2010/main" val="1579195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canaux de transports d’eau</a:t>
            </a:r>
            <a:r>
              <a:rPr lang="fr-FR" baseline="0" dirty="0" smtClean="0"/>
              <a:t> brute font partie des masses d’eau artificielle. Ils sont associés à des CTO (contraintes techniques obligatoires), et des usages qui se sont diversifiés au cours du temps et qui sont parfois source de conflit. En parallèle s’est développer la nécessité d’atteindre le bon potentiel écologique de ces masses d’eau (enjeux réglementaire et écologique, DCE) </a:t>
            </a:r>
            <a:r>
              <a:rPr lang="fr-FR" baseline="0" dirty="0" smtClean="0">
                <a:sym typeface="Wingdings"/>
              </a:rPr>
              <a:t> contraintes écologiques + CTO</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25B15D2F-D8D7-4907-A9ED-2D6A257DA72C}" type="slidenum">
              <a:rPr lang="fr-FR" smtClean="0"/>
              <a:t>10</a:t>
            </a:fld>
            <a:endParaRPr lang="fr-FR"/>
          </a:p>
        </p:txBody>
      </p:sp>
    </p:spTree>
    <p:extLst>
      <p:ext uri="{BB962C8B-B14F-4D97-AF65-F5344CB8AC3E}">
        <p14:creationId xmlns:p14="http://schemas.microsoft.com/office/powerpoint/2010/main" val="325989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producteurs primaires peuvent générer</a:t>
            </a:r>
            <a:r>
              <a:rPr lang="fr-FR" baseline="0" dirty="0" smtClean="0"/>
              <a:t> des nuisances diverses dans ces MEA: nuisances chimiques (goût, odeur notamment dans les filières de potabilisation), nuisances toxiques (liés à la production potentielle de métabolites secondaires, les endotoxines (</a:t>
            </a:r>
            <a:r>
              <a:rPr lang="fr-FR" baseline="0" dirty="0" err="1" smtClean="0"/>
              <a:t>dermatotoxines</a:t>
            </a:r>
            <a:r>
              <a:rPr lang="fr-FR" baseline="0" dirty="0" smtClean="0"/>
              <a:t>, </a:t>
            </a:r>
            <a:r>
              <a:rPr lang="fr-FR" baseline="0" dirty="0" err="1" smtClean="0"/>
              <a:t>hépatotoxines</a:t>
            </a:r>
            <a:r>
              <a:rPr lang="fr-FR" baseline="0" dirty="0" smtClean="0"/>
              <a:t> ou encore neurotoxines), qui sont libérées dans la masse d’eau après lyse cellulaire) et nuisances physiques (développement sur les parois du canal (bajoyers) d’algues vertes filamenteuses</a:t>
            </a:r>
            <a:r>
              <a:rPr lang="fr-FR" dirty="0" smtClean="0"/>
              <a:t> qui forment de longs filaments,</a:t>
            </a:r>
            <a:r>
              <a:rPr lang="fr-FR" baseline="0" dirty="0" smtClean="0"/>
              <a:t> ce tapis algal va modifié les modules réels de certaines portions de canal et donc biaisée la gestion hydraulique. De plus, </a:t>
            </a:r>
            <a:r>
              <a:rPr lang="fr-FR" dirty="0" smtClean="0"/>
              <a:t> au delà</a:t>
            </a:r>
            <a:r>
              <a:rPr lang="fr-FR" baseline="0" dirty="0" smtClean="0"/>
              <a:t> d’une certaine longueur de filaments, ces algues vont être arrachées par le courant et sont transportées dans la masse d’eau (algues en dérive) ce qui va modifier la turbidité de la masse d’eau, elles vont également s’accumuler au niveau des </a:t>
            </a:r>
            <a:r>
              <a:rPr lang="fr-FR" baseline="0" dirty="0" err="1" smtClean="0"/>
              <a:t>dégrilleurs</a:t>
            </a:r>
            <a:r>
              <a:rPr lang="fr-FR" baseline="0" dirty="0" smtClean="0"/>
              <a:t> positionnés sur le canal ou encore colmatés les filtres, ce qui nécessité des interventions des opérationnels.</a:t>
            </a:r>
            <a:endParaRPr lang="fr-FR" dirty="0"/>
          </a:p>
        </p:txBody>
      </p:sp>
      <p:sp>
        <p:nvSpPr>
          <p:cNvPr id="4" name="Espace réservé du numéro de diapositive 3"/>
          <p:cNvSpPr>
            <a:spLocks noGrp="1"/>
          </p:cNvSpPr>
          <p:nvPr>
            <p:ph type="sldNum" sz="quarter" idx="10"/>
          </p:nvPr>
        </p:nvSpPr>
        <p:spPr/>
        <p:txBody>
          <a:bodyPr/>
          <a:lstStyle/>
          <a:p>
            <a:fld id="{25B15D2F-D8D7-4907-A9ED-2D6A257DA72C}" type="slidenum">
              <a:rPr lang="fr-FR" smtClean="0"/>
              <a:t>11</a:t>
            </a:fld>
            <a:endParaRPr lang="fr-FR"/>
          </a:p>
        </p:txBody>
      </p:sp>
    </p:spTree>
    <p:extLst>
      <p:ext uri="{BB962C8B-B14F-4D97-AF65-F5344CB8AC3E}">
        <p14:creationId xmlns:p14="http://schemas.microsoft.com/office/powerpoint/2010/main" val="283611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eaLnBrk="1" hangingPunct="1">
              <a:spcAft>
                <a:spcPts val="1200"/>
              </a:spcAft>
              <a:defRPr/>
            </a:pPr>
            <a:r>
              <a:rPr lang="fr-FR" dirty="0" smtClean="0"/>
              <a:t>Les objectifs de cette étude visaient à définir une </a:t>
            </a:r>
            <a:r>
              <a:rPr lang="fr-FR" b="1" dirty="0" smtClean="0">
                <a:solidFill>
                  <a:srgbClr val="000000"/>
                </a:solidFill>
                <a:latin typeface="Calibri" charset="0"/>
              </a:rPr>
              <a:t>Stratégie alternative associant le</a:t>
            </a:r>
            <a:r>
              <a:rPr lang="fr-FR" b="1" baseline="0" dirty="0" smtClean="0">
                <a:solidFill>
                  <a:srgbClr val="000000"/>
                </a:solidFill>
                <a:latin typeface="Calibri" charset="0"/>
              </a:rPr>
              <a:t> contrôle des proliférations algales</a:t>
            </a:r>
            <a:r>
              <a:rPr lang="fr-FR" sz="1200" dirty="0" smtClean="0">
                <a:solidFill>
                  <a:srgbClr val="000000"/>
                </a:solidFill>
                <a:latin typeface="Calibri" charset="0"/>
              </a:rPr>
              <a:t> </a:t>
            </a:r>
            <a:r>
              <a:rPr lang="fr-FR" sz="1200" baseline="0" dirty="0" smtClean="0">
                <a:solidFill>
                  <a:srgbClr val="000000"/>
                </a:solidFill>
                <a:latin typeface="Calibri" charset="0"/>
              </a:rPr>
              <a:t> et </a:t>
            </a:r>
            <a:r>
              <a:rPr lang="fr-FR" sz="1200" dirty="0" smtClean="0">
                <a:solidFill>
                  <a:srgbClr val="000000"/>
                </a:solidFill>
                <a:latin typeface="Calibri" charset="0"/>
              </a:rPr>
              <a:t>la qualité de l</a:t>
            </a:r>
            <a:r>
              <a:rPr lang="ja-JP" altLang="fr-FR" sz="1200" dirty="0" smtClean="0">
                <a:solidFill>
                  <a:srgbClr val="000000"/>
                </a:solidFill>
                <a:latin typeface="Calibri" charset="0"/>
              </a:rPr>
              <a:t>’</a:t>
            </a:r>
            <a:r>
              <a:rPr lang="fr-FR" sz="1200" dirty="0" smtClean="0">
                <a:solidFill>
                  <a:srgbClr val="000000"/>
                </a:solidFill>
                <a:latin typeface="Calibri" charset="0"/>
              </a:rPr>
              <a:t>eau dans les canaux artificiels</a:t>
            </a:r>
            <a:endParaRPr lang="fr-FR" sz="1200" i="1" dirty="0" smtClean="0">
              <a:solidFill>
                <a:srgbClr val="000000"/>
              </a:solidFill>
              <a:latin typeface="Calibri" charset="0"/>
            </a:endParaRPr>
          </a:p>
          <a:p>
            <a:pPr algn="just" eaLnBrk="1" hangingPunct="1">
              <a:spcAft>
                <a:spcPts val="1200"/>
              </a:spcAft>
              <a:defRPr/>
            </a:pPr>
            <a:r>
              <a:rPr lang="fr-FR" dirty="0" smtClean="0">
                <a:solidFill>
                  <a:srgbClr val="000000"/>
                </a:solidFill>
                <a:latin typeface="Calibri" charset="0"/>
              </a:rPr>
              <a:t>Définir une </a:t>
            </a:r>
            <a:r>
              <a:rPr lang="fr-FR" b="1" dirty="0" smtClean="0">
                <a:solidFill>
                  <a:srgbClr val="000000"/>
                </a:solidFill>
                <a:latin typeface="Calibri" charset="0"/>
              </a:rPr>
              <a:t>stratégie hydraulique </a:t>
            </a:r>
            <a:r>
              <a:rPr lang="fr-FR" dirty="0" smtClean="0">
                <a:solidFill>
                  <a:srgbClr val="000000"/>
                </a:solidFill>
                <a:latin typeface="Calibri" charset="0"/>
              </a:rPr>
              <a:t>pour la </a:t>
            </a:r>
            <a:r>
              <a:rPr lang="fr-FR" b="1" dirty="0" smtClean="0">
                <a:solidFill>
                  <a:srgbClr val="000000"/>
                </a:solidFill>
                <a:latin typeface="Calibri" charset="0"/>
              </a:rPr>
              <a:t>gestion opérationnelle des développements d'algues </a:t>
            </a:r>
            <a:r>
              <a:rPr lang="fr-FR" dirty="0" smtClean="0">
                <a:solidFill>
                  <a:srgbClr val="000000"/>
                </a:solidFill>
                <a:latin typeface="Calibri" charset="0"/>
              </a:rPr>
              <a:t>dans les canaux de distribution d'eau.</a:t>
            </a:r>
          </a:p>
          <a:p>
            <a:pPr algn="just" eaLnBrk="1" hangingPunct="1">
              <a:spcAft>
                <a:spcPts val="1200"/>
              </a:spcAft>
              <a:defRPr/>
            </a:pPr>
            <a:endParaRPr lang="fr-FR" dirty="0" smtClean="0">
              <a:solidFill>
                <a:srgbClr val="000000"/>
              </a:solidFill>
              <a:latin typeface="Calibri" charset="0"/>
            </a:endParaRPr>
          </a:p>
          <a:p>
            <a:pPr algn="just" eaLnBrk="1" hangingPunct="1">
              <a:spcAft>
                <a:spcPts val="1200"/>
              </a:spcAft>
              <a:defRPr/>
            </a:pPr>
            <a:r>
              <a:rPr lang="fr-FR" dirty="0" smtClean="0">
                <a:solidFill>
                  <a:srgbClr val="000000"/>
                </a:solidFill>
                <a:latin typeface="Calibri" charset="0"/>
              </a:rPr>
              <a:t>Hypothèses:</a:t>
            </a:r>
          </a:p>
          <a:p>
            <a:pPr eaLnBrk="1" hangingPunct="1">
              <a:spcAft>
                <a:spcPts val="1200"/>
              </a:spcAft>
              <a:defRPr/>
            </a:pPr>
            <a:r>
              <a:rPr lang="fr-FR" dirty="0" smtClean="0">
                <a:solidFill>
                  <a:srgbClr val="000000"/>
                </a:solidFill>
                <a:latin typeface="Calibri" charset="0"/>
              </a:rPr>
              <a:t>	- </a:t>
            </a:r>
            <a:r>
              <a:rPr lang="fr-FR" sz="1200" dirty="0" smtClean="0">
                <a:solidFill>
                  <a:srgbClr val="000000"/>
                </a:solidFill>
                <a:latin typeface="Calibri" charset="0"/>
              </a:rPr>
              <a:t>hydrodynamisme </a:t>
            </a:r>
            <a:r>
              <a:rPr lang="fr-FR" sz="1200" dirty="0" smtClean="0">
                <a:solidFill>
                  <a:srgbClr val="000000"/>
                </a:solidFill>
                <a:latin typeface="Wingdings" charset="0"/>
                <a:cs typeface="Wingdings" charset="0"/>
                <a:sym typeface="Wingdings" panose="05000000000000000000" pitchFamily="2" charset="2"/>
              </a:rPr>
              <a:t>est un régulateur</a:t>
            </a:r>
            <a:r>
              <a:rPr lang="fr-FR" sz="1200" baseline="0" dirty="0" smtClean="0">
                <a:solidFill>
                  <a:srgbClr val="000000"/>
                </a:solidFill>
                <a:latin typeface="Wingdings" charset="0"/>
                <a:cs typeface="Wingdings" charset="0"/>
                <a:sym typeface="Wingdings" panose="05000000000000000000" pitchFamily="2" charset="2"/>
              </a:rPr>
              <a:t> du compartiment algal</a:t>
            </a:r>
            <a:endParaRPr lang="fr-FR" sz="1200" dirty="0" smtClean="0">
              <a:solidFill>
                <a:srgbClr val="000000"/>
              </a:solidFill>
              <a:latin typeface="Calibri" charset="0"/>
            </a:endParaRPr>
          </a:p>
          <a:p>
            <a:pPr eaLnBrk="1" hangingPunct="1">
              <a:spcAft>
                <a:spcPts val="1200"/>
              </a:spcAft>
              <a:defRPr/>
            </a:pPr>
            <a:r>
              <a:rPr lang="fr-FR" sz="1200" dirty="0" smtClean="0">
                <a:solidFill>
                  <a:srgbClr val="000000"/>
                </a:solidFill>
                <a:latin typeface="Calibri" charset="0"/>
              </a:rPr>
              <a:t>Fonctionnement écologique d</a:t>
            </a:r>
            <a:r>
              <a:rPr lang="ja-JP" altLang="fr-FR" sz="1200" dirty="0" smtClean="0">
                <a:solidFill>
                  <a:srgbClr val="000000"/>
                </a:solidFill>
                <a:latin typeface="Calibri" charset="0"/>
              </a:rPr>
              <a:t>’</a:t>
            </a:r>
            <a:r>
              <a:rPr lang="fr-FR" sz="1200" dirty="0" smtClean="0">
                <a:solidFill>
                  <a:srgbClr val="000000"/>
                </a:solidFill>
                <a:latin typeface="Calibri" charset="0"/>
              </a:rPr>
              <a:t>une masse d</a:t>
            </a:r>
            <a:r>
              <a:rPr lang="ja-JP" altLang="fr-FR" sz="1200" dirty="0" smtClean="0">
                <a:solidFill>
                  <a:srgbClr val="000000"/>
                </a:solidFill>
                <a:latin typeface="Calibri" charset="0"/>
              </a:rPr>
              <a:t>’</a:t>
            </a:r>
            <a:r>
              <a:rPr lang="fr-FR" sz="1200" dirty="0" smtClean="0">
                <a:solidFill>
                  <a:srgbClr val="000000"/>
                </a:solidFill>
                <a:latin typeface="Calibri" charset="0"/>
              </a:rPr>
              <a:t>eau régulée</a:t>
            </a:r>
          </a:p>
          <a:p>
            <a:pPr eaLnBrk="1" hangingPunct="1">
              <a:spcAft>
                <a:spcPts val="1200"/>
              </a:spcAft>
              <a:defRPr/>
            </a:pPr>
            <a:r>
              <a:rPr lang="fr-FR" sz="1200" dirty="0" smtClean="0">
                <a:solidFill>
                  <a:srgbClr val="000000"/>
                </a:solidFill>
                <a:latin typeface="Calibri" charset="0"/>
              </a:rPr>
              <a:t>	- chasse hydraulique </a:t>
            </a:r>
            <a:r>
              <a:rPr lang="fr-FR" sz="1200" dirty="0" smtClean="0">
                <a:solidFill>
                  <a:srgbClr val="000000"/>
                </a:solidFill>
                <a:latin typeface="Wingdings" charset="0"/>
              </a:rPr>
              <a:t>va</a:t>
            </a:r>
            <a:r>
              <a:rPr lang="fr-FR" sz="1200" baseline="0" dirty="0" smtClean="0">
                <a:solidFill>
                  <a:srgbClr val="000000"/>
                </a:solidFill>
                <a:latin typeface="Wingdings" charset="0"/>
              </a:rPr>
              <a:t> modifier la </a:t>
            </a:r>
            <a:r>
              <a:rPr lang="fr-FR" sz="1200" dirty="0" smtClean="0">
                <a:solidFill>
                  <a:srgbClr val="000000"/>
                </a:solidFill>
                <a:latin typeface="Calibri" charset="0"/>
              </a:rPr>
              <a:t> structure, composition, biomasse des peuplements</a:t>
            </a:r>
          </a:p>
          <a:p>
            <a:pPr algn="just" eaLnBrk="1" hangingPunct="1">
              <a:spcAft>
                <a:spcPts val="1200"/>
              </a:spcAft>
              <a:defRPr/>
            </a:pPr>
            <a:r>
              <a:rPr lang="fr-FR" sz="1200" dirty="0" smtClean="0">
                <a:solidFill>
                  <a:srgbClr val="000000"/>
                </a:solidFill>
                <a:latin typeface="Calibri" charset="0"/>
              </a:rPr>
              <a:t>	- chasse hydraulique  </a:t>
            </a:r>
            <a:r>
              <a:rPr lang="fr-FR" sz="1200" dirty="0" smtClean="0">
                <a:solidFill>
                  <a:srgbClr val="000000"/>
                </a:solidFill>
                <a:latin typeface="Wingdings" charset="0"/>
                <a:cs typeface="Wingdings" charset="0"/>
              </a:rPr>
              <a:t>va modifier</a:t>
            </a:r>
            <a:r>
              <a:rPr lang="fr-FR" sz="1200" baseline="0" dirty="0" smtClean="0">
                <a:solidFill>
                  <a:srgbClr val="000000"/>
                </a:solidFill>
                <a:latin typeface="Wingdings" charset="0"/>
                <a:cs typeface="Wingdings" charset="0"/>
              </a:rPr>
              <a:t> la </a:t>
            </a:r>
            <a:r>
              <a:rPr lang="fr-FR" sz="1200" dirty="0" smtClean="0">
                <a:solidFill>
                  <a:srgbClr val="000000"/>
                </a:solidFill>
                <a:latin typeface="Calibri" charset="0"/>
              </a:rPr>
              <a:t> qualité d</a:t>
            </a:r>
            <a:r>
              <a:rPr lang="ja-JP" altLang="fr-FR" sz="1200" dirty="0" smtClean="0">
                <a:solidFill>
                  <a:srgbClr val="000000"/>
                </a:solidFill>
                <a:latin typeface="Calibri" charset="0"/>
              </a:rPr>
              <a:t>’</a:t>
            </a:r>
            <a:r>
              <a:rPr lang="fr-FR" sz="1200" dirty="0" smtClean="0">
                <a:solidFill>
                  <a:srgbClr val="000000"/>
                </a:solidFill>
                <a:latin typeface="Calibri" charset="0"/>
              </a:rPr>
              <a:t>eau</a:t>
            </a:r>
          </a:p>
          <a:p>
            <a:pPr eaLnBrk="1" hangingPunct="1">
              <a:spcAft>
                <a:spcPts val="1200"/>
              </a:spcAft>
              <a:defRPr/>
            </a:pPr>
            <a:r>
              <a:rPr lang="fr-FR" sz="1200" dirty="0" smtClean="0">
                <a:solidFill>
                  <a:srgbClr val="000000"/>
                </a:solidFill>
                <a:latin typeface="Calibri" charset="0"/>
              </a:rPr>
              <a:t>	- Il est possible de construire un modèle permettant de contrôler la</a:t>
            </a:r>
            <a:r>
              <a:rPr lang="fr-FR" sz="1200" baseline="0" dirty="0" smtClean="0">
                <a:solidFill>
                  <a:srgbClr val="000000"/>
                </a:solidFill>
                <a:latin typeface="Calibri" charset="0"/>
              </a:rPr>
              <a:t> régulation hydraulique pour une meilleure gestion des algues</a:t>
            </a:r>
            <a:endParaRPr lang="fr-FR" sz="1200" dirty="0" smtClean="0">
              <a:solidFill>
                <a:srgbClr val="000000"/>
              </a:solidFill>
              <a:latin typeface="Calibri" charset="0"/>
            </a:endParaRPr>
          </a:p>
          <a:p>
            <a:pPr eaLnBrk="1" hangingPunct="1">
              <a:spcAft>
                <a:spcPts val="1200"/>
              </a:spcAft>
              <a:defRPr/>
            </a:pPr>
            <a:r>
              <a:rPr lang="fr-FR" sz="1200" dirty="0" smtClean="0">
                <a:solidFill>
                  <a:srgbClr val="000000"/>
                </a:solidFill>
                <a:latin typeface="Calibri" charset="0"/>
              </a:rPr>
              <a:t>	- indicateurs de qualité pour les gestionnaires : capteurs</a:t>
            </a:r>
            <a:endParaRPr lang="fr-FR" dirty="0"/>
          </a:p>
        </p:txBody>
      </p:sp>
      <p:sp>
        <p:nvSpPr>
          <p:cNvPr id="4" name="Espace réservé du numéro de diapositive 3"/>
          <p:cNvSpPr>
            <a:spLocks noGrp="1"/>
          </p:cNvSpPr>
          <p:nvPr>
            <p:ph type="sldNum" sz="quarter" idx="10"/>
          </p:nvPr>
        </p:nvSpPr>
        <p:spPr/>
        <p:txBody>
          <a:bodyPr/>
          <a:lstStyle/>
          <a:p>
            <a:fld id="{25B15D2F-D8D7-4907-A9ED-2D6A257DA72C}" type="slidenum">
              <a:rPr lang="fr-FR" smtClean="0"/>
              <a:t>12</a:t>
            </a:fld>
            <a:endParaRPr lang="fr-FR"/>
          </a:p>
        </p:txBody>
      </p:sp>
    </p:spTree>
    <p:extLst>
      <p:ext uri="{BB962C8B-B14F-4D97-AF65-F5344CB8AC3E}">
        <p14:creationId xmlns:p14="http://schemas.microsoft.com/office/powerpoint/2010/main" val="245381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sz="1400" b="1" dirty="0" smtClean="0">
                <a:latin typeface="Calibri" charset="0"/>
              </a:rPr>
              <a:t>Stratégies hydrauliques : outil de gestion </a:t>
            </a:r>
            <a:r>
              <a:rPr lang="fr-FR" sz="1400" dirty="0" smtClean="0">
                <a:latin typeface="Calibri" charset="0"/>
              </a:rPr>
              <a:t>efficace sur l</a:t>
            </a:r>
            <a:r>
              <a:rPr lang="ja-JP" altLang="fr-FR" sz="1400" dirty="0" smtClean="0">
                <a:latin typeface="Calibri" charset="0"/>
              </a:rPr>
              <a:t>’</a:t>
            </a:r>
            <a:r>
              <a:rPr lang="fr-FR" altLang="ja-JP" sz="1400" dirty="0" err="1" smtClean="0">
                <a:latin typeface="Calibri" charset="0"/>
              </a:rPr>
              <a:t>épilithon</a:t>
            </a:r>
            <a:r>
              <a:rPr lang="fr-FR" altLang="ja-JP" sz="1400" dirty="0" smtClean="0">
                <a:latin typeface="Calibri" charset="0"/>
              </a:rPr>
              <a:t> (</a:t>
            </a:r>
            <a:r>
              <a:rPr lang="fr-FR" altLang="ja-JP" sz="1400" b="1" dirty="0" smtClean="0">
                <a:latin typeface="Calibri" charset="0"/>
              </a:rPr>
              <a:t>quantitatif</a:t>
            </a:r>
            <a:r>
              <a:rPr lang="fr-FR" altLang="ja-JP" sz="1400" dirty="0" smtClean="0">
                <a:latin typeface="Calibri" charset="0"/>
              </a:rPr>
              <a:t>)</a:t>
            </a:r>
          </a:p>
          <a:p>
            <a:pPr eaLnBrk="1" hangingPunct="1">
              <a:buFontTx/>
              <a:buChar char="-"/>
            </a:pPr>
            <a:r>
              <a:rPr lang="fr-FR" sz="1200" u="sng" dirty="0" smtClean="0">
                <a:latin typeface="Calibri" charset="0"/>
              </a:rPr>
              <a:t>&gt; Nécessité de prendre en compte :</a:t>
            </a:r>
          </a:p>
          <a:p>
            <a:pPr eaLnBrk="1" hangingPunct="1"/>
            <a:r>
              <a:rPr lang="fr-FR" sz="1200" dirty="0" smtClean="0">
                <a:latin typeface="Calibri" charset="0"/>
              </a:rPr>
              <a:t>	- le seuil d</a:t>
            </a:r>
            <a:r>
              <a:rPr lang="ja-JP" altLang="fr-FR" sz="1200" dirty="0" smtClean="0">
                <a:latin typeface="Calibri" charset="0"/>
              </a:rPr>
              <a:t>’</a:t>
            </a:r>
            <a:r>
              <a:rPr lang="fr-FR" altLang="ja-JP" sz="1200" dirty="0" smtClean="0">
                <a:latin typeface="Calibri" charset="0"/>
              </a:rPr>
              <a:t>arrachement de l</a:t>
            </a:r>
            <a:r>
              <a:rPr lang="ja-JP" altLang="fr-FR" sz="1200" dirty="0" smtClean="0">
                <a:latin typeface="Calibri" charset="0"/>
              </a:rPr>
              <a:t>’</a:t>
            </a:r>
            <a:r>
              <a:rPr lang="fr-FR" altLang="ja-JP" sz="1200" dirty="0" err="1" smtClean="0">
                <a:latin typeface="Calibri" charset="0"/>
              </a:rPr>
              <a:t>épilithon</a:t>
            </a:r>
            <a:r>
              <a:rPr lang="fr-FR" altLang="ja-JP" sz="1200" dirty="0" smtClean="0">
                <a:latin typeface="Calibri" charset="0"/>
              </a:rPr>
              <a:t> </a:t>
            </a:r>
          </a:p>
          <a:p>
            <a:pPr eaLnBrk="1" hangingPunct="1"/>
            <a:r>
              <a:rPr lang="fr-FR" sz="1200" dirty="0" smtClean="0">
                <a:latin typeface="Calibri" charset="0"/>
              </a:rPr>
              <a:t>	- le débit initial (ex. </a:t>
            </a:r>
            <a:r>
              <a:rPr lang="fr-FR" sz="1200" dirty="0" err="1" smtClean="0">
                <a:latin typeface="Calibri" charset="0"/>
              </a:rPr>
              <a:t>Figassons</a:t>
            </a:r>
            <a:r>
              <a:rPr lang="fr-FR" sz="1200" dirty="0" smtClean="0">
                <a:latin typeface="Calibri" charset="0"/>
              </a:rPr>
              <a:t> août) (delta Q/Q </a:t>
            </a:r>
            <a:r>
              <a:rPr lang="fr-FR" sz="1200" dirty="0" err="1" smtClean="0">
                <a:latin typeface="Calibri" charset="0"/>
              </a:rPr>
              <a:t>moy</a:t>
            </a:r>
            <a:r>
              <a:rPr lang="fr-FR" sz="1200" dirty="0" smtClean="0">
                <a:latin typeface="Calibri" charset="0"/>
              </a:rPr>
              <a:t>)</a:t>
            </a:r>
          </a:p>
          <a:p>
            <a:pPr eaLnBrk="1" hangingPunct="1"/>
            <a:r>
              <a:rPr lang="fr-FR" sz="1200" dirty="0" smtClean="0">
                <a:latin typeface="Calibri" charset="0"/>
              </a:rPr>
              <a:t>	- les perturbations précédentes (ex. </a:t>
            </a:r>
            <a:r>
              <a:rPr lang="fr-FR" sz="1200" dirty="0" err="1" smtClean="0">
                <a:latin typeface="Calibri" charset="0"/>
              </a:rPr>
              <a:t>Figassons</a:t>
            </a:r>
            <a:r>
              <a:rPr lang="fr-FR" sz="1200" dirty="0" smtClean="0">
                <a:latin typeface="Calibri" charset="0"/>
              </a:rPr>
              <a:t> août)</a:t>
            </a:r>
          </a:p>
          <a:p>
            <a:pPr eaLnBrk="1" hangingPunct="1"/>
            <a:r>
              <a:rPr lang="fr-FR" sz="1200" dirty="0" smtClean="0">
                <a:latin typeface="Calibri" charset="0"/>
              </a:rPr>
              <a:t>	- Eviter des prélèvements supplémentaires </a:t>
            </a:r>
          </a:p>
          <a:p>
            <a:pPr eaLnBrk="1" hangingPunct="1"/>
            <a:r>
              <a:rPr lang="fr-FR" sz="1200" dirty="0" smtClean="0">
                <a:latin typeface="Calibri" charset="0"/>
              </a:rPr>
              <a:t>			(ex. </a:t>
            </a:r>
            <a:r>
              <a:rPr lang="fr-FR" sz="1200" dirty="0" err="1" smtClean="0">
                <a:latin typeface="Calibri" charset="0"/>
              </a:rPr>
              <a:t>Avencq</a:t>
            </a:r>
            <a:r>
              <a:rPr lang="fr-FR" sz="1200" dirty="0" smtClean="0">
                <a:latin typeface="Calibri" charset="0"/>
              </a:rPr>
              <a:t> avril débit stable mais vitesse élevée (Tau))</a:t>
            </a:r>
          </a:p>
          <a:p>
            <a:pPr eaLnBrk="1" hangingPunct="1"/>
            <a:endParaRPr lang="fr-FR" sz="1200" dirty="0" smtClean="0">
              <a:latin typeface="Calibri" charset="0"/>
            </a:endParaRPr>
          </a:p>
          <a:p>
            <a:pPr eaLnBrk="1" hangingPunct="1"/>
            <a:r>
              <a:rPr lang="fr-FR" sz="1400" b="1" dirty="0" smtClean="0">
                <a:latin typeface="Calibri" charset="0"/>
              </a:rPr>
              <a:t>Stratégies hydrauliques : outil de gestion </a:t>
            </a:r>
            <a:r>
              <a:rPr lang="fr-FR" sz="1400" dirty="0" smtClean="0">
                <a:latin typeface="Calibri" charset="0"/>
              </a:rPr>
              <a:t>efficace pour limiter turbidité (</a:t>
            </a:r>
            <a:r>
              <a:rPr lang="fr-FR" sz="1400" b="1" dirty="0" smtClean="0">
                <a:latin typeface="Calibri" charset="0"/>
              </a:rPr>
              <a:t>qualitatif</a:t>
            </a:r>
            <a:r>
              <a:rPr lang="fr-FR" sz="1400" dirty="0" smtClean="0">
                <a:latin typeface="Calibri" charset="0"/>
              </a:rPr>
              <a:t>)</a:t>
            </a:r>
          </a:p>
          <a:p>
            <a:pPr eaLnBrk="1" hangingPunct="1"/>
            <a:r>
              <a:rPr lang="fr-FR" sz="1200" u="sng" dirty="0" smtClean="0">
                <a:latin typeface="Calibri" charset="0"/>
              </a:rPr>
              <a:t>-&gt; Nécessité de prendre en compte :</a:t>
            </a:r>
          </a:p>
          <a:p>
            <a:pPr eaLnBrk="1" hangingPunct="1"/>
            <a:r>
              <a:rPr lang="fr-FR" sz="1200" dirty="0" smtClean="0">
                <a:latin typeface="Calibri" charset="0"/>
              </a:rPr>
              <a:t>	- le débit initial </a:t>
            </a:r>
          </a:p>
          <a:p>
            <a:pPr eaLnBrk="1" hangingPunct="1"/>
            <a:r>
              <a:rPr lang="fr-FR" sz="1200" dirty="0" smtClean="0">
                <a:latin typeface="Calibri" charset="0"/>
              </a:rPr>
              <a:t>	- la gestion liée à la demande (ex. </a:t>
            </a:r>
            <a:r>
              <a:rPr lang="fr-FR" sz="1200" dirty="0" err="1" smtClean="0">
                <a:latin typeface="Calibri" charset="0"/>
              </a:rPr>
              <a:t>Figassons</a:t>
            </a:r>
            <a:r>
              <a:rPr lang="fr-FR" sz="1200" dirty="0" smtClean="0">
                <a:latin typeface="Calibri" charset="0"/>
              </a:rPr>
              <a:t> août)</a:t>
            </a:r>
          </a:p>
          <a:p>
            <a:pPr eaLnBrk="1" hangingPunct="1"/>
            <a:endParaRPr lang="fr-FR" sz="1200" dirty="0" smtClean="0">
              <a:latin typeface="Calibri" charset="0"/>
            </a:endParaRPr>
          </a:p>
          <a:p>
            <a:pPr eaLnBrk="1" hangingPunct="1"/>
            <a:r>
              <a:rPr lang="fr-FR" sz="1200" b="1" dirty="0" smtClean="0">
                <a:latin typeface="Calibri" charset="0"/>
              </a:rPr>
              <a:t>STRATEGIES GESTION HYDRAULIQUE à adapter en fonction </a:t>
            </a:r>
          </a:p>
          <a:p>
            <a:pPr eaLnBrk="1" hangingPunct="1"/>
            <a:r>
              <a:rPr lang="fr-FR" sz="1200" dirty="0" smtClean="0">
                <a:latin typeface="Calibri" charset="0"/>
              </a:rPr>
              <a:t>				- de la gestion hydraulique</a:t>
            </a:r>
          </a:p>
          <a:p>
            <a:pPr eaLnBrk="1" hangingPunct="1"/>
            <a:r>
              <a:rPr lang="fr-FR" sz="1200" dirty="0" smtClean="0">
                <a:latin typeface="Calibri" charset="0"/>
              </a:rPr>
              <a:t>				- saisons</a:t>
            </a:r>
          </a:p>
          <a:p>
            <a:pPr eaLnBrk="1" hangingPunct="1"/>
            <a:r>
              <a:rPr lang="fr-FR" sz="1200" dirty="0" smtClean="0">
                <a:latin typeface="Calibri" charset="0"/>
              </a:rPr>
              <a:t>				- peuplements en place</a:t>
            </a:r>
            <a:endParaRPr lang="fr-FR" sz="1200" dirty="0">
              <a:latin typeface="Calibri" charset="0"/>
            </a:endParaRPr>
          </a:p>
        </p:txBody>
      </p:sp>
      <p:sp>
        <p:nvSpPr>
          <p:cNvPr id="4" name="Espace réservé du numéro de diapositive 3"/>
          <p:cNvSpPr>
            <a:spLocks noGrp="1"/>
          </p:cNvSpPr>
          <p:nvPr>
            <p:ph type="sldNum" sz="quarter" idx="10"/>
          </p:nvPr>
        </p:nvSpPr>
        <p:spPr/>
        <p:txBody>
          <a:bodyPr/>
          <a:lstStyle/>
          <a:p>
            <a:fld id="{25B15D2F-D8D7-4907-A9ED-2D6A257DA72C}" type="slidenum">
              <a:rPr lang="fr-FR" smtClean="0"/>
              <a:t>13</a:t>
            </a:fld>
            <a:endParaRPr lang="fr-FR"/>
          </a:p>
        </p:txBody>
      </p:sp>
    </p:spTree>
    <p:extLst>
      <p:ext uri="{BB962C8B-B14F-4D97-AF65-F5344CB8AC3E}">
        <p14:creationId xmlns:p14="http://schemas.microsoft.com/office/powerpoint/2010/main" val="77164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B15D2F-D8D7-4907-A9ED-2D6A257DA72C}" type="slidenum">
              <a:rPr lang="fr-FR" smtClean="0"/>
              <a:t>14</a:t>
            </a:fld>
            <a:endParaRPr lang="fr-FR"/>
          </a:p>
        </p:txBody>
      </p:sp>
    </p:spTree>
    <p:extLst>
      <p:ext uri="{BB962C8B-B14F-4D97-AF65-F5344CB8AC3E}">
        <p14:creationId xmlns:p14="http://schemas.microsoft.com/office/powerpoint/2010/main" val="79411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 18"/>
          <p:cNvGrpSpPr>
            <a:grpSpLocks/>
          </p:cNvGrpSpPr>
          <p:nvPr/>
        </p:nvGrpSpPr>
        <p:grpSpPr bwMode="auto">
          <a:xfrm>
            <a:off x="1" y="1"/>
            <a:ext cx="12187767" cy="6850063"/>
            <a:chOff x="0" y="0"/>
            <a:chExt cx="5758" cy="4315"/>
          </a:xfrm>
        </p:grpSpPr>
        <p:grpSp>
          <p:nvGrpSpPr>
            <p:cNvPr id="5" name="Group 19"/>
            <p:cNvGrpSpPr>
              <a:grpSpLocks/>
            </p:cNvGrpSpPr>
            <p:nvPr userDrawn="1"/>
          </p:nvGrpSpPr>
          <p:grpSpPr bwMode="auto">
            <a:xfrm>
              <a:off x="1728" y="2230"/>
              <a:ext cx="4027" cy="2085"/>
              <a:chOff x="1728" y="2230"/>
              <a:chExt cx="4027" cy="2085"/>
            </a:xfrm>
          </p:grpSpPr>
          <p:sp>
            <p:nvSpPr>
              <p:cNvPr id="8" name="Freeform 20"/>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fontAlgn="base">
                  <a:spcBef>
                    <a:spcPct val="0"/>
                  </a:spcBef>
                  <a:spcAft>
                    <a:spcPct val="0"/>
                  </a:spcAft>
                  <a:defRPr/>
                </a:pPr>
                <a:endParaRPr lang="fr-FR" sz="1800">
                  <a:solidFill>
                    <a:srgbClr val="FFFFFF"/>
                  </a:solidFill>
                </a:endParaRPr>
              </a:p>
            </p:txBody>
          </p:sp>
          <p:sp>
            <p:nvSpPr>
              <p:cNvPr id="9" name="Freeform 21"/>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fontAlgn="base">
                  <a:spcBef>
                    <a:spcPct val="0"/>
                  </a:spcBef>
                  <a:spcAft>
                    <a:spcPct val="0"/>
                  </a:spcAft>
                  <a:defRPr/>
                </a:pPr>
                <a:endParaRPr lang="fr-FR" sz="1800">
                  <a:solidFill>
                    <a:srgbClr val="FFFFFF"/>
                  </a:solidFill>
                </a:endParaRPr>
              </a:p>
            </p:txBody>
          </p:sp>
          <p:sp>
            <p:nvSpPr>
              <p:cNvPr id="10" name="Freeform 22"/>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fontAlgn="base">
                  <a:spcBef>
                    <a:spcPct val="0"/>
                  </a:spcBef>
                  <a:spcAft>
                    <a:spcPct val="0"/>
                  </a:spcAft>
                  <a:defRPr/>
                </a:pPr>
                <a:endParaRPr lang="fr-FR" sz="1800">
                  <a:solidFill>
                    <a:srgbClr val="FFFFFF"/>
                  </a:solidFill>
                </a:endParaRPr>
              </a:p>
            </p:txBody>
          </p:sp>
          <p:sp>
            <p:nvSpPr>
              <p:cNvPr id="11" name="Freeform 23"/>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fr-FR" sz="1800" smtClean="0">
                  <a:solidFill>
                    <a:srgbClr val="FFFFFF"/>
                  </a:solidFill>
                </a:endParaRPr>
              </a:p>
            </p:txBody>
          </p:sp>
          <p:sp>
            <p:nvSpPr>
              <p:cNvPr id="12" name="Freeform 24"/>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fontAlgn="base">
                  <a:spcBef>
                    <a:spcPct val="0"/>
                  </a:spcBef>
                  <a:spcAft>
                    <a:spcPct val="0"/>
                  </a:spcAft>
                  <a:defRPr/>
                </a:pPr>
                <a:endParaRPr lang="fr-FR" sz="1800">
                  <a:solidFill>
                    <a:srgbClr val="FFFFFF"/>
                  </a:solidFill>
                </a:endParaRPr>
              </a:p>
            </p:txBody>
          </p:sp>
        </p:grpSp>
        <p:sp>
          <p:nvSpPr>
            <p:cNvPr id="6" name="Freeform 25"/>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fontAlgn="base">
                <a:spcBef>
                  <a:spcPct val="0"/>
                </a:spcBef>
                <a:spcAft>
                  <a:spcPct val="0"/>
                </a:spcAft>
                <a:defRPr/>
              </a:pPr>
              <a:endParaRPr lang="fr-FR" sz="1800">
                <a:solidFill>
                  <a:srgbClr val="FFFFFF"/>
                </a:solidFill>
              </a:endParaRPr>
            </a:p>
          </p:txBody>
        </p:sp>
        <p:sp>
          <p:nvSpPr>
            <p:cNvPr id="7" name="Freeform 26"/>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fr-FR" sz="1800" smtClean="0">
                <a:solidFill>
                  <a:srgbClr val="FFFFFF"/>
                </a:solidFill>
              </a:endParaRPr>
            </a:p>
          </p:txBody>
        </p:sp>
      </p:grpSp>
      <p:sp>
        <p:nvSpPr>
          <p:cNvPr id="415755"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fr-FR" noProof="0" smtClean="0"/>
              <a:t>Cliquez pour modifier le style du titre</a:t>
            </a:r>
          </a:p>
        </p:txBody>
      </p:sp>
      <p:sp>
        <p:nvSpPr>
          <p:cNvPr id="41575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fr-FR" noProof="0" smtClean="0"/>
              <a:t>Cliquez pour modifier le style des sous-titres du masque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fr-FR">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fr-FR">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2184D475-47EA-47AC-8BA3-616A6A493BB4}"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30325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3"/>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15"/>
          <p:cNvSpPr>
            <a:spLocks noGrp="1" noChangeArrowheads="1"/>
          </p:cNvSpPr>
          <p:nvPr>
            <p:ph type="sldNum" sz="quarter" idx="11"/>
          </p:nvPr>
        </p:nvSpPr>
        <p:spPr>
          <a:ln/>
        </p:spPr>
        <p:txBody>
          <a:bodyPr/>
          <a:lstStyle>
            <a:lvl1pPr>
              <a:defRPr/>
            </a:lvl1pPr>
          </a:lstStyle>
          <a:p>
            <a:pPr>
              <a:defRPr/>
            </a:pPr>
            <a:fld id="{7F1BA732-38F3-4964-ACF7-3616F54C4FEE}" type="slidenum">
              <a:rPr lang="fr-FR" altLang="fr-FR">
                <a:solidFill>
                  <a:srgbClr val="FFFFFF"/>
                </a:solidFill>
              </a:rPr>
              <a:pPr>
                <a:defRPr/>
              </a:pPr>
              <a:t>‹N°›</a:t>
            </a:fld>
            <a:endParaRPr lang="fr-FR" altLang="fr-F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45363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3"/>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15"/>
          <p:cNvSpPr>
            <a:spLocks noGrp="1" noChangeArrowheads="1"/>
          </p:cNvSpPr>
          <p:nvPr>
            <p:ph type="sldNum" sz="quarter" idx="11"/>
          </p:nvPr>
        </p:nvSpPr>
        <p:spPr>
          <a:ln/>
        </p:spPr>
        <p:txBody>
          <a:bodyPr/>
          <a:lstStyle>
            <a:lvl1pPr>
              <a:defRPr/>
            </a:lvl1pPr>
          </a:lstStyle>
          <a:p>
            <a:pPr>
              <a:defRPr/>
            </a:pPr>
            <a:fld id="{DDB7ACD2-A10A-4FE4-B90C-10399245B55D}" type="slidenum">
              <a:rPr lang="fr-FR" altLang="fr-FR">
                <a:solidFill>
                  <a:srgbClr val="FFFFFF"/>
                </a:solidFill>
              </a:rPr>
              <a:pPr>
                <a:defRPr/>
              </a:pPr>
              <a:t>‹N°›</a:t>
            </a:fld>
            <a:endParaRPr lang="fr-FR" altLang="fr-F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75173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3"/>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15"/>
          <p:cNvSpPr>
            <a:spLocks noGrp="1" noChangeArrowheads="1"/>
          </p:cNvSpPr>
          <p:nvPr>
            <p:ph type="sldNum" sz="quarter" idx="11"/>
          </p:nvPr>
        </p:nvSpPr>
        <p:spPr>
          <a:ln/>
        </p:spPr>
        <p:txBody>
          <a:bodyPr/>
          <a:lstStyle>
            <a:lvl1pPr>
              <a:defRPr/>
            </a:lvl1pPr>
          </a:lstStyle>
          <a:p>
            <a:pPr>
              <a:defRPr/>
            </a:pPr>
            <a:fld id="{A0BCD863-6735-4FB6-A63A-30ABCBE47366}" type="slidenum">
              <a:rPr lang="fr-FR" altLang="fr-FR">
                <a:solidFill>
                  <a:srgbClr val="FFFFFF"/>
                </a:solidFill>
              </a:rPr>
              <a:pPr>
                <a:defRPr/>
              </a:pPr>
              <a:t>‹N°›</a:t>
            </a:fld>
            <a:endParaRPr lang="fr-FR" altLang="fr-F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79042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3"/>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15"/>
          <p:cNvSpPr>
            <a:spLocks noGrp="1" noChangeArrowheads="1"/>
          </p:cNvSpPr>
          <p:nvPr>
            <p:ph type="sldNum" sz="quarter" idx="11"/>
          </p:nvPr>
        </p:nvSpPr>
        <p:spPr>
          <a:ln/>
        </p:spPr>
        <p:txBody>
          <a:bodyPr/>
          <a:lstStyle>
            <a:lvl1pPr>
              <a:defRPr/>
            </a:lvl1pPr>
          </a:lstStyle>
          <a:p>
            <a:pPr>
              <a:defRPr/>
            </a:pPr>
            <a:fld id="{29931F2C-ADD7-4EB9-A542-4CF10660F661}" type="slidenum">
              <a:rPr lang="fr-FR" altLang="fr-FR">
                <a:solidFill>
                  <a:srgbClr val="FFFFFF"/>
                </a:solidFill>
              </a:rPr>
              <a:pPr>
                <a:defRPr/>
              </a:pPr>
              <a:t>‹N°›</a:t>
            </a:fld>
            <a:endParaRPr lang="fr-FR" altLang="fr-F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26398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3"/>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15"/>
          <p:cNvSpPr>
            <a:spLocks noGrp="1" noChangeArrowheads="1"/>
          </p:cNvSpPr>
          <p:nvPr>
            <p:ph type="sldNum" sz="quarter" idx="11"/>
          </p:nvPr>
        </p:nvSpPr>
        <p:spPr>
          <a:ln/>
        </p:spPr>
        <p:txBody>
          <a:bodyPr/>
          <a:lstStyle>
            <a:lvl1pPr>
              <a:defRPr/>
            </a:lvl1pPr>
          </a:lstStyle>
          <a:p>
            <a:pPr>
              <a:defRPr/>
            </a:pPr>
            <a:fld id="{F10A042D-A3E3-4576-AC25-697AE5474A4D}" type="slidenum">
              <a:rPr lang="fr-FR" altLang="fr-FR">
                <a:solidFill>
                  <a:srgbClr val="FFFFFF"/>
                </a:solidFill>
              </a:rPr>
              <a:pPr>
                <a:defRPr/>
              </a:pPr>
              <a:t>‹N°›</a:t>
            </a:fld>
            <a:endParaRPr lang="fr-FR" altLang="fr-F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50459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3"/>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15"/>
          <p:cNvSpPr>
            <a:spLocks noGrp="1" noChangeArrowheads="1"/>
          </p:cNvSpPr>
          <p:nvPr>
            <p:ph type="sldNum" sz="quarter" idx="11"/>
          </p:nvPr>
        </p:nvSpPr>
        <p:spPr>
          <a:ln/>
        </p:spPr>
        <p:txBody>
          <a:bodyPr/>
          <a:lstStyle>
            <a:lvl1pPr>
              <a:defRPr/>
            </a:lvl1pPr>
          </a:lstStyle>
          <a:p>
            <a:pPr>
              <a:defRPr/>
            </a:pPr>
            <a:fld id="{E210BE9B-D553-4F5A-A1A2-0AB1B9218669}" type="slidenum">
              <a:rPr lang="fr-FR" altLang="fr-FR">
                <a:solidFill>
                  <a:srgbClr val="FFFFFF"/>
                </a:solidFill>
              </a:rPr>
              <a:pPr>
                <a:defRPr/>
              </a:pPr>
              <a:t>‹N°›</a:t>
            </a:fld>
            <a:endParaRPr lang="fr-FR" altLang="fr-F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68194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13"/>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15"/>
          <p:cNvSpPr>
            <a:spLocks noGrp="1" noChangeArrowheads="1"/>
          </p:cNvSpPr>
          <p:nvPr>
            <p:ph type="sldNum" sz="quarter" idx="11"/>
          </p:nvPr>
        </p:nvSpPr>
        <p:spPr>
          <a:ln/>
        </p:spPr>
        <p:txBody>
          <a:bodyPr/>
          <a:lstStyle>
            <a:lvl1pPr>
              <a:defRPr/>
            </a:lvl1pPr>
          </a:lstStyle>
          <a:p>
            <a:pPr>
              <a:defRPr/>
            </a:pPr>
            <a:fld id="{7EE87E7A-5D1E-4B56-B5E7-2E5A9B3E5DEF}" type="slidenum">
              <a:rPr lang="fr-FR" altLang="fr-FR">
                <a:solidFill>
                  <a:srgbClr val="FFFFFF"/>
                </a:solidFill>
              </a:rPr>
              <a:pPr>
                <a:defRPr/>
              </a:pPr>
              <a:t>‹N°›</a:t>
            </a:fld>
            <a:endParaRPr lang="fr-FR" altLang="fr-F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475731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15"/>
          <p:cNvSpPr>
            <a:spLocks noGrp="1" noChangeArrowheads="1"/>
          </p:cNvSpPr>
          <p:nvPr>
            <p:ph type="sldNum" sz="quarter" idx="11"/>
          </p:nvPr>
        </p:nvSpPr>
        <p:spPr>
          <a:ln/>
        </p:spPr>
        <p:txBody>
          <a:bodyPr/>
          <a:lstStyle>
            <a:lvl1pPr>
              <a:defRPr/>
            </a:lvl1pPr>
          </a:lstStyle>
          <a:p>
            <a:pPr>
              <a:defRPr/>
            </a:pPr>
            <a:fld id="{D3391772-679D-45E6-95BB-93C117FAF653}" type="slidenum">
              <a:rPr lang="fr-FR" altLang="fr-FR">
                <a:solidFill>
                  <a:srgbClr val="FFFFFF"/>
                </a:solidFill>
              </a:rPr>
              <a:pPr>
                <a:defRPr/>
              </a:pPr>
              <a:t>‹N°›</a:t>
            </a:fld>
            <a:endParaRPr lang="fr-FR" altLang="fr-F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26432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3"/>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15"/>
          <p:cNvSpPr>
            <a:spLocks noGrp="1" noChangeArrowheads="1"/>
          </p:cNvSpPr>
          <p:nvPr>
            <p:ph type="sldNum" sz="quarter" idx="11"/>
          </p:nvPr>
        </p:nvSpPr>
        <p:spPr>
          <a:ln/>
        </p:spPr>
        <p:txBody>
          <a:bodyPr/>
          <a:lstStyle>
            <a:lvl1pPr>
              <a:defRPr/>
            </a:lvl1pPr>
          </a:lstStyle>
          <a:p>
            <a:pPr>
              <a:defRPr/>
            </a:pPr>
            <a:fld id="{A084E935-B4BF-4585-B76E-704652A2C558}" type="slidenum">
              <a:rPr lang="fr-FR" altLang="fr-FR">
                <a:solidFill>
                  <a:srgbClr val="FFFFFF"/>
                </a:solidFill>
              </a:rPr>
              <a:pPr>
                <a:defRPr/>
              </a:pPr>
              <a:t>‹N°›</a:t>
            </a:fld>
            <a:endParaRPr lang="fr-FR" altLang="fr-F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58967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3"/>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15"/>
          <p:cNvSpPr>
            <a:spLocks noGrp="1" noChangeArrowheads="1"/>
          </p:cNvSpPr>
          <p:nvPr>
            <p:ph type="sldNum" sz="quarter" idx="11"/>
          </p:nvPr>
        </p:nvSpPr>
        <p:spPr>
          <a:ln/>
        </p:spPr>
        <p:txBody>
          <a:bodyPr/>
          <a:lstStyle>
            <a:lvl1pPr>
              <a:defRPr/>
            </a:lvl1pPr>
          </a:lstStyle>
          <a:p>
            <a:pPr>
              <a:defRPr/>
            </a:pPr>
            <a:fld id="{CC4AAC2E-A145-4888-85EE-17906DF7DBBD}" type="slidenum">
              <a:rPr lang="fr-FR" altLang="fr-FR">
                <a:solidFill>
                  <a:srgbClr val="FFFFFF"/>
                </a:solidFill>
              </a:rPr>
              <a:pPr>
                <a:defRPr/>
              </a:pPr>
              <a:t>‹N°›</a:t>
            </a:fld>
            <a:endParaRPr lang="fr-FR" altLang="fr-F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02361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609600" y="6251575"/>
            <a:ext cx="28448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fontAlgn="base">
              <a:spcBef>
                <a:spcPct val="0"/>
              </a:spcBef>
              <a:spcAft>
                <a:spcPct val="0"/>
              </a:spcAft>
              <a:defRPr/>
            </a:pPr>
            <a:endParaRPr lang="fr-FR">
              <a:solidFill>
                <a:srgbClr val="FFFFFF"/>
              </a:solidFill>
            </a:endParaRPr>
          </a:p>
        </p:txBody>
      </p:sp>
      <p:sp>
        <p:nvSpPr>
          <p:cNvPr id="414735" name="Rectangle 15"/>
          <p:cNvSpPr>
            <a:spLocks noGrp="1" noChangeArrowheads="1"/>
          </p:cNvSpPr>
          <p:nvPr>
            <p:ph type="sldNum" sz="quarter" idx="4"/>
          </p:nvPr>
        </p:nvSpPr>
        <p:spPr bwMode="auto">
          <a:xfrm>
            <a:off x="8737600" y="6248400"/>
            <a:ext cx="28448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8C86C5E7-E726-479F-96B9-0AE7A28814F2}" type="slidenum">
              <a:rPr lang="fr-FR" altLang="fr-FR">
                <a:solidFill>
                  <a:srgbClr val="FFFFFF"/>
                </a:solidFill>
              </a:rPr>
              <a:pPr fontAlgn="base">
                <a:spcBef>
                  <a:spcPct val="0"/>
                </a:spcBef>
                <a:spcAft>
                  <a:spcPct val="0"/>
                </a:spcAft>
                <a:defRPr/>
              </a:pPr>
              <a:t>‹N°›</a:t>
            </a:fld>
            <a:endParaRPr lang="fr-FR" altLang="fr-FR">
              <a:solidFill>
                <a:srgbClr val="FFFFFF"/>
              </a:solidFill>
            </a:endParaRPr>
          </a:p>
        </p:txBody>
      </p:sp>
      <p:grpSp>
        <p:nvGrpSpPr>
          <p:cNvPr id="1028" name="Group 19"/>
          <p:cNvGrpSpPr>
            <a:grpSpLocks/>
          </p:cNvGrpSpPr>
          <p:nvPr/>
        </p:nvGrpSpPr>
        <p:grpSpPr bwMode="auto">
          <a:xfrm>
            <a:off x="1" y="1"/>
            <a:ext cx="12187767" cy="6850063"/>
            <a:chOff x="0" y="0"/>
            <a:chExt cx="5758" cy="4315"/>
          </a:xfrm>
        </p:grpSpPr>
        <p:grpSp>
          <p:nvGrpSpPr>
            <p:cNvPr id="1032" name="Group 18"/>
            <p:cNvGrpSpPr>
              <a:grpSpLocks/>
            </p:cNvGrpSpPr>
            <p:nvPr userDrawn="1"/>
          </p:nvGrpSpPr>
          <p:grpSpPr bwMode="auto">
            <a:xfrm>
              <a:off x="1728" y="2230"/>
              <a:ext cx="4027" cy="2085"/>
              <a:chOff x="1728" y="2230"/>
              <a:chExt cx="4027" cy="2085"/>
            </a:xfrm>
          </p:grpSpPr>
          <p:sp>
            <p:nvSpPr>
              <p:cNvPr id="414725" name="Freeform 5"/>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fontAlgn="base">
                  <a:spcBef>
                    <a:spcPct val="0"/>
                  </a:spcBef>
                  <a:spcAft>
                    <a:spcPct val="0"/>
                  </a:spcAft>
                  <a:defRPr/>
                </a:pPr>
                <a:endParaRPr lang="fr-FR" sz="1800">
                  <a:solidFill>
                    <a:srgbClr val="FFFFFF"/>
                  </a:solidFill>
                </a:endParaRPr>
              </a:p>
            </p:txBody>
          </p:sp>
          <p:sp>
            <p:nvSpPr>
              <p:cNvPr id="414726" name="Freeform 6"/>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fontAlgn="base">
                  <a:spcBef>
                    <a:spcPct val="0"/>
                  </a:spcBef>
                  <a:spcAft>
                    <a:spcPct val="0"/>
                  </a:spcAft>
                  <a:defRPr/>
                </a:pPr>
                <a:endParaRPr lang="fr-FR" sz="1800">
                  <a:solidFill>
                    <a:srgbClr val="FFFFFF"/>
                  </a:solidFill>
                </a:endParaRPr>
              </a:p>
            </p:txBody>
          </p:sp>
          <p:sp>
            <p:nvSpPr>
              <p:cNvPr id="414727" name="Freeform 7"/>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fontAlgn="base">
                  <a:spcBef>
                    <a:spcPct val="0"/>
                  </a:spcBef>
                  <a:spcAft>
                    <a:spcPct val="0"/>
                  </a:spcAft>
                  <a:defRPr/>
                </a:pPr>
                <a:endParaRPr lang="fr-FR" sz="1800">
                  <a:solidFill>
                    <a:srgbClr val="FFFFFF"/>
                  </a:solidFill>
                </a:endParaRPr>
              </a:p>
            </p:txBody>
          </p:sp>
          <p:sp>
            <p:nvSpPr>
              <p:cNvPr id="1038"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fr-FR" sz="1800" smtClean="0">
                  <a:solidFill>
                    <a:srgbClr val="FFFFFF"/>
                  </a:solidFill>
                </a:endParaRPr>
              </a:p>
            </p:txBody>
          </p:sp>
          <p:sp>
            <p:nvSpPr>
              <p:cNvPr id="414729" name="Freeform 9"/>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fontAlgn="base">
                  <a:spcBef>
                    <a:spcPct val="0"/>
                  </a:spcBef>
                  <a:spcAft>
                    <a:spcPct val="0"/>
                  </a:spcAft>
                  <a:defRPr/>
                </a:pPr>
                <a:endParaRPr lang="fr-FR" sz="1800">
                  <a:solidFill>
                    <a:srgbClr val="FFFFFF"/>
                  </a:solidFill>
                </a:endParaRPr>
              </a:p>
            </p:txBody>
          </p:sp>
        </p:grpSp>
        <p:sp>
          <p:nvSpPr>
            <p:cNvPr id="414730" name="Freeform 10"/>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fontAlgn="base">
                <a:spcBef>
                  <a:spcPct val="0"/>
                </a:spcBef>
                <a:spcAft>
                  <a:spcPct val="0"/>
                </a:spcAft>
                <a:defRPr/>
              </a:pPr>
              <a:endParaRPr lang="fr-FR" sz="1800">
                <a:solidFill>
                  <a:srgbClr val="FFFFFF"/>
                </a:solidFill>
              </a:endParaRPr>
            </a:p>
          </p:txBody>
        </p:sp>
        <p:sp>
          <p:nvSpPr>
            <p:cNvPr id="1034" name="Freeform 3"/>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fr-FR" sz="1800" smtClean="0">
                <a:solidFill>
                  <a:srgbClr val="FFFFFF"/>
                </a:solidFill>
              </a:endParaRPr>
            </a:p>
          </p:txBody>
        </p:sp>
      </p:grpSp>
      <p:sp>
        <p:nvSpPr>
          <p:cNvPr id="414731" name="Rectangle 11"/>
          <p:cNvSpPr>
            <a:spLocks noGrp="1" noRot="1" noChangeArrowheads="1"/>
          </p:cNvSpPr>
          <p:nvPr>
            <p:ph type="title"/>
          </p:nvPr>
        </p:nvSpPr>
        <p:spPr bwMode="auto">
          <a:xfrm>
            <a:off x="609600" y="274638"/>
            <a:ext cx="109728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14734" name="Rectangle 14"/>
          <p:cNvSpPr>
            <a:spLocks noGrp="1" noChangeArrowheads="1"/>
          </p:cNvSpPr>
          <p:nvPr>
            <p:ph type="ftr" sz="quarter" idx="3"/>
          </p:nvPr>
        </p:nvSpPr>
        <p:spPr bwMode="auto">
          <a:xfrm>
            <a:off x="4165600" y="6248400"/>
            <a:ext cx="38608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fontAlgn="base">
              <a:spcBef>
                <a:spcPct val="0"/>
              </a:spcBef>
              <a:spcAft>
                <a:spcPct val="0"/>
              </a:spcAft>
              <a:defRPr/>
            </a:pPr>
            <a:endParaRPr lang="fr-FR">
              <a:solidFill>
                <a:srgbClr val="FFFFFF"/>
              </a:solidFill>
            </a:endParaRPr>
          </a:p>
        </p:txBody>
      </p:sp>
      <p:sp>
        <p:nvSpPr>
          <p:cNvPr id="414740" name="Rectangle 20"/>
          <p:cNvSpPr>
            <a:spLocks noGrp="1" noChangeArrowheads="1"/>
          </p:cNvSpPr>
          <p:nvPr>
            <p:ph type="body" idx="1"/>
          </p:nvPr>
        </p:nvSpPr>
        <p:spPr bwMode="auto">
          <a:xfrm>
            <a:off x="609600" y="1600201"/>
            <a:ext cx="109728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193416994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000" y="76200"/>
            <a:ext cx="11645900" cy="12064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412240" y="2284163"/>
            <a:ext cx="9555480" cy="3392724"/>
          </a:xfrm>
          <a:prstGeom prst="rect">
            <a:avLst/>
          </a:prstGeom>
        </p:spPr>
        <p:txBody>
          <a:bodyPr wrap="square">
            <a:spAutoFit/>
          </a:bodyPr>
          <a:lstStyle/>
          <a:p>
            <a:pPr lvl="0" algn="ctr">
              <a:lnSpc>
                <a:spcPct val="90000"/>
              </a:lnSpc>
              <a:spcBef>
                <a:spcPts val="1000"/>
              </a:spcBef>
            </a:pPr>
            <a:r>
              <a:rPr lang="fr-FR" sz="3200" b="1" dirty="0">
                <a:latin typeface="Calibri" panose="020F0502020204030204"/>
              </a:rPr>
              <a:t>Aménagements et perturbations d’origine naturelle : </a:t>
            </a:r>
          </a:p>
          <a:p>
            <a:pPr lvl="0" algn="ctr">
              <a:lnSpc>
                <a:spcPct val="90000"/>
              </a:lnSpc>
              <a:spcBef>
                <a:spcPts val="1000"/>
              </a:spcBef>
            </a:pPr>
            <a:r>
              <a:rPr lang="fr-FR" sz="3200" b="1" dirty="0">
                <a:latin typeface="Calibri" panose="020F0502020204030204"/>
              </a:rPr>
              <a:t>impacts sur la biodiversité des milieux aquatiques</a:t>
            </a:r>
          </a:p>
          <a:p>
            <a:pPr lvl="0" algn="ctr">
              <a:lnSpc>
                <a:spcPct val="90000"/>
              </a:lnSpc>
              <a:spcBef>
                <a:spcPts val="1000"/>
              </a:spcBef>
            </a:pPr>
            <a:endParaRPr lang="fr-FR" sz="3200" b="1" dirty="0">
              <a:latin typeface="Calibri" panose="020F0502020204030204"/>
            </a:endParaRPr>
          </a:p>
          <a:p>
            <a:pPr lvl="0" algn="ctr">
              <a:lnSpc>
                <a:spcPct val="90000"/>
              </a:lnSpc>
              <a:spcBef>
                <a:spcPts val="1000"/>
              </a:spcBef>
            </a:pPr>
            <a:endParaRPr lang="fr-FR" sz="3200" b="1" dirty="0">
              <a:latin typeface="Calibri" panose="020F0502020204030204"/>
            </a:endParaRPr>
          </a:p>
          <a:p>
            <a:pPr lvl="0" algn="ctr">
              <a:lnSpc>
                <a:spcPct val="90000"/>
              </a:lnSpc>
              <a:spcBef>
                <a:spcPts val="1000"/>
              </a:spcBef>
            </a:pPr>
            <a:r>
              <a:rPr lang="fr-FR" sz="3200" b="1" dirty="0">
                <a:latin typeface="Calibri" panose="020F0502020204030204"/>
              </a:rPr>
              <a:t>C. Bertrand &amp; E. </a:t>
            </a:r>
            <a:r>
              <a:rPr lang="fr-FR" sz="3200" b="1" dirty="0" smtClean="0">
                <a:latin typeface="Calibri" panose="020F0502020204030204"/>
              </a:rPr>
              <a:t>Franquet</a:t>
            </a:r>
          </a:p>
          <a:p>
            <a:pPr lvl="0" algn="ctr">
              <a:lnSpc>
                <a:spcPct val="90000"/>
              </a:lnSpc>
              <a:spcBef>
                <a:spcPts val="1000"/>
              </a:spcBef>
            </a:pPr>
            <a:r>
              <a:rPr lang="fr-FR" sz="3200" b="1" dirty="0" smtClean="0">
                <a:latin typeface="Calibri" panose="020F0502020204030204"/>
              </a:rPr>
              <a:t>(IMBE, équipe Ecologie des Eaux Continentales)</a:t>
            </a:r>
            <a:endParaRPr lang="fr-FR" sz="3200" b="1" dirty="0">
              <a:latin typeface="Calibri" panose="020F0502020204030204"/>
            </a:endParaRPr>
          </a:p>
        </p:txBody>
      </p:sp>
      <p:sp>
        <p:nvSpPr>
          <p:cNvPr id="2" name="ZoneTexte 1"/>
          <p:cNvSpPr txBox="1"/>
          <p:nvPr/>
        </p:nvSpPr>
        <p:spPr>
          <a:xfrm>
            <a:off x="7433518" y="6488668"/>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pic>
        <p:nvPicPr>
          <p:cNvPr id="1026" name="Picture 2" descr="Aix Marseille Universit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143" y="278048"/>
            <a:ext cx="2414873" cy="8210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N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 y="213393"/>
            <a:ext cx="1990390" cy="95833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ECCORE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7948" y="156243"/>
            <a:ext cx="1876425" cy="101327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5399" y="96140"/>
            <a:ext cx="1133475" cy="11334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Éa éco-entrepris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0401" y="348456"/>
            <a:ext cx="1982084" cy="680243"/>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www.ea-ecoentreprises.com/var/website/storage/images/media/images/membres/imbe-logo/134995-1-fre-FR/IMBE-Logo_homepage_even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040" y="5443020"/>
            <a:ext cx="1739900" cy="12353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625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161" y="0"/>
            <a:ext cx="12039600" cy="1815882"/>
          </a:xfrm>
          <a:prstGeom prst="rect">
            <a:avLst/>
          </a:prstGeom>
          <a:noFill/>
        </p:spPr>
        <p:txBody>
          <a:bodyPr wrap="square" rtlCol="0">
            <a:spAutoFit/>
          </a:bodyPr>
          <a:lstStyle/>
          <a:p>
            <a:pPr algn="ctr"/>
            <a:endParaRPr lang="fr-FR" sz="3200" b="1" dirty="0" smtClean="0"/>
          </a:p>
          <a:p>
            <a:pPr>
              <a:lnSpc>
                <a:spcPct val="150000"/>
              </a:lnSpc>
            </a:pPr>
            <a:r>
              <a:rPr lang="fr-FR" sz="3200" b="1" dirty="0" smtClean="0">
                <a:latin typeface="Calibri" panose="020F0502020204030204" pitchFamily="34" charset="0"/>
              </a:rPr>
              <a:t>Canaux de transport d’eau brute : des usages et enjeux divers</a:t>
            </a:r>
          </a:p>
          <a:p>
            <a:endParaRPr lang="fr-FR" sz="3200" b="1" dirty="0" smtClean="0"/>
          </a:p>
        </p:txBody>
      </p:sp>
      <p:pic>
        <p:nvPicPr>
          <p:cNvPr id="6" name="Image 5" descr="IMG_198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9" y="1979991"/>
            <a:ext cx="2943906" cy="2943906"/>
          </a:xfrm>
          <a:prstGeom prst="rect">
            <a:avLst/>
          </a:prstGeom>
        </p:spPr>
      </p:pic>
      <p:pic>
        <p:nvPicPr>
          <p:cNvPr id="7" name="Picture 32" descr="bandeau titre page titr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440" y="2012082"/>
            <a:ext cx="898207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AutoShape 11"/>
          <p:cNvSpPr>
            <a:spLocks noChangeArrowheads="1"/>
          </p:cNvSpPr>
          <p:nvPr/>
        </p:nvSpPr>
        <p:spPr bwMode="auto">
          <a:xfrm>
            <a:off x="3228340" y="2626444"/>
            <a:ext cx="2159000" cy="360363"/>
          </a:xfrm>
          <a:prstGeom prst="roundRect">
            <a:avLst>
              <a:gd name="adj" fmla="val 16667"/>
            </a:avLst>
          </a:prstGeom>
          <a:solidFill>
            <a:schemeClr val="accent1"/>
          </a:solidFill>
          <a:ln>
            <a:solidFill>
              <a:schemeClr val="tx1"/>
            </a:solidFill>
          </a:ln>
          <a:extLst/>
        </p:spPr>
        <p:txBody>
          <a:bodyPr wrap="none" anchor="ctr"/>
          <a:lstStyle/>
          <a:p>
            <a:pPr algn="ctr"/>
            <a:r>
              <a:rPr lang="fr-FR" sz="2000" b="1" dirty="0">
                <a:latin typeface="Arial Narrow" charset="0"/>
              </a:rPr>
              <a:t>Particuliers</a:t>
            </a:r>
          </a:p>
        </p:txBody>
      </p:sp>
      <p:sp>
        <p:nvSpPr>
          <p:cNvPr id="9" name="AutoShape 12"/>
          <p:cNvSpPr>
            <a:spLocks noChangeArrowheads="1"/>
          </p:cNvSpPr>
          <p:nvPr/>
        </p:nvSpPr>
        <p:spPr bwMode="auto">
          <a:xfrm>
            <a:off x="5465128" y="2634382"/>
            <a:ext cx="2158999" cy="360362"/>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2000" b="1" dirty="0">
                <a:latin typeface="Arial Narrow" charset="0"/>
                <a:ea typeface="ＭＳ Ｐゴシック" charset="-128"/>
                <a:cs typeface="ＭＳ Ｐゴシック" charset="-128"/>
              </a:rPr>
              <a:t>Profession agricole</a:t>
            </a:r>
          </a:p>
        </p:txBody>
      </p:sp>
      <p:sp>
        <p:nvSpPr>
          <p:cNvPr id="10" name="AutoShape 13"/>
          <p:cNvSpPr>
            <a:spLocks noChangeArrowheads="1"/>
          </p:cNvSpPr>
          <p:nvPr/>
        </p:nvSpPr>
        <p:spPr bwMode="auto">
          <a:xfrm>
            <a:off x="9956158" y="2634382"/>
            <a:ext cx="2157425" cy="360362"/>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2000" b="1" dirty="0">
                <a:latin typeface="Arial Narrow" charset="0"/>
                <a:ea typeface="ＭＳ Ｐゴシック" charset="-128"/>
                <a:cs typeface="ＭＳ Ｐゴシック" charset="-128"/>
              </a:rPr>
              <a:t>Collectivités</a:t>
            </a:r>
          </a:p>
        </p:txBody>
      </p:sp>
      <p:sp>
        <p:nvSpPr>
          <p:cNvPr id="11" name="AutoShape 33"/>
          <p:cNvSpPr>
            <a:spLocks noChangeArrowheads="1"/>
          </p:cNvSpPr>
          <p:nvPr/>
        </p:nvSpPr>
        <p:spPr bwMode="auto">
          <a:xfrm>
            <a:off x="7697153" y="2634382"/>
            <a:ext cx="2159000" cy="360362"/>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2000" b="1" dirty="0">
                <a:latin typeface="Arial Narrow" charset="0"/>
                <a:ea typeface="ＭＳ Ｐゴシック" charset="-128"/>
                <a:cs typeface="ＭＳ Ｐゴシック" charset="-128"/>
              </a:rPr>
              <a:t>Entreprises</a:t>
            </a:r>
          </a:p>
        </p:txBody>
      </p:sp>
      <p:sp>
        <p:nvSpPr>
          <p:cNvPr id="12" name="Text Box 14"/>
          <p:cNvSpPr txBox="1">
            <a:spLocks noChangeArrowheads="1"/>
          </p:cNvSpPr>
          <p:nvPr/>
        </p:nvSpPr>
        <p:spPr bwMode="auto">
          <a:xfrm>
            <a:off x="3228340" y="1940644"/>
            <a:ext cx="8308813" cy="461665"/>
          </a:xfrm>
          <a:prstGeom prst="rect">
            <a:avLst/>
          </a:prstGeom>
          <a:noFill/>
          <a:ln w="9525">
            <a:noFill/>
            <a:miter lim="800000"/>
            <a:headEnd/>
            <a:tailEnd/>
          </a:ln>
        </p:spPr>
        <p:txBody>
          <a:bodyPr wrap="none">
            <a:spAutoFit/>
          </a:bodyPr>
          <a:lstStyle/>
          <a:p>
            <a:pPr>
              <a:defRPr/>
            </a:pPr>
            <a:r>
              <a:rPr lang="fr-FR" sz="2400" b="1" dirty="0">
                <a:solidFill>
                  <a:srgbClr val="0D4A73"/>
                </a:solidFill>
                <a:latin typeface="Calibri" panose="020F0502020204030204" pitchFamily="34" charset="0"/>
                <a:ea typeface="ＭＳ Ｐゴシック" charset="-128"/>
                <a:cs typeface="ＭＳ Ｐゴシック" charset="-128"/>
              </a:rPr>
              <a:t>Les usages de l’eau du Canal de </a:t>
            </a:r>
            <a:r>
              <a:rPr lang="fr-FR" sz="2400" b="1" dirty="0" smtClean="0">
                <a:solidFill>
                  <a:srgbClr val="0D4A73"/>
                </a:solidFill>
                <a:latin typeface="Calibri" panose="020F0502020204030204" pitchFamily="34" charset="0"/>
                <a:ea typeface="ＭＳ Ｐゴシック" charset="-128"/>
                <a:cs typeface="ＭＳ Ｐゴシック" charset="-128"/>
              </a:rPr>
              <a:t>Provence, du Canal de Marseille</a:t>
            </a:r>
            <a:endParaRPr lang="fr-FR" sz="2400" b="1" dirty="0">
              <a:solidFill>
                <a:srgbClr val="0D4A73"/>
              </a:solidFill>
              <a:latin typeface="Calibri" panose="020F0502020204030204" pitchFamily="34" charset="0"/>
              <a:ea typeface="ＭＳ Ｐゴシック" charset="-128"/>
              <a:cs typeface="ＭＳ Ｐゴシック" charset="-128"/>
            </a:endParaRPr>
          </a:p>
        </p:txBody>
      </p:sp>
      <p:sp>
        <p:nvSpPr>
          <p:cNvPr id="13" name="Text Box 19"/>
          <p:cNvSpPr txBox="1">
            <a:spLocks noChangeArrowheads="1"/>
          </p:cNvSpPr>
          <p:nvPr/>
        </p:nvSpPr>
        <p:spPr bwMode="auto">
          <a:xfrm>
            <a:off x="3372803" y="3345582"/>
            <a:ext cx="2220031"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2000" dirty="0">
                <a:latin typeface="Calibri" panose="020F0502020204030204" pitchFamily="34" charset="0"/>
              </a:rPr>
              <a:t>Arrosage</a:t>
            </a:r>
          </a:p>
          <a:p>
            <a:pPr eaLnBrk="1" hangingPunct="1"/>
            <a:r>
              <a:rPr lang="fr-FR" sz="2000" dirty="0">
                <a:latin typeface="Calibri" panose="020F0502020204030204" pitchFamily="34" charset="0"/>
              </a:rPr>
              <a:t>Eau domestique</a:t>
            </a:r>
          </a:p>
          <a:p>
            <a:pPr eaLnBrk="1" hangingPunct="1"/>
            <a:r>
              <a:rPr lang="fr-FR" sz="2000" dirty="0">
                <a:latin typeface="Calibri" panose="020F0502020204030204" pitchFamily="34" charset="0"/>
              </a:rPr>
              <a:t>Potabilisation</a:t>
            </a:r>
          </a:p>
          <a:p>
            <a:pPr eaLnBrk="1" hangingPunct="1"/>
            <a:r>
              <a:rPr lang="fr-FR" sz="2000" dirty="0">
                <a:latin typeface="Calibri" panose="020F0502020204030204" pitchFamily="34" charset="0"/>
              </a:rPr>
              <a:t>Protection incendie</a:t>
            </a:r>
          </a:p>
          <a:p>
            <a:pPr eaLnBrk="1" hangingPunct="1"/>
            <a:endParaRPr lang="fr-FR" sz="1400" dirty="0">
              <a:latin typeface="Calibri" panose="020F0502020204030204" pitchFamily="34" charset="0"/>
            </a:endParaRPr>
          </a:p>
        </p:txBody>
      </p:sp>
      <p:sp>
        <p:nvSpPr>
          <p:cNvPr id="14" name="AutoShape 22"/>
          <p:cNvSpPr>
            <a:spLocks noChangeArrowheads="1"/>
          </p:cNvSpPr>
          <p:nvPr/>
        </p:nvSpPr>
        <p:spPr bwMode="auto">
          <a:xfrm>
            <a:off x="3231515" y="3497981"/>
            <a:ext cx="144462" cy="158751"/>
          </a:xfrm>
          <a:prstGeom prst="rightArrow">
            <a:avLst>
              <a:gd name="adj1" fmla="val 50000"/>
              <a:gd name="adj2" fmla="val 25000"/>
            </a:avLst>
          </a:prstGeom>
          <a:gradFill flip="none" rotWithShape="1">
            <a:gsLst>
              <a:gs pos="0">
                <a:srgbClr val="E6FF65">
                  <a:tint val="66000"/>
                  <a:satMod val="160000"/>
                </a:srgbClr>
              </a:gs>
              <a:gs pos="50000">
                <a:srgbClr val="E6FF65">
                  <a:tint val="44500"/>
                  <a:satMod val="160000"/>
                </a:srgbClr>
              </a:gs>
              <a:gs pos="100000">
                <a:srgbClr val="E6FF65">
                  <a:tint val="23500"/>
                  <a:satMod val="160000"/>
                </a:srgbClr>
              </a:gs>
            </a:gsLst>
            <a:path path="circle">
              <a:fillToRect l="50000" t="50000" r="50000" b="50000"/>
            </a:path>
            <a:tileRect/>
          </a:gradFill>
          <a:ln w="9525">
            <a:noFill/>
            <a:miter lim="800000"/>
            <a:headEnd/>
            <a:tailEnd/>
          </a:ln>
        </p:spPr>
        <p:txBody>
          <a:bodyPr wrap="none" anchor="ctr"/>
          <a:lstStyle/>
          <a:p>
            <a:pPr algn="ctr">
              <a:defRPr/>
            </a:pPr>
            <a:endParaRPr lang="fr-FR" b="1">
              <a:solidFill>
                <a:srgbClr val="2A546E"/>
              </a:solidFill>
              <a:latin typeface="Arial Narrow" pitchFamily="34" charset="0"/>
              <a:ea typeface="ＭＳ Ｐゴシック" charset="-128"/>
              <a:cs typeface="ＭＳ Ｐゴシック" charset="-128"/>
            </a:endParaRPr>
          </a:p>
        </p:txBody>
      </p:sp>
      <p:sp>
        <p:nvSpPr>
          <p:cNvPr id="15" name="AutoShape 23"/>
          <p:cNvSpPr>
            <a:spLocks noChangeArrowheads="1"/>
          </p:cNvSpPr>
          <p:nvPr/>
        </p:nvSpPr>
        <p:spPr bwMode="auto">
          <a:xfrm>
            <a:off x="3233102" y="3787605"/>
            <a:ext cx="144463" cy="158751"/>
          </a:xfrm>
          <a:prstGeom prst="rightArrow">
            <a:avLst>
              <a:gd name="adj1" fmla="val 50000"/>
              <a:gd name="adj2" fmla="val 25000"/>
            </a:avLst>
          </a:prstGeom>
          <a:gradFill flip="none" rotWithShape="1">
            <a:gsLst>
              <a:gs pos="0">
                <a:srgbClr val="E6FF65">
                  <a:tint val="66000"/>
                  <a:satMod val="160000"/>
                </a:srgbClr>
              </a:gs>
              <a:gs pos="50000">
                <a:srgbClr val="E6FF65">
                  <a:tint val="44500"/>
                  <a:satMod val="160000"/>
                </a:srgbClr>
              </a:gs>
              <a:gs pos="100000">
                <a:srgbClr val="E6FF65">
                  <a:tint val="23500"/>
                  <a:satMod val="160000"/>
                </a:srgbClr>
              </a:gs>
            </a:gsLst>
            <a:path path="circle">
              <a:fillToRect l="50000" t="50000" r="50000" b="50000"/>
            </a:path>
            <a:tileRect/>
          </a:gradFill>
          <a:ln w="9525">
            <a:noFill/>
            <a:miter lim="800000"/>
            <a:headEnd/>
            <a:tailEnd/>
          </a:ln>
        </p:spPr>
        <p:txBody>
          <a:bodyPr wrap="none" anchor="ctr"/>
          <a:lstStyle/>
          <a:p>
            <a:pPr algn="ctr">
              <a:defRPr/>
            </a:pPr>
            <a:endParaRPr lang="fr-FR" b="1">
              <a:solidFill>
                <a:srgbClr val="2A546E"/>
              </a:solidFill>
              <a:latin typeface="Arial Narrow" pitchFamily="34" charset="0"/>
              <a:ea typeface="ＭＳ Ｐゴシック" charset="-128"/>
              <a:cs typeface="ＭＳ Ｐゴシック" charset="-128"/>
            </a:endParaRPr>
          </a:p>
        </p:txBody>
      </p:sp>
      <p:sp>
        <p:nvSpPr>
          <p:cNvPr id="16" name="AutoShape 24"/>
          <p:cNvSpPr>
            <a:spLocks noChangeArrowheads="1"/>
          </p:cNvSpPr>
          <p:nvPr/>
        </p:nvSpPr>
        <p:spPr bwMode="auto">
          <a:xfrm>
            <a:off x="3233102" y="4071387"/>
            <a:ext cx="144463" cy="158750"/>
          </a:xfrm>
          <a:prstGeom prst="rightArrow">
            <a:avLst>
              <a:gd name="adj1" fmla="val 50000"/>
              <a:gd name="adj2" fmla="val 25000"/>
            </a:avLst>
          </a:prstGeom>
          <a:gradFill flip="none" rotWithShape="1">
            <a:gsLst>
              <a:gs pos="0">
                <a:srgbClr val="E6FF65">
                  <a:tint val="66000"/>
                  <a:satMod val="160000"/>
                </a:srgbClr>
              </a:gs>
              <a:gs pos="50000">
                <a:srgbClr val="E6FF65">
                  <a:tint val="44500"/>
                  <a:satMod val="160000"/>
                </a:srgbClr>
              </a:gs>
              <a:gs pos="100000">
                <a:srgbClr val="E6FF65">
                  <a:tint val="23500"/>
                  <a:satMod val="160000"/>
                </a:srgbClr>
              </a:gs>
            </a:gsLst>
            <a:path path="circle">
              <a:fillToRect l="50000" t="50000" r="50000" b="50000"/>
            </a:path>
            <a:tileRect/>
          </a:gradFill>
          <a:ln w="9525">
            <a:noFill/>
            <a:miter lim="800000"/>
            <a:headEnd/>
            <a:tailEnd/>
          </a:ln>
        </p:spPr>
        <p:txBody>
          <a:bodyPr wrap="none" anchor="ctr"/>
          <a:lstStyle/>
          <a:p>
            <a:pPr algn="ctr">
              <a:defRPr/>
            </a:pPr>
            <a:endParaRPr lang="fr-FR" b="1">
              <a:solidFill>
                <a:srgbClr val="2A546E"/>
              </a:solidFill>
              <a:latin typeface="Arial Narrow" pitchFamily="34" charset="0"/>
              <a:ea typeface="ＭＳ Ｐゴシック" charset="-128"/>
              <a:cs typeface="ＭＳ Ｐゴシック" charset="-128"/>
            </a:endParaRPr>
          </a:p>
        </p:txBody>
      </p:sp>
      <p:sp>
        <p:nvSpPr>
          <p:cNvPr id="17" name="AutoShape 24"/>
          <p:cNvSpPr>
            <a:spLocks noChangeArrowheads="1"/>
          </p:cNvSpPr>
          <p:nvPr/>
        </p:nvSpPr>
        <p:spPr bwMode="auto">
          <a:xfrm>
            <a:off x="3231515" y="4361010"/>
            <a:ext cx="144462" cy="158750"/>
          </a:xfrm>
          <a:prstGeom prst="rightArrow">
            <a:avLst>
              <a:gd name="adj1" fmla="val 50000"/>
              <a:gd name="adj2" fmla="val 25000"/>
            </a:avLst>
          </a:prstGeom>
          <a:gradFill flip="none" rotWithShape="1">
            <a:gsLst>
              <a:gs pos="0">
                <a:srgbClr val="E6FF65">
                  <a:tint val="66000"/>
                  <a:satMod val="160000"/>
                </a:srgbClr>
              </a:gs>
              <a:gs pos="50000">
                <a:srgbClr val="E6FF65">
                  <a:tint val="44500"/>
                  <a:satMod val="160000"/>
                </a:srgbClr>
              </a:gs>
              <a:gs pos="100000">
                <a:srgbClr val="E6FF65">
                  <a:tint val="23500"/>
                  <a:satMod val="160000"/>
                </a:srgbClr>
              </a:gs>
            </a:gsLst>
            <a:path path="circle">
              <a:fillToRect l="50000" t="50000" r="50000" b="50000"/>
            </a:path>
            <a:tileRect/>
          </a:gradFill>
          <a:ln w="9525">
            <a:noFill/>
            <a:miter lim="800000"/>
            <a:headEnd/>
            <a:tailEnd/>
          </a:ln>
        </p:spPr>
        <p:txBody>
          <a:bodyPr wrap="none" anchor="ctr"/>
          <a:lstStyle/>
          <a:p>
            <a:pPr algn="ctr">
              <a:defRPr/>
            </a:pPr>
            <a:endParaRPr lang="fr-FR" b="1">
              <a:solidFill>
                <a:srgbClr val="2A546E"/>
              </a:solidFill>
              <a:latin typeface="Arial Narrow" pitchFamily="34" charset="0"/>
              <a:ea typeface="ＭＳ Ｐゴシック" charset="-128"/>
              <a:cs typeface="ＭＳ Ｐゴシック" charset="-128"/>
            </a:endParaRPr>
          </a:p>
        </p:txBody>
      </p:sp>
      <p:sp>
        <p:nvSpPr>
          <p:cNvPr id="18" name="Text Box 16"/>
          <p:cNvSpPr txBox="1">
            <a:spLocks noChangeArrowheads="1"/>
          </p:cNvSpPr>
          <p:nvPr/>
        </p:nvSpPr>
        <p:spPr bwMode="auto">
          <a:xfrm>
            <a:off x="5604828" y="3345582"/>
            <a:ext cx="252095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2000">
                <a:latin typeface="Calibri" panose="020F0502020204030204" pitchFamily="34" charset="0"/>
              </a:rPr>
              <a:t>Irrigation</a:t>
            </a:r>
          </a:p>
          <a:p>
            <a:pPr eaLnBrk="1" hangingPunct="1"/>
            <a:r>
              <a:rPr lang="fr-FR" sz="2000">
                <a:latin typeface="Calibri" panose="020F0502020204030204" pitchFamily="34" charset="0"/>
              </a:rPr>
              <a:t>Besoins spécifiques</a:t>
            </a:r>
          </a:p>
          <a:p>
            <a:pPr eaLnBrk="1" hangingPunct="1"/>
            <a:r>
              <a:rPr lang="fr-FR" sz="2000">
                <a:latin typeface="Calibri" panose="020F0502020204030204" pitchFamily="34" charset="0"/>
              </a:rPr>
              <a:t>Protection Incendie</a:t>
            </a:r>
          </a:p>
          <a:p>
            <a:pPr eaLnBrk="1" hangingPunct="1"/>
            <a:endParaRPr lang="fr-FR">
              <a:latin typeface="Calibri" panose="020F0502020204030204" pitchFamily="34" charset="0"/>
            </a:endParaRPr>
          </a:p>
        </p:txBody>
      </p:sp>
      <p:sp>
        <p:nvSpPr>
          <p:cNvPr id="19" name="AutoShape 19"/>
          <p:cNvSpPr>
            <a:spLocks noChangeArrowheads="1"/>
          </p:cNvSpPr>
          <p:nvPr/>
        </p:nvSpPr>
        <p:spPr bwMode="auto">
          <a:xfrm>
            <a:off x="5469890" y="3497988"/>
            <a:ext cx="144463" cy="158750"/>
          </a:xfrm>
          <a:prstGeom prst="rightArrow">
            <a:avLst>
              <a:gd name="adj1" fmla="val 50000"/>
              <a:gd name="adj2" fmla="val 25000"/>
            </a:avLst>
          </a:prstGeom>
          <a:gradFill flip="none" rotWithShape="1">
            <a:gsLst>
              <a:gs pos="0">
                <a:srgbClr val="E6FF65">
                  <a:tint val="66000"/>
                  <a:satMod val="160000"/>
                </a:srgbClr>
              </a:gs>
              <a:gs pos="50000">
                <a:srgbClr val="E6FF65">
                  <a:tint val="44500"/>
                  <a:satMod val="160000"/>
                </a:srgbClr>
              </a:gs>
              <a:gs pos="100000">
                <a:srgbClr val="E6FF65">
                  <a:tint val="23500"/>
                  <a:satMod val="160000"/>
                </a:srgbClr>
              </a:gs>
            </a:gsLst>
            <a:path path="circle">
              <a:fillToRect l="50000" t="50000" r="50000" b="50000"/>
            </a:path>
            <a:tileRect/>
          </a:gradFill>
          <a:ln w="9525">
            <a:noFill/>
            <a:miter lim="800000"/>
            <a:headEnd/>
            <a:tailEnd/>
          </a:ln>
        </p:spPr>
        <p:txBody>
          <a:bodyPr wrap="none" anchor="ctr"/>
          <a:lstStyle/>
          <a:p>
            <a:pPr algn="ctr">
              <a:defRPr/>
            </a:pPr>
            <a:endParaRPr lang="fr-FR" b="1">
              <a:solidFill>
                <a:srgbClr val="2A546E"/>
              </a:solidFill>
              <a:latin typeface="Arial Narrow" pitchFamily="34" charset="0"/>
              <a:ea typeface="ＭＳ Ｐゴシック" charset="-128"/>
              <a:cs typeface="ＭＳ Ｐゴシック" charset="-128"/>
            </a:endParaRPr>
          </a:p>
        </p:txBody>
      </p:sp>
      <p:sp>
        <p:nvSpPr>
          <p:cNvPr id="20" name="AutoShape 20"/>
          <p:cNvSpPr>
            <a:spLocks noChangeArrowheads="1"/>
          </p:cNvSpPr>
          <p:nvPr/>
        </p:nvSpPr>
        <p:spPr bwMode="auto">
          <a:xfrm>
            <a:off x="5465128" y="3787612"/>
            <a:ext cx="144462" cy="158750"/>
          </a:xfrm>
          <a:prstGeom prst="rightArrow">
            <a:avLst>
              <a:gd name="adj1" fmla="val 50000"/>
              <a:gd name="adj2" fmla="val 25000"/>
            </a:avLst>
          </a:prstGeom>
          <a:gradFill flip="none" rotWithShape="1">
            <a:gsLst>
              <a:gs pos="0">
                <a:srgbClr val="E6FF65">
                  <a:tint val="66000"/>
                  <a:satMod val="160000"/>
                </a:srgbClr>
              </a:gs>
              <a:gs pos="50000">
                <a:srgbClr val="E6FF65">
                  <a:tint val="44500"/>
                  <a:satMod val="160000"/>
                </a:srgbClr>
              </a:gs>
              <a:gs pos="100000">
                <a:srgbClr val="E6FF65">
                  <a:tint val="23500"/>
                  <a:satMod val="160000"/>
                </a:srgbClr>
              </a:gs>
            </a:gsLst>
            <a:path path="circle">
              <a:fillToRect l="50000" t="50000" r="50000" b="50000"/>
            </a:path>
            <a:tileRect/>
          </a:gradFill>
          <a:ln w="9525">
            <a:noFill/>
            <a:miter lim="800000"/>
            <a:headEnd/>
            <a:tailEnd/>
          </a:ln>
        </p:spPr>
        <p:txBody>
          <a:bodyPr wrap="none" anchor="ctr"/>
          <a:lstStyle/>
          <a:p>
            <a:pPr algn="ctr">
              <a:defRPr/>
            </a:pPr>
            <a:endParaRPr lang="fr-FR" b="1">
              <a:solidFill>
                <a:srgbClr val="2A546E"/>
              </a:solidFill>
              <a:latin typeface="Arial Narrow" pitchFamily="34" charset="0"/>
              <a:ea typeface="ＭＳ Ｐゴシック" charset="-128"/>
              <a:cs typeface="ＭＳ Ｐゴシック" charset="-128"/>
            </a:endParaRPr>
          </a:p>
        </p:txBody>
      </p:sp>
      <p:sp>
        <p:nvSpPr>
          <p:cNvPr id="21" name="AutoShape 21"/>
          <p:cNvSpPr>
            <a:spLocks noChangeArrowheads="1"/>
          </p:cNvSpPr>
          <p:nvPr/>
        </p:nvSpPr>
        <p:spPr bwMode="auto">
          <a:xfrm>
            <a:off x="5465128" y="4074632"/>
            <a:ext cx="144462" cy="158750"/>
          </a:xfrm>
          <a:prstGeom prst="rightArrow">
            <a:avLst>
              <a:gd name="adj1" fmla="val 50000"/>
              <a:gd name="adj2" fmla="val 25000"/>
            </a:avLst>
          </a:prstGeom>
          <a:gradFill flip="none" rotWithShape="1">
            <a:gsLst>
              <a:gs pos="0">
                <a:srgbClr val="E6FF65">
                  <a:tint val="66000"/>
                  <a:satMod val="160000"/>
                </a:srgbClr>
              </a:gs>
              <a:gs pos="50000">
                <a:srgbClr val="E6FF65">
                  <a:tint val="44500"/>
                  <a:satMod val="160000"/>
                </a:srgbClr>
              </a:gs>
              <a:gs pos="100000">
                <a:srgbClr val="E6FF65">
                  <a:tint val="23500"/>
                  <a:satMod val="160000"/>
                </a:srgbClr>
              </a:gs>
            </a:gsLst>
            <a:path path="circle">
              <a:fillToRect l="50000" t="50000" r="50000" b="50000"/>
            </a:path>
            <a:tileRect/>
          </a:gradFill>
          <a:ln w="9525">
            <a:noFill/>
            <a:miter lim="800000"/>
            <a:headEnd/>
            <a:tailEnd/>
          </a:ln>
        </p:spPr>
        <p:txBody>
          <a:bodyPr wrap="none" anchor="ctr"/>
          <a:lstStyle/>
          <a:p>
            <a:pPr algn="ctr">
              <a:defRPr/>
            </a:pPr>
            <a:endParaRPr lang="fr-FR" b="1">
              <a:solidFill>
                <a:srgbClr val="2A546E"/>
              </a:solidFill>
              <a:latin typeface="Arial Narrow" pitchFamily="34" charset="0"/>
              <a:ea typeface="ＭＳ Ｐゴシック" charset="-128"/>
              <a:cs typeface="ＭＳ Ｐゴシック" charset="-128"/>
            </a:endParaRPr>
          </a:p>
        </p:txBody>
      </p:sp>
      <p:sp>
        <p:nvSpPr>
          <p:cNvPr id="22" name="Text Box 17"/>
          <p:cNvSpPr txBox="1">
            <a:spLocks noChangeArrowheads="1"/>
          </p:cNvSpPr>
          <p:nvPr/>
        </p:nvSpPr>
        <p:spPr bwMode="auto">
          <a:xfrm>
            <a:off x="8054340" y="3345582"/>
            <a:ext cx="1908175" cy="1631950"/>
          </a:xfrm>
          <a:prstGeom prst="rect">
            <a:avLst/>
          </a:prstGeom>
          <a:noFill/>
          <a:ln w="9525">
            <a:noFill/>
            <a:miter lim="800000"/>
            <a:headEnd/>
            <a:tailEnd/>
          </a:ln>
        </p:spPr>
        <p:txBody>
          <a:bodyPr wrap="none">
            <a:spAutoFit/>
          </a:bodyPr>
          <a:lstStyle/>
          <a:p>
            <a:pPr>
              <a:defRPr/>
            </a:pPr>
            <a:r>
              <a:rPr lang="fr-FR" sz="2000" dirty="0">
                <a:latin typeface="Calibri" panose="020F0502020204030204" pitchFamily="34" charset="0"/>
                <a:ea typeface="ＭＳ Ｐゴシック" charset="-128"/>
                <a:cs typeface="ＭＳ Ｐゴシック" charset="-128"/>
              </a:rPr>
              <a:t>Procédés</a:t>
            </a:r>
          </a:p>
          <a:p>
            <a:pPr>
              <a:defRPr/>
            </a:pPr>
            <a:r>
              <a:rPr lang="fr-FR" sz="2000" dirty="0">
                <a:latin typeface="Calibri" panose="020F0502020204030204" pitchFamily="34" charset="0"/>
                <a:ea typeface="ＭＳ Ｐゴシック" charset="-128"/>
                <a:cs typeface="ＭＳ Ｐゴシック" charset="-128"/>
              </a:rPr>
              <a:t>Arrosage</a:t>
            </a:r>
          </a:p>
          <a:p>
            <a:pPr>
              <a:defRPr/>
            </a:pPr>
            <a:r>
              <a:rPr lang="fr-FR" sz="2000" dirty="0">
                <a:latin typeface="Calibri" panose="020F0502020204030204" pitchFamily="34" charset="0"/>
                <a:ea typeface="ＭＳ Ｐゴシック" charset="-128"/>
                <a:cs typeface="ＭＳ Ｐゴシック" charset="-128"/>
              </a:rPr>
              <a:t>Protection</a:t>
            </a:r>
          </a:p>
          <a:p>
            <a:pPr>
              <a:defRPr/>
            </a:pPr>
            <a:r>
              <a:rPr lang="fr-FR" sz="2000" dirty="0">
                <a:latin typeface="Calibri" panose="020F0502020204030204" pitchFamily="34" charset="0"/>
                <a:ea typeface="ＭＳ Ｐゴシック" charset="-128"/>
                <a:cs typeface="ＭＳ Ｐゴシック" charset="-128"/>
              </a:rPr>
              <a:t>incendie</a:t>
            </a:r>
          </a:p>
          <a:p>
            <a:pPr>
              <a:defRPr/>
            </a:pPr>
            <a:r>
              <a:rPr lang="fr-FR" sz="2000" dirty="0">
                <a:latin typeface="Calibri" panose="020F0502020204030204" pitchFamily="34" charset="0"/>
                <a:ea typeface="ＭＳ Ｐゴシック" charset="-128"/>
                <a:cs typeface="ＭＳ Ｐゴシック" charset="-128"/>
              </a:rPr>
              <a:t>Eau domestique</a:t>
            </a:r>
          </a:p>
        </p:txBody>
      </p:sp>
      <p:sp>
        <p:nvSpPr>
          <p:cNvPr id="23" name="AutoShape 22"/>
          <p:cNvSpPr>
            <a:spLocks noChangeArrowheads="1"/>
          </p:cNvSpPr>
          <p:nvPr/>
        </p:nvSpPr>
        <p:spPr bwMode="auto">
          <a:xfrm>
            <a:off x="7914818" y="4719203"/>
            <a:ext cx="145922" cy="158749"/>
          </a:xfrm>
          <a:prstGeom prst="rightArrow">
            <a:avLst>
              <a:gd name="adj1" fmla="val 50000"/>
              <a:gd name="adj2" fmla="val 25000"/>
            </a:avLst>
          </a:prstGeom>
          <a:gradFill flip="none" rotWithShape="1">
            <a:gsLst>
              <a:gs pos="0">
                <a:srgbClr val="E6FF65">
                  <a:tint val="66000"/>
                  <a:satMod val="160000"/>
                </a:srgbClr>
              </a:gs>
              <a:gs pos="50000">
                <a:srgbClr val="E6FF65">
                  <a:tint val="44500"/>
                  <a:satMod val="160000"/>
                </a:srgbClr>
              </a:gs>
              <a:gs pos="100000">
                <a:srgbClr val="E6FF65">
                  <a:tint val="23500"/>
                  <a:satMod val="160000"/>
                </a:srgbClr>
              </a:gs>
            </a:gsLst>
            <a:path path="circle">
              <a:fillToRect l="50000" t="50000" r="50000" b="50000"/>
            </a:path>
            <a:tileRect/>
          </a:gradFill>
          <a:ln w="9525">
            <a:noFill/>
            <a:miter lim="800000"/>
            <a:headEnd/>
            <a:tailEnd/>
          </a:ln>
        </p:spPr>
        <p:txBody>
          <a:bodyPr wrap="none" anchor="ctr"/>
          <a:lstStyle/>
          <a:p>
            <a:pPr algn="ctr">
              <a:defRPr/>
            </a:pPr>
            <a:endParaRPr lang="fr-FR" b="1">
              <a:solidFill>
                <a:srgbClr val="2A546E"/>
              </a:solidFill>
              <a:latin typeface="Arial Narrow" pitchFamily="34" charset="0"/>
              <a:ea typeface="ＭＳ Ｐゴシック" charset="-128"/>
              <a:cs typeface="ＭＳ Ｐゴシック" charset="-128"/>
            </a:endParaRPr>
          </a:p>
        </p:txBody>
      </p:sp>
      <p:sp>
        <p:nvSpPr>
          <p:cNvPr id="24" name="AutoShape 23"/>
          <p:cNvSpPr>
            <a:spLocks noChangeArrowheads="1"/>
          </p:cNvSpPr>
          <p:nvPr/>
        </p:nvSpPr>
        <p:spPr bwMode="auto">
          <a:xfrm>
            <a:off x="7908417" y="3502034"/>
            <a:ext cx="145923" cy="158749"/>
          </a:xfrm>
          <a:prstGeom prst="rightArrow">
            <a:avLst>
              <a:gd name="adj1" fmla="val 50000"/>
              <a:gd name="adj2" fmla="val 25000"/>
            </a:avLst>
          </a:prstGeom>
          <a:gradFill flip="none" rotWithShape="1">
            <a:gsLst>
              <a:gs pos="0">
                <a:srgbClr val="E6FF65">
                  <a:tint val="66000"/>
                  <a:satMod val="160000"/>
                </a:srgbClr>
              </a:gs>
              <a:gs pos="50000">
                <a:srgbClr val="E6FF65">
                  <a:tint val="44500"/>
                  <a:satMod val="160000"/>
                </a:srgbClr>
              </a:gs>
              <a:gs pos="100000">
                <a:srgbClr val="E6FF65">
                  <a:tint val="23500"/>
                  <a:satMod val="160000"/>
                </a:srgbClr>
              </a:gs>
            </a:gsLst>
            <a:path path="circle">
              <a:fillToRect l="50000" t="50000" r="50000" b="50000"/>
            </a:path>
            <a:tileRect/>
          </a:gradFill>
          <a:ln w="9525">
            <a:noFill/>
            <a:miter lim="800000"/>
            <a:headEnd/>
            <a:tailEnd/>
          </a:ln>
        </p:spPr>
        <p:txBody>
          <a:bodyPr wrap="none" anchor="ctr"/>
          <a:lstStyle/>
          <a:p>
            <a:pPr algn="ctr">
              <a:defRPr/>
            </a:pPr>
            <a:endParaRPr lang="fr-FR" b="1">
              <a:solidFill>
                <a:srgbClr val="2A546E"/>
              </a:solidFill>
              <a:latin typeface="Arial Narrow" pitchFamily="34" charset="0"/>
              <a:ea typeface="ＭＳ Ｐゴシック" charset="-128"/>
              <a:cs typeface="ＭＳ Ｐゴシック" charset="-128"/>
            </a:endParaRPr>
          </a:p>
        </p:txBody>
      </p:sp>
      <p:sp>
        <p:nvSpPr>
          <p:cNvPr id="25" name="AutoShape 24"/>
          <p:cNvSpPr>
            <a:spLocks noChangeArrowheads="1"/>
          </p:cNvSpPr>
          <p:nvPr/>
        </p:nvSpPr>
        <p:spPr bwMode="auto">
          <a:xfrm>
            <a:off x="7916421" y="3786070"/>
            <a:ext cx="145923" cy="158751"/>
          </a:xfrm>
          <a:prstGeom prst="rightArrow">
            <a:avLst>
              <a:gd name="adj1" fmla="val 50000"/>
              <a:gd name="adj2" fmla="val 25000"/>
            </a:avLst>
          </a:prstGeom>
          <a:gradFill flip="none" rotWithShape="1">
            <a:gsLst>
              <a:gs pos="0">
                <a:srgbClr val="E6FF65">
                  <a:tint val="66000"/>
                  <a:satMod val="160000"/>
                </a:srgbClr>
              </a:gs>
              <a:gs pos="50000">
                <a:srgbClr val="E6FF65">
                  <a:tint val="44500"/>
                  <a:satMod val="160000"/>
                </a:srgbClr>
              </a:gs>
              <a:gs pos="100000">
                <a:srgbClr val="E6FF65">
                  <a:tint val="23500"/>
                  <a:satMod val="160000"/>
                </a:srgbClr>
              </a:gs>
            </a:gsLst>
            <a:path path="circle">
              <a:fillToRect l="50000" t="50000" r="50000" b="50000"/>
            </a:path>
            <a:tileRect/>
          </a:gradFill>
          <a:ln w="9525">
            <a:noFill/>
            <a:miter lim="800000"/>
            <a:headEnd/>
            <a:tailEnd/>
          </a:ln>
        </p:spPr>
        <p:txBody>
          <a:bodyPr wrap="none" anchor="ctr"/>
          <a:lstStyle/>
          <a:p>
            <a:pPr algn="ctr">
              <a:defRPr/>
            </a:pPr>
            <a:endParaRPr lang="fr-FR" b="1">
              <a:solidFill>
                <a:srgbClr val="2A546E"/>
              </a:solidFill>
              <a:latin typeface="Arial Narrow" pitchFamily="34" charset="0"/>
              <a:ea typeface="ＭＳ Ｐゴシック" charset="-128"/>
              <a:cs typeface="ＭＳ Ｐゴシック" charset="-128"/>
            </a:endParaRPr>
          </a:p>
        </p:txBody>
      </p:sp>
      <p:sp>
        <p:nvSpPr>
          <p:cNvPr id="26" name="AutoShape 24"/>
          <p:cNvSpPr>
            <a:spLocks noChangeArrowheads="1"/>
          </p:cNvSpPr>
          <p:nvPr/>
        </p:nvSpPr>
        <p:spPr bwMode="auto">
          <a:xfrm>
            <a:off x="7914818" y="4070931"/>
            <a:ext cx="145922" cy="158750"/>
          </a:xfrm>
          <a:prstGeom prst="rightArrow">
            <a:avLst>
              <a:gd name="adj1" fmla="val 50000"/>
              <a:gd name="adj2" fmla="val 25000"/>
            </a:avLst>
          </a:prstGeom>
          <a:gradFill flip="none" rotWithShape="1">
            <a:gsLst>
              <a:gs pos="0">
                <a:srgbClr val="E6FF65">
                  <a:tint val="66000"/>
                  <a:satMod val="160000"/>
                </a:srgbClr>
              </a:gs>
              <a:gs pos="50000">
                <a:srgbClr val="E6FF65">
                  <a:tint val="44500"/>
                  <a:satMod val="160000"/>
                </a:srgbClr>
              </a:gs>
              <a:gs pos="100000">
                <a:srgbClr val="E6FF65">
                  <a:tint val="23500"/>
                  <a:satMod val="160000"/>
                </a:srgbClr>
              </a:gs>
            </a:gsLst>
            <a:path path="circle">
              <a:fillToRect l="50000" t="50000" r="50000" b="50000"/>
            </a:path>
            <a:tileRect/>
          </a:gradFill>
          <a:ln w="9525">
            <a:noFill/>
            <a:miter lim="800000"/>
            <a:headEnd/>
            <a:tailEnd/>
          </a:ln>
        </p:spPr>
        <p:txBody>
          <a:bodyPr wrap="none" anchor="ctr"/>
          <a:lstStyle/>
          <a:p>
            <a:pPr algn="ctr">
              <a:defRPr/>
            </a:pPr>
            <a:endParaRPr lang="fr-FR" b="1">
              <a:solidFill>
                <a:srgbClr val="2A546E"/>
              </a:solidFill>
              <a:latin typeface="Arial Narrow" pitchFamily="34" charset="0"/>
              <a:ea typeface="ＭＳ Ｐゴシック" charset="-128"/>
              <a:cs typeface="ＭＳ Ｐゴシック" charset="-128"/>
            </a:endParaRPr>
          </a:p>
        </p:txBody>
      </p:sp>
      <p:sp>
        <p:nvSpPr>
          <p:cNvPr id="27" name="Text Box 16"/>
          <p:cNvSpPr txBox="1">
            <a:spLocks noChangeArrowheads="1"/>
          </p:cNvSpPr>
          <p:nvPr/>
        </p:nvSpPr>
        <p:spPr bwMode="auto">
          <a:xfrm>
            <a:off x="10141903" y="3451944"/>
            <a:ext cx="2160587" cy="1323975"/>
          </a:xfrm>
          <a:prstGeom prst="rect">
            <a:avLst/>
          </a:prstGeom>
          <a:noFill/>
          <a:ln w="9525">
            <a:noFill/>
            <a:miter lim="800000"/>
            <a:headEnd/>
            <a:tailEnd/>
          </a:ln>
        </p:spPr>
        <p:txBody>
          <a:bodyPr>
            <a:spAutoFit/>
          </a:bodyPr>
          <a:lstStyle/>
          <a:p>
            <a:pPr>
              <a:defRPr/>
            </a:pPr>
            <a:r>
              <a:rPr lang="fr-FR" sz="2000" dirty="0">
                <a:latin typeface="Calibri" panose="020F0502020204030204" pitchFamily="34" charset="0"/>
                <a:ea typeface="ＭＳ Ｐゴシック" charset="-128"/>
                <a:cs typeface="ＭＳ Ｐゴシック" charset="-128"/>
              </a:rPr>
              <a:t>Potabilisation</a:t>
            </a:r>
          </a:p>
          <a:p>
            <a:pPr>
              <a:defRPr/>
            </a:pPr>
            <a:r>
              <a:rPr lang="fr-FR" sz="2000" dirty="0">
                <a:latin typeface="Calibri" panose="020F0502020204030204" pitchFamily="34" charset="0"/>
                <a:ea typeface="ＭＳ Ｐゴシック" charset="-128"/>
                <a:cs typeface="ＭＳ Ｐゴシック" charset="-128"/>
              </a:rPr>
              <a:t>Arrosage</a:t>
            </a:r>
          </a:p>
          <a:p>
            <a:pPr>
              <a:defRPr/>
            </a:pPr>
            <a:r>
              <a:rPr lang="fr-FR" sz="2000" dirty="0">
                <a:latin typeface="Calibri" panose="020F0502020204030204" pitchFamily="34" charset="0"/>
                <a:ea typeface="ＭＳ Ｐゴシック" charset="-128"/>
                <a:cs typeface="ＭＳ Ｐゴシック" charset="-128"/>
              </a:rPr>
              <a:t>Protection incendie</a:t>
            </a:r>
          </a:p>
        </p:txBody>
      </p:sp>
      <p:pic>
        <p:nvPicPr>
          <p:cNvPr id="28" name="AutoShap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8838" y="3589262"/>
            <a:ext cx="15875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 Box 70"/>
          <p:cNvSpPr txBox="1">
            <a:spLocks noChangeArrowheads="1"/>
          </p:cNvSpPr>
          <p:nvPr/>
        </p:nvSpPr>
        <p:spPr bwMode="auto">
          <a:xfrm>
            <a:off x="9989425" y="3659906"/>
            <a:ext cx="127000" cy="7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fr-FR" b="1">
              <a:solidFill>
                <a:srgbClr val="2A546E"/>
              </a:solidFill>
              <a:latin typeface="Arial Narrow" charset="0"/>
            </a:endParaRPr>
          </a:p>
        </p:txBody>
      </p:sp>
      <p:pic>
        <p:nvPicPr>
          <p:cNvPr id="30" name="AutoShap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8838" y="3866980"/>
            <a:ext cx="15875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Text Box 73"/>
          <p:cNvSpPr txBox="1">
            <a:spLocks noChangeArrowheads="1"/>
          </p:cNvSpPr>
          <p:nvPr/>
        </p:nvSpPr>
        <p:spPr bwMode="auto">
          <a:xfrm>
            <a:off x="9854565" y="3994869"/>
            <a:ext cx="127000" cy="7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fr-FR" b="1">
              <a:solidFill>
                <a:srgbClr val="2A546E"/>
              </a:solidFill>
              <a:latin typeface="Arial Narrow" charset="0"/>
            </a:endParaRPr>
          </a:p>
        </p:txBody>
      </p:sp>
      <p:pic>
        <p:nvPicPr>
          <p:cNvPr id="32" name="AutoShape 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7440" y="4189692"/>
            <a:ext cx="15875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 Box 76"/>
          <p:cNvSpPr txBox="1">
            <a:spLocks noChangeArrowheads="1"/>
          </p:cNvSpPr>
          <p:nvPr/>
        </p:nvSpPr>
        <p:spPr bwMode="auto">
          <a:xfrm>
            <a:off x="10141903" y="4282207"/>
            <a:ext cx="127000" cy="7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fr-FR" b="1">
              <a:solidFill>
                <a:srgbClr val="2A546E"/>
              </a:solidFill>
              <a:latin typeface="Arial Narrow" charset="0"/>
            </a:endParaRPr>
          </a:p>
        </p:txBody>
      </p:sp>
      <p:sp>
        <p:nvSpPr>
          <p:cNvPr id="56" name="ZoneTexte 55"/>
          <p:cNvSpPr txBox="1"/>
          <p:nvPr/>
        </p:nvSpPr>
        <p:spPr>
          <a:xfrm>
            <a:off x="7583274" y="6550223"/>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spTree>
    <p:extLst>
      <p:ext uri="{BB962C8B-B14F-4D97-AF65-F5344CB8AC3E}">
        <p14:creationId xmlns:p14="http://schemas.microsoft.com/office/powerpoint/2010/main" val="382654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P73105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762" y="1943851"/>
            <a:ext cx="3238500"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6" descr="Sans tit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237" y="1943851"/>
            <a:ext cx="3084513" cy="451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2762" y="4619741"/>
            <a:ext cx="5033969" cy="1775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17"/>
          <p:cNvPicPr>
            <a:picLocks noChangeAspect="1" noChangeArrowheads="1"/>
          </p:cNvPicPr>
          <p:nvPr/>
        </p:nvPicPr>
        <p:blipFill>
          <a:blip r:embed="rId6">
            <a:extLst>
              <a:ext uri="{28A0092B-C50C-407E-A947-70E740481C1C}">
                <a14:useLocalDpi xmlns:a14="http://schemas.microsoft.com/office/drawing/2010/main" val="0"/>
              </a:ext>
            </a:extLst>
          </a:blip>
          <a:srcRect l="11320" t="4497" b="5630"/>
          <a:stretch>
            <a:fillRect/>
          </a:stretch>
        </p:blipFill>
        <p:spPr bwMode="auto">
          <a:xfrm>
            <a:off x="10175875" y="1943851"/>
            <a:ext cx="1763712" cy="237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2996513" y="1355003"/>
            <a:ext cx="8610600" cy="461665"/>
          </a:xfrm>
          <a:prstGeom prst="rect">
            <a:avLst/>
          </a:prstGeom>
        </p:spPr>
        <p:txBody>
          <a:bodyPr>
            <a:spAutoFit/>
          </a:bodyPr>
          <a:lstStyle/>
          <a:p>
            <a:pPr algn="ctr">
              <a:spcBef>
                <a:spcPct val="50000"/>
              </a:spcBef>
              <a:defRPr/>
            </a:pPr>
            <a:r>
              <a:rPr lang="fr-FR" sz="2400" b="1" dirty="0">
                <a:latin typeface="Calibri" panose="020F0502020204030204" pitchFamily="34" charset="0"/>
                <a:ea typeface="ＭＳ Ｐゴシック" charset="-128"/>
                <a:cs typeface="ＭＳ Ｐゴシック" charset="-128"/>
              </a:rPr>
              <a:t>Nuisances </a:t>
            </a:r>
            <a:r>
              <a:rPr lang="fr-FR" sz="2400" b="1" dirty="0" smtClean="0">
                <a:latin typeface="Calibri" panose="020F0502020204030204" pitchFamily="34" charset="0"/>
                <a:ea typeface="ＭＳ Ｐゴシック" charset="-128"/>
                <a:cs typeface="ＭＳ Ｐゴシック" charset="-128"/>
              </a:rPr>
              <a:t>physiques</a:t>
            </a:r>
            <a:endParaRPr lang="fr-FR" sz="2400" b="1" dirty="0">
              <a:latin typeface="Calibri" panose="020F0502020204030204" pitchFamily="34" charset="0"/>
              <a:ea typeface="ＭＳ Ｐゴシック" charset="-128"/>
              <a:cs typeface="ＭＳ Ｐゴシック" charset="-128"/>
            </a:endParaRPr>
          </a:p>
        </p:txBody>
      </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53957" y="3036284"/>
            <a:ext cx="2438400" cy="288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11"/>
          <p:cNvSpPr txBox="1">
            <a:spLocks noChangeArrowheads="1"/>
          </p:cNvSpPr>
          <p:nvPr/>
        </p:nvSpPr>
        <p:spPr bwMode="auto">
          <a:xfrm>
            <a:off x="360601" y="2781541"/>
            <a:ext cx="424973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fr-FR" b="1" dirty="0">
                <a:latin typeface="Calibri" charset="0"/>
              </a:rPr>
              <a:t>Nuisances </a:t>
            </a:r>
            <a:r>
              <a:rPr lang="fr-FR" b="1" dirty="0" smtClean="0">
                <a:latin typeface="Calibri" charset="0"/>
              </a:rPr>
              <a:t>toxiques</a:t>
            </a:r>
            <a:endParaRPr lang="fr-FR" b="1" dirty="0">
              <a:latin typeface="Calibri" charset="0"/>
            </a:endParaRPr>
          </a:p>
        </p:txBody>
      </p:sp>
      <p:sp>
        <p:nvSpPr>
          <p:cNvPr id="11" name="Rectangle 7"/>
          <p:cNvSpPr>
            <a:spLocks noChangeArrowheads="1"/>
          </p:cNvSpPr>
          <p:nvPr/>
        </p:nvSpPr>
        <p:spPr bwMode="auto">
          <a:xfrm>
            <a:off x="360601" y="2156046"/>
            <a:ext cx="2971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fr-FR" sz="2400" b="1" dirty="0">
                <a:latin typeface="Calibri" charset="0"/>
              </a:rPr>
              <a:t>Nuisances chimiques </a:t>
            </a:r>
          </a:p>
        </p:txBody>
      </p:sp>
      <p:sp>
        <p:nvSpPr>
          <p:cNvPr id="12" name="ZoneTexte 11"/>
          <p:cNvSpPr txBox="1"/>
          <p:nvPr/>
        </p:nvSpPr>
        <p:spPr>
          <a:xfrm>
            <a:off x="1413718" y="-354467"/>
            <a:ext cx="12039600" cy="1815882"/>
          </a:xfrm>
          <a:prstGeom prst="rect">
            <a:avLst/>
          </a:prstGeom>
          <a:noFill/>
        </p:spPr>
        <p:txBody>
          <a:bodyPr wrap="square" rtlCol="0">
            <a:spAutoFit/>
          </a:bodyPr>
          <a:lstStyle/>
          <a:p>
            <a:pPr algn="ctr"/>
            <a:endParaRPr lang="fr-FR" sz="3200" b="1" dirty="0" smtClean="0">
              <a:effectLst>
                <a:outerShdw blurRad="38100" dist="38100" dir="2700000" algn="tl">
                  <a:srgbClr val="000000">
                    <a:alpha val="43137"/>
                  </a:srgbClr>
                </a:outerShdw>
              </a:effectLst>
              <a:latin typeface="Calibri" panose="020F0502020204030204" pitchFamily="34" charset="0"/>
            </a:endParaRPr>
          </a:p>
          <a:p>
            <a:pPr>
              <a:lnSpc>
                <a:spcPct val="150000"/>
              </a:lnSpc>
            </a:pPr>
            <a:r>
              <a:rPr lang="fr-FR" sz="3200" b="1" dirty="0" smtClean="0">
                <a:effectLst>
                  <a:outerShdw blurRad="38100" dist="38100" dir="2700000" algn="tl">
                    <a:srgbClr val="000000">
                      <a:alpha val="43137"/>
                    </a:srgbClr>
                  </a:outerShdw>
                </a:effectLst>
                <a:latin typeface="Calibri" panose="020F0502020204030204" pitchFamily="34" charset="0"/>
              </a:rPr>
              <a:t>Canaux de transport d’eau brute : des nuisances algales</a:t>
            </a:r>
          </a:p>
          <a:p>
            <a:endParaRPr lang="fr-FR" sz="3200" b="1" dirty="0" smtClean="0">
              <a:effectLst>
                <a:outerShdw blurRad="38100" dist="38100" dir="2700000" algn="tl">
                  <a:srgbClr val="000000">
                    <a:alpha val="43137"/>
                  </a:srgbClr>
                </a:outerShdw>
              </a:effectLst>
              <a:latin typeface="Calibri" panose="020F0502020204030204" pitchFamily="34" charset="0"/>
            </a:endParaRPr>
          </a:p>
        </p:txBody>
      </p:sp>
      <p:sp>
        <p:nvSpPr>
          <p:cNvPr id="13" name="ZoneTexte 12"/>
          <p:cNvSpPr txBox="1"/>
          <p:nvPr/>
        </p:nvSpPr>
        <p:spPr>
          <a:xfrm>
            <a:off x="7433518" y="6488668"/>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spTree>
    <p:extLst>
      <p:ext uri="{BB962C8B-B14F-4D97-AF65-F5344CB8AC3E}">
        <p14:creationId xmlns:p14="http://schemas.microsoft.com/office/powerpoint/2010/main" val="19099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er 29"/>
          <p:cNvGrpSpPr>
            <a:grpSpLocks/>
          </p:cNvGrpSpPr>
          <p:nvPr/>
        </p:nvGrpSpPr>
        <p:grpSpPr bwMode="auto">
          <a:xfrm>
            <a:off x="8905103" y="2831755"/>
            <a:ext cx="2362200" cy="1822622"/>
            <a:chOff x="6096000" y="2057400"/>
            <a:chExt cx="3048000" cy="2362200"/>
          </a:xfrm>
          <a:solidFill>
            <a:schemeClr val="accent1"/>
          </a:solidFill>
        </p:grpSpPr>
        <p:sp>
          <p:nvSpPr>
            <p:cNvPr id="27" name="Rectangle à coins arrondis 26"/>
            <p:cNvSpPr/>
            <p:nvPr/>
          </p:nvSpPr>
          <p:spPr>
            <a:xfrm>
              <a:off x="6096000" y="2057400"/>
              <a:ext cx="3048000" cy="2362200"/>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8" name="ZoneTexte 7"/>
            <p:cNvSpPr txBox="1"/>
            <p:nvPr/>
          </p:nvSpPr>
          <p:spPr>
            <a:xfrm>
              <a:off x="6616650" y="2713112"/>
              <a:ext cx="2012950" cy="830263"/>
            </a:xfrm>
            <a:prstGeom prst="rect">
              <a:avLst/>
            </a:prstGeom>
            <a:solidFill>
              <a:schemeClr val="tx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fr-FR" sz="1800" b="1" dirty="0">
                  <a:solidFill>
                    <a:srgbClr val="000000"/>
                  </a:solidFill>
                  <a:latin typeface="Calibri" charset="0"/>
                  <a:sym typeface="Wingdings" charset="0"/>
                </a:rPr>
                <a:t>Hydrauliciens</a:t>
              </a:r>
            </a:p>
            <a:p>
              <a:pPr eaLnBrk="1" hangingPunct="1">
                <a:defRPr/>
              </a:pPr>
              <a:r>
                <a:rPr lang="fr-FR" sz="1800" b="1" dirty="0">
                  <a:solidFill>
                    <a:srgbClr val="000000"/>
                  </a:solidFill>
                  <a:latin typeface="Calibri" charset="0"/>
                  <a:sym typeface="Wingdings" charset="0"/>
                </a:rPr>
                <a:t>Modélisateurs</a:t>
              </a:r>
              <a:endParaRPr lang="fr-FR" sz="1800" b="1" dirty="0">
                <a:solidFill>
                  <a:srgbClr val="000000"/>
                </a:solidFill>
                <a:latin typeface="Calibri" charset="0"/>
              </a:endParaRPr>
            </a:p>
          </p:txBody>
        </p:sp>
      </p:grpSp>
      <p:grpSp>
        <p:nvGrpSpPr>
          <p:cNvPr id="15365" name="Grouper 27"/>
          <p:cNvGrpSpPr>
            <a:grpSpLocks/>
          </p:cNvGrpSpPr>
          <p:nvPr/>
        </p:nvGrpSpPr>
        <p:grpSpPr bwMode="auto">
          <a:xfrm>
            <a:off x="4838700" y="2882964"/>
            <a:ext cx="2362200" cy="1822622"/>
            <a:chOff x="228600" y="1828800"/>
            <a:chExt cx="3048000" cy="2362200"/>
          </a:xfrm>
          <a:solidFill>
            <a:schemeClr val="accent1"/>
          </a:solidFill>
        </p:grpSpPr>
        <p:sp>
          <p:nvSpPr>
            <p:cNvPr id="25" name="Rectangle à coins arrondis 24"/>
            <p:cNvSpPr/>
            <p:nvPr/>
          </p:nvSpPr>
          <p:spPr>
            <a:xfrm>
              <a:off x="228600" y="1828800"/>
              <a:ext cx="3048000" cy="2362200"/>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9" name="ZoneTexte 8"/>
            <p:cNvSpPr txBox="1"/>
            <p:nvPr/>
          </p:nvSpPr>
          <p:spPr>
            <a:xfrm>
              <a:off x="539552" y="2484512"/>
              <a:ext cx="2305050" cy="830263"/>
            </a:xfrm>
            <a:prstGeom prst="rect">
              <a:avLst/>
            </a:prstGeom>
            <a:solidFill>
              <a:schemeClr val="tx1"/>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fr-FR" sz="1800" b="1" dirty="0">
                  <a:solidFill>
                    <a:srgbClr val="000000"/>
                  </a:solidFill>
                  <a:latin typeface="Calibri" charset="0"/>
                  <a:sym typeface="Wingdings" charset="0"/>
                </a:rPr>
                <a:t>Hydrobiologistes</a:t>
              </a:r>
            </a:p>
            <a:p>
              <a:pPr algn="ctr" eaLnBrk="1" hangingPunct="1">
                <a:defRPr/>
              </a:pPr>
              <a:r>
                <a:rPr lang="fr-FR" sz="1800" b="1" dirty="0" err="1">
                  <a:solidFill>
                    <a:srgbClr val="000000"/>
                  </a:solidFill>
                  <a:latin typeface="Calibri" charset="0"/>
                  <a:sym typeface="Wingdings" charset="0"/>
                </a:rPr>
                <a:t>Phycologues</a:t>
              </a:r>
              <a:endParaRPr lang="fr-FR" sz="1800" b="1" dirty="0">
                <a:solidFill>
                  <a:srgbClr val="000000"/>
                </a:solidFill>
                <a:latin typeface="Calibri" charset="0"/>
              </a:endParaRPr>
            </a:p>
          </p:txBody>
        </p:sp>
      </p:grpSp>
      <p:grpSp>
        <p:nvGrpSpPr>
          <p:cNvPr id="15366" name="Grouper 30"/>
          <p:cNvGrpSpPr>
            <a:grpSpLocks/>
          </p:cNvGrpSpPr>
          <p:nvPr/>
        </p:nvGrpSpPr>
        <p:grpSpPr bwMode="auto">
          <a:xfrm>
            <a:off x="6886832" y="4064973"/>
            <a:ext cx="2362200" cy="2057799"/>
            <a:chOff x="3124200" y="3505200"/>
            <a:chExt cx="3048000" cy="2667000"/>
          </a:xfrm>
          <a:solidFill>
            <a:schemeClr val="accent1"/>
          </a:solidFill>
        </p:grpSpPr>
        <p:grpSp>
          <p:nvGrpSpPr>
            <p:cNvPr id="15371" name="Grouper 28"/>
            <p:cNvGrpSpPr>
              <a:grpSpLocks/>
            </p:cNvGrpSpPr>
            <p:nvPr/>
          </p:nvGrpSpPr>
          <p:grpSpPr bwMode="auto">
            <a:xfrm>
              <a:off x="3124200" y="3505200"/>
              <a:ext cx="3048000" cy="2667000"/>
              <a:chOff x="3048000" y="2819400"/>
              <a:chExt cx="3048000" cy="2667000"/>
            </a:xfrm>
            <a:grpFill/>
          </p:grpSpPr>
          <p:sp>
            <p:nvSpPr>
              <p:cNvPr id="26" name="Rectangle à coins arrondis 25"/>
              <p:cNvSpPr/>
              <p:nvPr/>
            </p:nvSpPr>
            <p:spPr>
              <a:xfrm>
                <a:off x="3048000" y="3124200"/>
                <a:ext cx="3048000" cy="2362200"/>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3" name="ZoneTexte 12"/>
              <p:cNvSpPr txBox="1"/>
              <p:nvPr/>
            </p:nvSpPr>
            <p:spPr>
              <a:xfrm>
                <a:off x="3505200" y="2819400"/>
                <a:ext cx="1941513" cy="830263"/>
              </a:xfrm>
              <a:prstGeom prst="rect">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fr-FR" sz="1800" b="1" dirty="0">
                    <a:solidFill>
                      <a:srgbClr val="000000"/>
                    </a:solidFill>
                    <a:latin typeface="Calibri" charset="0"/>
                    <a:sym typeface="Wingdings" charset="0"/>
                  </a:rPr>
                  <a:t>Gestionnaires</a:t>
                </a:r>
              </a:p>
              <a:p>
                <a:pPr algn="ctr" eaLnBrk="1" hangingPunct="1">
                  <a:defRPr/>
                </a:pPr>
                <a:r>
                  <a:rPr lang="fr-FR" sz="1800" b="1" dirty="0">
                    <a:solidFill>
                      <a:srgbClr val="000000"/>
                    </a:solidFill>
                    <a:latin typeface="Calibri" charset="0"/>
                    <a:sym typeface="Wingdings" charset="0"/>
                  </a:rPr>
                  <a:t>de canaux</a:t>
                </a:r>
                <a:endParaRPr lang="fr-FR" sz="1800" b="1" dirty="0">
                  <a:solidFill>
                    <a:srgbClr val="000000"/>
                  </a:solidFill>
                  <a:latin typeface="Calibri" charset="0"/>
                </a:endParaRPr>
              </a:p>
            </p:txBody>
          </p:sp>
          <p:pic>
            <p:nvPicPr>
              <p:cNvPr id="1537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018341"/>
                <a:ext cx="1398587" cy="934659"/>
              </a:xfrm>
              <a:prstGeom prst="rect">
                <a:avLst/>
              </a:prstGeom>
              <a:grpFill/>
              <a:ln>
                <a:solidFill>
                  <a:schemeClr val="tx1"/>
                </a:solidFill>
              </a:ln>
              <a:extLst/>
            </p:spPr>
          </p:pic>
        </p:grpSp>
        <p:pic>
          <p:nvPicPr>
            <p:cNvPr id="15372" name="Picture 9" descr="Diap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704141"/>
              <a:ext cx="1447800" cy="934659"/>
            </a:xfrm>
            <a:prstGeom prst="rect">
              <a:avLst/>
            </a:prstGeom>
            <a:grpFill/>
            <a:ln>
              <a:solidFill>
                <a:schemeClr val="tx1"/>
              </a:solidFill>
            </a:ln>
            <a:extLst/>
          </p:spPr>
        </p:pic>
      </p:grpSp>
      <p:sp>
        <p:nvSpPr>
          <p:cNvPr id="30" name="ZoneTexte 29"/>
          <p:cNvSpPr txBox="1"/>
          <p:nvPr/>
        </p:nvSpPr>
        <p:spPr>
          <a:xfrm>
            <a:off x="772297" y="-107766"/>
            <a:ext cx="10495006" cy="1815882"/>
          </a:xfrm>
          <a:prstGeom prst="rect">
            <a:avLst/>
          </a:prstGeom>
          <a:noFill/>
        </p:spPr>
        <p:txBody>
          <a:bodyPr wrap="square" rtlCol="0">
            <a:spAutoFit/>
          </a:bodyPr>
          <a:lstStyle/>
          <a:p>
            <a:pPr algn="ctr"/>
            <a:endParaRPr lang="fr-FR" sz="3200" b="1" dirty="0">
              <a:effectLst>
                <a:outerShdw blurRad="38100" dist="38100" dir="2700000" algn="tl">
                  <a:srgbClr val="000000">
                    <a:alpha val="43137"/>
                  </a:srgbClr>
                </a:outerShdw>
              </a:effectLst>
              <a:latin typeface="Calibri" panose="020F0502020204030204" pitchFamily="34" charset="0"/>
            </a:endParaRPr>
          </a:p>
          <a:p>
            <a:pPr>
              <a:lnSpc>
                <a:spcPct val="150000"/>
              </a:lnSpc>
            </a:pPr>
            <a:r>
              <a:rPr lang="fr-FR" sz="3200" b="1" dirty="0" smtClean="0">
                <a:effectLst>
                  <a:outerShdw blurRad="38100" dist="38100" dir="2700000" algn="tl">
                    <a:srgbClr val="000000">
                      <a:alpha val="43137"/>
                    </a:srgbClr>
                  </a:outerShdw>
                </a:effectLst>
                <a:latin typeface="Calibri" panose="020F0502020204030204" pitchFamily="34" charset="0"/>
                <a:ea typeface="ＭＳ Ｐゴシック" pitchFamily="-112" charset="-128"/>
                <a:cs typeface="Comic Sans MS"/>
              </a:rPr>
              <a:t>Perturbation </a:t>
            </a:r>
            <a:r>
              <a:rPr lang="fr-FR" sz="3200" b="1" dirty="0">
                <a:effectLst>
                  <a:outerShdw blurRad="38100" dist="38100" dir="2700000" algn="tl">
                    <a:srgbClr val="000000">
                      <a:alpha val="43137"/>
                    </a:srgbClr>
                  </a:outerShdw>
                </a:effectLst>
                <a:latin typeface="Calibri" panose="020F0502020204030204" pitchFamily="34" charset="0"/>
                <a:ea typeface="ＭＳ Ｐゴシック" pitchFamily="-112" charset="-128"/>
                <a:cs typeface="Comic Sans MS"/>
              </a:rPr>
              <a:t>hydrodynamique = chasse </a:t>
            </a:r>
            <a:r>
              <a:rPr lang="fr-FR" sz="3200" b="1" dirty="0">
                <a:effectLst>
                  <a:outerShdw blurRad="38100" dist="38100" dir="2700000" algn="tl">
                    <a:srgbClr val="000000">
                      <a:alpha val="43137"/>
                    </a:srgbClr>
                  </a:outerShdw>
                </a:effectLst>
                <a:latin typeface="Calibri" panose="020F0502020204030204" pitchFamily="34" charset="0"/>
                <a:ea typeface="ＭＳ Ｐゴシック" pitchFamily="-112" charset="-128"/>
                <a:cs typeface="Comic Sans MS"/>
                <a:sym typeface="Wingdings"/>
              </a:rPr>
              <a:t> levier de gestion?</a:t>
            </a:r>
            <a:endParaRPr lang="fr-FR" sz="3200" b="1" dirty="0">
              <a:effectLst>
                <a:outerShdw blurRad="38100" dist="38100" dir="2700000" algn="tl">
                  <a:srgbClr val="000000">
                    <a:alpha val="43137"/>
                  </a:srgbClr>
                </a:outerShdw>
              </a:effectLst>
              <a:latin typeface="Calibri" panose="020F0502020204030204" pitchFamily="34" charset="0"/>
            </a:endParaRPr>
          </a:p>
          <a:p>
            <a:endParaRPr lang="fr-FR" sz="3200" b="1" dirty="0">
              <a:effectLst>
                <a:outerShdw blurRad="38100" dist="38100" dir="2700000" algn="tl">
                  <a:srgbClr val="000000">
                    <a:alpha val="43137"/>
                  </a:srgbClr>
                </a:outerShdw>
              </a:effectLst>
              <a:latin typeface="Calibri" panose="020F0502020204030204" pitchFamily="34" charset="0"/>
            </a:endParaRPr>
          </a:p>
        </p:txBody>
      </p:sp>
      <p:pic>
        <p:nvPicPr>
          <p:cNvPr id="2" name="Image 1"/>
          <p:cNvPicPr>
            <a:picLocks noChangeAspect="1"/>
          </p:cNvPicPr>
          <p:nvPr/>
        </p:nvPicPr>
        <p:blipFill>
          <a:blip r:embed="rId5"/>
          <a:stretch>
            <a:fillRect/>
          </a:stretch>
        </p:blipFill>
        <p:spPr>
          <a:xfrm>
            <a:off x="4838700" y="2043789"/>
            <a:ext cx="6629503" cy="547712"/>
          </a:xfrm>
          <a:prstGeom prst="rect">
            <a:avLst/>
          </a:prstGeom>
        </p:spPr>
      </p:pic>
      <p:pic>
        <p:nvPicPr>
          <p:cNvPr id="3" name="Image 2"/>
          <p:cNvPicPr>
            <a:picLocks noChangeAspect="1"/>
          </p:cNvPicPr>
          <p:nvPr/>
        </p:nvPicPr>
        <p:blipFill>
          <a:blip r:embed="rId6"/>
          <a:stretch>
            <a:fillRect/>
          </a:stretch>
        </p:blipFill>
        <p:spPr>
          <a:xfrm>
            <a:off x="4838700" y="6197981"/>
            <a:ext cx="6727224" cy="510588"/>
          </a:xfrm>
          <a:prstGeom prst="rect">
            <a:avLst/>
          </a:prstGeom>
        </p:spPr>
      </p:pic>
      <p:sp>
        <p:nvSpPr>
          <p:cNvPr id="22" name="Text Box 47"/>
          <p:cNvSpPr txBox="1">
            <a:spLocks noChangeArrowheads="1"/>
          </p:cNvSpPr>
          <p:nvPr/>
        </p:nvSpPr>
        <p:spPr bwMode="auto">
          <a:xfrm>
            <a:off x="90109" y="3149299"/>
            <a:ext cx="4589323"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b="1" dirty="0">
                <a:latin typeface="Calibri" charset="0"/>
                <a:cs typeface="Times New Roman" charset="0"/>
              </a:rPr>
              <a:t>Al</a:t>
            </a:r>
            <a:r>
              <a:rPr lang="fr-FR" dirty="0">
                <a:latin typeface="Calibri" charset="0"/>
                <a:cs typeface="Times New Roman" charset="0"/>
              </a:rPr>
              <a:t>gues et </a:t>
            </a:r>
            <a:r>
              <a:rPr lang="fr-FR" b="1" dirty="0">
                <a:latin typeface="Calibri" charset="0"/>
                <a:cs typeface="Times New Roman" charset="0"/>
              </a:rPr>
              <a:t>Ge</a:t>
            </a:r>
            <a:r>
              <a:rPr lang="fr-FR" dirty="0">
                <a:latin typeface="Calibri" charset="0"/>
                <a:cs typeface="Times New Roman" charset="0"/>
              </a:rPr>
              <a:t>stion de la </a:t>
            </a:r>
            <a:r>
              <a:rPr lang="fr-FR" b="1" dirty="0">
                <a:latin typeface="Calibri" charset="0"/>
                <a:cs typeface="Times New Roman" charset="0"/>
              </a:rPr>
              <a:t>Qu</a:t>
            </a:r>
            <a:r>
              <a:rPr lang="fr-FR" dirty="0">
                <a:latin typeface="Calibri" charset="0"/>
                <a:cs typeface="Times New Roman" charset="0"/>
              </a:rPr>
              <a:t>alité de l</a:t>
            </a:r>
            <a:r>
              <a:rPr lang="ja-JP" altLang="fr-FR" dirty="0">
                <a:latin typeface="Calibri" charset="0"/>
                <a:cs typeface="Times New Roman" charset="0"/>
              </a:rPr>
              <a:t>’</a:t>
            </a:r>
            <a:r>
              <a:rPr lang="fr-FR" altLang="ja-JP" b="1" dirty="0">
                <a:latin typeface="Calibri" charset="0"/>
                <a:cs typeface="Times New Roman" charset="0"/>
              </a:rPr>
              <a:t>Eau</a:t>
            </a:r>
            <a:r>
              <a:rPr lang="fr-FR" altLang="ja-JP" dirty="0">
                <a:latin typeface="Calibri" charset="0"/>
                <a:cs typeface="Times New Roman" charset="0"/>
              </a:rPr>
              <a:t> en canaux de transport d</a:t>
            </a:r>
            <a:r>
              <a:rPr lang="ja-JP" altLang="fr-FR" dirty="0">
                <a:latin typeface="Calibri" charset="0"/>
                <a:cs typeface="Times New Roman" charset="0"/>
              </a:rPr>
              <a:t>’</a:t>
            </a:r>
            <a:r>
              <a:rPr lang="fr-FR" altLang="ja-JP" dirty="0">
                <a:latin typeface="Calibri" charset="0"/>
                <a:cs typeface="Times New Roman" charset="0"/>
              </a:rPr>
              <a:t>eau : </a:t>
            </a:r>
          </a:p>
          <a:p>
            <a:pPr algn="ctr" eaLnBrk="1" hangingPunct="1"/>
            <a:r>
              <a:rPr lang="fr-FR" dirty="0">
                <a:latin typeface="Calibri" charset="0"/>
                <a:cs typeface="Times New Roman" charset="0"/>
              </a:rPr>
              <a:t>de l</a:t>
            </a:r>
            <a:r>
              <a:rPr lang="ja-JP" altLang="fr-FR" dirty="0">
                <a:latin typeface="Calibri" charset="0"/>
                <a:cs typeface="Times New Roman" charset="0"/>
              </a:rPr>
              <a:t>’</a:t>
            </a:r>
            <a:r>
              <a:rPr lang="fr-FR" altLang="ja-JP" dirty="0">
                <a:latin typeface="Calibri" charset="0"/>
                <a:cs typeface="Times New Roman" charset="0"/>
              </a:rPr>
              <a:t>écologie des milieux aux stratégies de régulation hydraulique</a:t>
            </a:r>
            <a:r>
              <a:rPr lang="fr-FR" altLang="ja-JP" dirty="0">
                <a:latin typeface="Calibri" charset="0"/>
              </a:rPr>
              <a:t> </a:t>
            </a:r>
            <a:endParaRPr lang="fr-FR" dirty="0">
              <a:latin typeface="Calibri" charset="0"/>
            </a:endParaRPr>
          </a:p>
        </p:txBody>
      </p:sp>
      <p:sp>
        <p:nvSpPr>
          <p:cNvPr id="23" name="Rectangle 17"/>
          <p:cNvSpPr>
            <a:spLocks noChangeArrowheads="1"/>
          </p:cNvSpPr>
          <p:nvPr/>
        </p:nvSpPr>
        <p:spPr bwMode="auto">
          <a:xfrm>
            <a:off x="428368" y="2021765"/>
            <a:ext cx="3459473"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fr-FR" sz="4000" b="1" dirty="0">
                <a:latin typeface="+mj-lt"/>
                <a:ea typeface="Times New Roman" charset="0"/>
                <a:cs typeface="Times New Roman" charset="0"/>
              </a:rPr>
              <a:t>ALGEQUEAU</a:t>
            </a:r>
          </a:p>
        </p:txBody>
      </p:sp>
      <p:sp>
        <p:nvSpPr>
          <p:cNvPr id="4" name="Rectangle 3"/>
          <p:cNvSpPr/>
          <p:nvPr/>
        </p:nvSpPr>
        <p:spPr>
          <a:xfrm>
            <a:off x="47301" y="5687585"/>
            <a:ext cx="4632131" cy="954107"/>
          </a:xfrm>
          <a:prstGeom prst="rect">
            <a:avLst/>
          </a:prstGeom>
        </p:spPr>
        <p:txBody>
          <a:bodyPr wrap="square">
            <a:spAutoFit/>
          </a:bodyPr>
          <a:lstStyle/>
          <a:p>
            <a:pPr algn="just"/>
            <a:r>
              <a:rPr lang="fr-FR" sz="1400" dirty="0" err="1">
                <a:latin typeface="Calibri" panose="020F0502020204030204" pitchFamily="34" charset="0"/>
              </a:rPr>
              <a:t>Fovet</a:t>
            </a:r>
            <a:r>
              <a:rPr lang="fr-FR" sz="1400" dirty="0">
                <a:latin typeface="Calibri" panose="020F0502020204030204" pitchFamily="34" charset="0"/>
              </a:rPr>
              <a:t> O., Belaud G., </a:t>
            </a:r>
            <a:r>
              <a:rPr lang="fr-FR" sz="1400" dirty="0" err="1">
                <a:latin typeface="Calibri" panose="020F0502020204030204" pitchFamily="34" charset="0"/>
              </a:rPr>
              <a:t>Litrico</a:t>
            </a:r>
            <a:r>
              <a:rPr lang="fr-FR" sz="1400" dirty="0">
                <a:latin typeface="Calibri" panose="020F0502020204030204" pitchFamily="34" charset="0"/>
              </a:rPr>
              <a:t> X., </a:t>
            </a:r>
            <a:r>
              <a:rPr lang="fr-FR" sz="1400" b="1" dirty="0">
                <a:latin typeface="Calibri" panose="020F0502020204030204" pitchFamily="34" charset="0"/>
              </a:rPr>
              <a:t>Charpentier S.</a:t>
            </a:r>
            <a:r>
              <a:rPr lang="fr-FR" sz="1400" dirty="0">
                <a:latin typeface="Calibri" panose="020F0502020204030204" pitchFamily="34" charset="0"/>
              </a:rPr>
              <a:t>, </a:t>
            </a:r>
            <a:r>
              <a:rPr lang="fr-FR" sz="1400" b="1" dirty="0">
                <a:latin typeface="Calibri" panose="020F0502020204030204" pitchFamily="34" charset="0"/>
              </a:rPr>
              <a:t>Bertrand C.</a:t>
            </a:r>
            <a:r>
              <a:rPr lang="fr-FR" sz="1400" dirty="0">
                <a:latin typeface="Calibri" panose="020F0502020204030204" pitchFamily="34" charset="0"/>
              </a:rPr>
              <a:t>, </a:t>
            </a:r>
            <a:r>
              <a:rPr lang="fr-FR" sz="1400" dirty="0" err="1">
                <a:latin typeface="Calibri" panose="020F0502020204030204" pitchFamily="34" charset="0"/>
              </a:rPr>
              <a:t>Dollet</a:t>
            </a:r>
            <a:r>
              <a:rPr lang="fr-FR" sz="1400" dirty="0">
                <a:latin typeface="Calibri" panose="020F0502020204030204" pitchFamily="34" charset="0"/>
              </a:rPr>
              <a:t> P. &amp; </a:t>
            </a:r>
            <a:r>
              <a:rPr lang="fr-FR" sz="1400" dirty="0" err="1">
                <a:latin typeface="Calibri" panose="020F0502020204030204" pitchFamily="34" charset="0"/>
              </a:rPr>
              <a:t>Hugodot</a:t>
            </a:r>
            <a:r>
              <a:rPr lang="fr-FR" sz="1400" dirty="0">
                <a:latin typeface="Calibri" panose="020F0502020204030204" pitchFamily="34" charset="0"/>
              </a:rPr>
              <a:t>, C., 2012. A model for </a:t>
            </a:r>
            <a:r>
              <a:rPr lang="fr-FR" sz="1400" dirty="0" err="1">
                <a:latin typeface="Calibri" panose="020F0502020204030204" pitchFamily="34" charset="0"/>
              </a:rPr>
              <a:t>fixed</a:t>
            </a:r>
            <a:r>
              <a:rPr lang="fr-FR" sz="1400" dirty="0">
                <a:latin typeface="Calibri" panose="020F0502020204030204" pitchFamily="34" charset="0"/>
              </a:rPr>
              <a:t> </a:t>
            </a:r>
            <a:r>
              <a:rPr lang="fr-FR" sz="1400" dirty="0" err="1">
                <a:latin typeface="Calibri" panose="020F0502020204030204" pitchFamily="34" charset="0"/>
              </a:rPr>
              <a:t>algae</a:t>
            </a:r>
            <a:r>
              <a:rPr lang="fr-FR" sz="1400" dirty="0">
                <a:latin typeface="Calibri" panose="020F0502020204030204" pitchFamily="34" charset="0"/>
              </a:rPr>
              <a:t> management in open </a:t>
            </a:r>
            <a:r>
              <a:rPr lang="fr-FR" sz="1400" dirty="0" err="1">
                <a:latin typeface="Calibri" panose="020F0502020204030204" pitchFamily="34" charset="0"/>
              </a:rPr>
              <a:t>channels</a:t>
            </a:r>
            <a:r>
              <a:rPr lang="fr-FR" sz="1400" dirty="0">
                <a:latin typeface="Calibri" panose="020F0502020204030204" pitchFamily="34" charset="0"/>
              </a:rPr>
              <a:t> </a:t>
            </a:r>
            <a:r>
              <a:rPr lang="fr-FR" sz="1400" dirty="0" err="1">
                <a:latin typeface="Calibri" panose="020F0502020204030204" pitchFamily="34" charset="0"/>
              </a:rPr>
              <a:t>using</a:t>
            </a:r>
            <a:r>
              <a:rPr lang="fr-FR" sz="1400" dirty="0">
                <a:latin typeface="Calibri" panose="020F0502020204030204" pitchFamily="34" charset="0"/>
              </a:rPr>
              <a:t> </a:t>
            </a:r>
            <a:r>
              <a:rPr lang="fr-FR" sz="1400" dirty="0" err="1">
                <a:latin typeface="Calibri" panose="020F0502020204030204" pitchFamily="34" charset="0"/>
              </a:rPr>
              <a:t>flushing</a:t>
            </a:r>
            <a:r>
              <a:rPr lang="fr-FR" sz="1400" dirty="0">
                <a:latin typeface="Calibri" panose="020F0502020204030204" pitchFamily="34" charset="0"/>
              </a:rPr>
              <a:t> </a:t>
            </a:r>
            <a:r>
              <a:rPr lang="fr-FR" sz="1400" dirty="0" err="1">
                <a:latin typeface="Calibri" panose="020F0502020204030204" pitchFamily="34" charset="0"/>
              </a:rPr>
              <a:t>flows</a:t>
            </a:r>
            <a:r>
              <a:rPr lang="fr-FR" sz="1400" dirty="0">
                <a:latin typeface="Calibri" panose="020F0502020204030204" pitchFamily="34" charset="0"/>
              </a:rPr>
              <a:t>. River </a:t>
            </a:r>
            <a:r>
              <a:rPr lang="fr-FR" sz="1400" dirty="0" err="1">
                <a:latin typeface="Calibri" panose="020F0502020204030204" pitchFamily="34" charset="0"/>
              </a:rPr>
              <a:t>Research</a:t>
            </a:r>
            <a:r>
              <a:rPr lang="fr-FR" sz="1400" dirty="0">
                <a:latin typeface="Calibri" panose="020F0502020204030204" pitchFamily="34" charset="0"/>
              </a:rPr>
              <a:t> and Application, 28 : 960-972.</a:t>
            </a:r>
          </a:p>
        </p:txBody>
      </p:sp>
    </p:spTree>
    <p:extLst>
      <p:ext uri="{BB962C8B-B14F-4D97-AF65-F5344CB8AC3E}">
        <p14:creationId xmlns:p14="http://schemas.microsoft.com/office/powerpoint/2010/main" val="3621502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3200" dirty="0">
                <a:latin typeface="Calibri" panose="020F0502020204030204" pitchFamily="34" charset="0"/>
              </a:rPr>
              <a:t>Stratégie « </a:t>
            </a:r>
            <a:r>
              <a:rPr lang="fr-FR" sz="3200" dirty="0" err="1">
                <a:latin typeface="Calibri" panose="020F0502020204030204" pitchFamily="34" charset="0"/>
              </a:rPr>
              <a:t>écotechnologique</a:t>
            </a:r>
            <a:r>
              <a:rPr lang="fr-FR" sz="3200" dirty="0">
                <a:latin typeface="Calibri" panose="020F0502020204030204" pitchFamily="34" charset="0"/>
              </a:rPr>
              <a:t> »</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92" y="1902055"/>
            <a:ext cx="1713495" cy="1679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Connecteur droit avec flèche 4"/>
          <p:cNvCxnSpPr/>
          <p:nvPr/>
        </p:nvCxnSpPr>
        <p:spPr>
          <a:xfrm>
            <a:off x="1291317" y="2478316"/>
            <a:ext cx="647700" cy="5762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142" y="1902055"/>
            <a:ext cx="1603733" cy="1679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ZoneTexte 61"/>
          <p:cNvSpPr txBox="1">
            <a:spLocks noChangeArrowheads="1"/>
          </p:cNvSpPr>
          <p:nvPr/>
        </p:nvSpPr>
        <p:spPr bwMode="auto">
          <a:xfrm>
            <a:off x="138792" y="1496786"/>
            <a:ext cx="3267083" cy="36933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800">
                <a:solidFill>
                  <a:schemeClr val="bg1"/>
                </a:solidFill>
                <a:latin typeface="Calibri" charset="0"/>
              </a:rPr>
              <a:t>DESCRIPTEURS GLOBAUX</a:t>
            </a:r>
          </a:p>
        </p:txBody>
      </p:sp>
      <p:sp>
        <p:nvSpPr>
          <p:cNvPr id="13" name="ZoneTexte 46"/>
          <p:cNvSpPr txBox="1">
            <a:spLocks noChangeArrowheads="1"/>
          </p:cNvSpPr>
          <p:nvPr/>
        </p:nvSpPr>
        <p:spPr bwMode="auto">
          <a:xfrm>
            <a:off x="133155" y="3764546"/>
            <a:ext cx="3252302" cy="36933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800">
                <a:solidFill>
                  <a:schemeClr val="bg1"/>
                </a:solidFill>
                <a:latin typeface="Calibri" charset="0"/>
              </a:rPr>
              <a:t>DENSITE CELLULAIRE EPILITHON</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92" y="4157662"/>
            <a:ext cx="3267083" cy="1998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Connecteur droit avec flèche 15"/>
          <p:cNvCxnSpPr/>
          <p:nvPr/>
        </p:nvCxnSpPr>
        <p:spPr bwMode="auto">
          <a:xfrm>
            <a:off x="1435780" y="4805272"/>
            <a:ext cx="647700" cy="576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bwMode="auto">
          <a:xfrm>
            <a:off x="715055" y="4302034"/>
            <a:ext cx="360362"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ZoneTexte 59"/>
          <p:cNvSpPr txBox="1">
            <a:spLocks noChangeArrowheads="1"/>
          </p:cNvSpPr>
          <p:nvPr/>
        </p:nvSpPr>
        <p:spPr bwMode="auto">
          <a:xfrm>
            <a:off x="1591852" y="4661788"/>
            <a:ext cx="707277" cy="369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latin typeface="Calibri" charset="0"/>
              </a:rPr>
              <a:t>-98 %</a:t>
            </a:r>
          </a:p>
        </p:txBody>
      </p:sp>
      <p:sp>
        <p:nvSpPr>
          <p:cNvPr id="11" name="Rectangle 10"/>
          <p:cNvSpPr/>
          <p:nvPr/>
        </p:nvSpPr>
        <p:spPr bwMode="auto">
          <a:xfrm>
            <a:off x="912068" y="5810251"/>
            <a:ext cx="1275962" cy="21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AV         AP</a:t>
            </a:r>
          </a:p>
        </p:txBody>
      </p:sp>
      <p:sp>
        <p:nvSpPr>
          <p:cNvPr id="21" name="Rectangle 20"/>
          <p:cNvSpPr/>
          <p:nvPr/>
        </p:nvSpPr>
        <p:spPr>
          <a:xfrm>
            <a:off x="3602367" y="1655267"/>
            <a:ext cx="8445170" cy="4154984"/>
          </a:xfrm>
          <a:prstGeom prst="rect">
            <a:avLst/>
          </a:prstGeom>
        </p:spPr>
        <p:txBody>
          <a:bodyPr wrap="square">
            <a:spAutoFit/>
          </a:bodyPr>
          <a:lstStyle/>
          <a:p>
            <a:pPr algn="just">
              <a:defRPr/>
            </a:pPr>
            <a:endParaRPr lang="fr-FR" sz="2400" dirty="0">
              <a:latin typeface="Calibri" panose="020F0502020204030204" pitchFamily="34" charset="0"/>
            </a:endParaRPr>
          </a:p>
          <a:p>
            <a:pPr algn="just">
              <a:defRPr/>
            </a:pPr>
            <a:r>
              <a:rPr lang="fr-FR" sz="2400" dirty="0">
                <a:latin typeface="Calibri" panose="020F0502020204030204" pitchFamily="34" charset="0"/>
              </a:rPr>
              <a:t>Chasses hydrauliques </a:t>
            </a:r>
            <a:r>
              <a:rPr lang="fr-FR" sz="2400" dirty="0" smtClean="0">
                <a:latin typeface="Calibri" panose="020F0502020204030204" pitchFamily="34" charset="0"/>
                <a:sym typeface="Wingdings" panose="05000000000000000000" pitchFamily="2" charset="2"/>
              </a:rPr>
              <a:t> </a:t>
            </a:r>
            <a:r>
              <a:rPr lang="fr-FR" sz="2400" dirty="0" smtClean="0">
                <a:latin typeface="Calibri" panose="020F0502020204030204" pitchFamily="34" charset="0"/>
              </a:rPr>
              <a:t>maîtrise </a:t>
            </a:r>
            <a:r>
              <a:rPr lang="fr-FR" sz="2400" dirty="0">
                <a:latin typeface="Calibri" panose="020F0502020204030204" pitchFamily="34" charset="0"/>
              </a:rPr>
              <a:t>du développement algal</a:t>
            </a:r>
          </a:p>
          <a:p>
            <a:pPr algn="just">
              <a:defRPr/>
            </a:pPr>
            <a:endParaRPr lang="fr-FR" sz="2400" dirty="0">
              <a:latin typeface="Calibri" panose="020F0502020204030204" pitchFamily="34" charset="0"/>
            </a:endParaRPr>
          </a:p>
          <a:p>
            <a:pPr algn="just">
              <a:defRPr/>
            </a:pPr>
            <a:r>
              <a:rPr lang="fr-FR" sz="2400" dirty="0">
                <a:latin typeface="Calibri" panose="020F0502020204030204" pitchFamily="34" charset="0"/>
                <a:ea typeface="Wingdings"/>
                <a:cs typeface="Wingdings"/>
              </a:rPr>
              <a:t>Indicateurs efficacité des </a:t>
            </a:r>
            <a:r>
              <a:rPr lang="fr-FR" sz="2400" dirty="0" smtClean="0">
                <a:latin typeface="Calibri" panose="020F0502020204030204" pitchFamily="34" charset="0"/>
                <a:ea typeface="Wingdings"/>
                <a:cs typeface="Wingdings"/>
              </a:rPr>
              <a:t>chasses: </a:t>
            </a:r>
            <a:r>
              <a:rPr lang="fr-FR" sz="2400" dirty="0">
                <a:latin typeface="Calibri" panose="020F0502020204030204" pitchFamily="34" charset="0"/>
                <a:ea typeface="Wingdings"/>
                <a:cs typeface="Wingdings"/>
              </a:rPr>
              <a:t>capteurs turbidité, chlorophylle</a:t>
            </a:r>
          </a:p>
          <a:p>
            <a:pPr algn="just">
              <a:defRPr/>
            </a:pPr>
            <a:endParaRPr lang="fr-FR" sz="2400" dirty="0">
              <a:latin typeface="Calibri" panose="020F0502020204030204" pitchFamily="34" charset="0"/>
            </a:endParaRPr>
          </a:p>
          <a:p>
            <a:pPr algn="just">
              <a:defRPr/>
            </a:pPr>
            <a:r>
              <a:rPr lang="fr-FR" sz="2400" dirty="0">
                <a:latin typeface="Calibri" panose="020F0502020204030204" pitchFamily="34" charset="0"/>
              </a:rPr>
              <a:t>Dimensionnement des chasses (Logiciel SIC)</a:t>
            </a:r>
          </a:p>
          <a:p>
            <a:pPr lvl="3" algn="just">
              <a:buFont typeface="Wingdings" charset="2"/>
              <a:buChar char="è"/>
              <a:defRPr/>
            </a:pPr>
            <a:r>
              <a:rPr lang="fr-FR" sz="2400" dirty="0">
                <a:latin typeface="Calibri" panose="020F0502020204030204" pitchFamily="34" charset="0"/>
                <a:ea typeface="Wingdings"/>
                <a:cs typeface="Wingdings"/>
              </a:rPr>
              <a:t> Gestion quantitative : limiter flux hydrique</a:t>
            </a:r>
          </a:p>
          <a:p>
            <a:pPr lvl="3" algn="just">
              <a:buFont typeface="Wingdings" charset="2"/>
              <a:buChar char="è"/>
              <a:defRPr/>
            </a:pPr>
            <a:r>
              <a:rPr lang="fr-FR" sz="2400" dirty="0">
                <a:latin typeface="Calibri" panose="020F0502020204030204" pitchFamily="34" charset="0"/>
                <a:ea typeface="Wingdings"/>
                <a:cs typeface="Wingdings"/>
              </a:rPr>
              <a:t> Gestion qualitative : limiter flux d’algues</a:t>
            </a:r>
          </a:p>
          <a:p>
            <a:pPr lvl="3" algn="just">
              <a:buFont typeface="Wingdings" charset="2"/>
              <a:buChar char="è"/>
              <a:defRPr/>
            </a:pPr>
            <a:endParaRPr lang="fr-FR" sz="2400" dirty="0">
              <a:latin typeface="Calibri" panose="020F0502020204030204" pitchFamily="34" charset="0"/>
              <a:ea typeface="Wingdings"/>
              <a:cs typeface="Wingdings"/>
            </a:endParaRPr>
          </a:p>
          <a:p>
            <a:pPr algn="just">
              <a:defRPr/>
            </a:pPr>
            <a:r>
              <a:rPr lang="fr-FR" sz="2400" dirty="0">
                <a:latin typeface="Calibri" panose="020F0502020204030204" pitchFamily="34" charset="0"/>
              </a:rPr>
              <a:t>Méthode des chasses hydrauliques intégrée dans la stratégie de gestion des canaux de transport d’eau brute</a:t>
            </a:r>
          </a:p>
        </p:txBody>
      </p:sp>
      <p:sp>
        <p:nvSpPr>
          <p:cNvPr id="22" name="ZoneTexte 21"/>
          <p:cNvSpPr txBox="1"/>
          <p:nvPr/>
        </p:nvSpPr>
        <p:spPr>
          <a:xfrm>
            <a:off x="7433518" y="6488668"/>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spTree>
    <p:extLst>
      <p:ext uri="{BB962C8B-B14F-4D97-AF65-F5344CB8AC3E}">
        <p14:creationId xmlns:p14="http://schemas.microsoft.com/office/powerpoint/2010/main" val="62816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alibri" panose="020F0502020204030204" pitchFamily="34" charset="0"/>
              </a:rPr>
              <a:t>Pour conclure</a:t>
            </a:r>
            <a:endParaRPr lang="fr-FR" dirty="0">
              <a:latin typeface="Calibri" panose="020F0502020204030204" pitchFamily="34" charset="0"/>
            </a:endParaRPr>
          </a:p>
        </p:txBody>
      </p:sp>
      <p:sp>
        <p:nvSpPr>
          <p:cNvPr id="3" name="Espace réservé du contenu 2"/>
          <p:cNvSpPr>
            <a:spLocks noGrp="1"/>
          </p:cNvSpPr>
          <p:nvPr>
            <p:ph idx="1"/>
          </p:nvPr>
        </p:nvSpPr>
        <p:spPr>
          <a:xfrm>
            <a:off x="609600" y="1575871"/>
            <a:ext cx="10972800" cy="4525963"/>
          </a:xfrm>
        </p:spPr>
        <p:txBody>
          <a:bodyPr/>
          <a:lstStyle/>
          <a:p>
            <a:r>
              <a:rPr lang="fr-FR" dirty="0" smtClean="0">
                <a:latin typeface="Calibri" panose="020F0502020204030204" pitchFamily="34" charset="0"/>
              </a:rPr>
              <a:t>Perturbations source de biodiversité</a:t>
            </a:r>
          </a:p>
          <a:p>
            <a:endParaRPr lang="fr-FR" dirty="0">
              <a:latin typeface="Calibri" panose="020F0502020204030204" pitchFamily="34" charset="0"/>
            </a:endParaRPr>
          </a:p>
          <a:p>
            <a:r>
              <a:rPr lang="fr-FR" dirty="0" smtClean="0">
                <a:latin typeface="Calibri" panose="020F0502020204030204" pitchFamily="34" charset="0"/>
              </a:rPr>
              <a:t>Perturbations comme outil de gestions de milieux aménagés ou de masses d’eau artificielles</a:t>
            </a:r>
          </a:p>
          <a:p>
            <a:endParaRPr lang="fr-FR" dirty="0">
              <a:latin typeface="Calibri" panose="020F0502020204030204" pitchFamily="34" charset="0"/>
            </a:endParaRPr>
          </a:p>
          <a:p>
            <a:r>
              <a:rPr lang="fr-FR" dirty="0" smtClean="0">
                <a:latin typeface="Calibri" panose="020F0502020204030204" pitchFamily="34" charset="0"/>
              </a:rPr>
              <a:t>Perturbations à dissocier de  :</a:t>
            </a:r>
          </a:p>
          <a:p>
            <a:pPr>
              <a:buFont typeface="Wingdings" panose="05000000000000000000" pitchFamily="2" charset="2"/>
              <a:buChar char="à"/>
            </a:pPr>
            <a:r>
              <a:rPr lang="fr-FR" dirty="0" smtClean="0">
                <a:latin typeface="Calibri" panose="020F0502020204030204" pitchFamily="34" charset="0"/>
              </a:rPr>
              <a:t>dégradations </a:t>
            </a:r>
          </a:p>
          <a:p>
            <a:pPr>
              <a:buFont typeface="Wingdings" panose="05000000000000000000" pitchFamily="2" charset="2"/>
              <a:buChar char="à"/>
            </a:pPr>
            <a:r>
              <a:rPr lang="fr-FR" dirty="0" smtClean="0">
                <a:latin typeface="Calibri" panose="020F0502020204030204" pitchFamily="34" charset="0"/>
              </a:rPr>
              <a:t>Stress</a:t>
            </a:r>
            <a:endParaRPr lang="fr-FR" dirty="0">
              <a:latin typeface="Calibri" panose="020F0502020204030204" pitchFamily="34" charset="0"/>
            </a:endParaRPr>
          </a:p>
          <a:p>
            <a:pPr marL="0" indent="0">
              <a:buNone/>
            </a:pPr>
            <a:endParaRPr lang="fr-FR" dirty="0">
              <a:latin typeface="Calibri" panose="020F0502020204030204" pitchFamily="34" charset="0"/>
            </a:endParaRPr>
          </a:p>
        </p:txBody>
      </p:sp>
      <p:sp>
        <p:nvSpPr>
          <p:cNvPr id="4" name="ZoneTexte 3"/>
          <p:cNvSpPr txBox="1"/>
          <p:nvPr/>
        </p:nvSpPr>
        <p:spPr>
          <a:xfrm>
            <a:off x="7433518" y="6488668"/>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spTree>
    <p:extLst>
      <p:ext uri="{BB962C8B-B14F-4D97-AF65-F5344CB8AC3E}">
        <p14:creationId xmlns:p14="http://schemas.microsoft.com/office/powerpoint/2010/main" val="109522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4426908" y="3317403"/>
            <a:ext cx="383348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fontAlgn="base">
              <a:spcBef>
                <a:spcPct val="0"/>
              </a:spcBef>
              <a:spcAft>
                <a:spcPct val="0"/>
              </a:spcAft>
              <a:buClrTx/>
              <a:buSzTx/>
              <a:buFontTx/>
              <a:buNone/>
            </a:pPr>
            <a:r>
              <a:rPr lang="fr-FR" altLang="fr-FR" sz="2400" b="1" dirty="0">
                <a:solidFill>
                  <a:srgbClr val="FFFFFF"/>
                </a:solidFill>
                <a:latin typeface="Calibri" panose="020F0502020204030204" pitchFamily="34" charset="0"/>
              </a:rPr>
              <a:t>Structure des communautés</a:t>
            </a:r>
          </a:p>
          <a:p>
            <a:pPr algn="ctr" fontAlgn="base">
              <a:spcBef>
                <a:spcPct val="0"/>
              </a:spcBef>
              <a:spcAft>
                <a:spcPct val="0"/>
              </a:spcAft>
              <a:buClrTx/>
              <a:buSzTx/>
              <a:buFontTx/>
              <a:buNone/>
            </a:pPr>
            <a:r>
              <a:rPr lang="fr-FR" altLang="fr-FR" sz="2400" b="1" dirty="0">
                <a:solidFill>
                  <a:srgbClr val="FFFFFF"/>
                </a:solidFill>
                <a:latin typeface="Calibri" panose="020F0502020204030204" pitchFamily="34" charset="0"/>
              </a:rPr>
              <a:t>(biodiversité)</a:t>
            </a:r>
          </a:p>
        </p:txBody>
      </p:sp>
      <p:sp>
        <p:nvSpPr>
          <p:cNvPr id="17412" name="Line 6"/>
          <p:cNvSpPr>
            <a:spLocks noChangeShapeType="1"/>
          </p:cNvSpPr>
          <p:nvPr/>
        </p:nvSpPr>
        <p:spPr bwMode="auto">
          <a:xfrm>
            <a:off x="4426908" y="2630869"/>
            <a:ext cx="1008062"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fr-FR" sz="2400">
              <a:solidFill>
                <a:srgbClr val="FFFFFF"/>
              </a:solidFill>
              <a:latin typeface="Calibri" panose="020F0502020204030204" pitchFamily="34" charset="0"/>
            </a:endParaRPr>
          </a:p>
        </p:txBody>
      </p:sp>
      <p:sp>
        <p:nvSpPr>
          <p:cNvPr id="17413" name="Text Box 7"/>
          <p:cNvSpPr txBox="1">
            <a:spLocks noChangeArrowheads="1"/>
          </p:cNvSpPr>
          <p:nvPr/>
        </p:nvSpPr>
        <p:spPr bwMode="auto">
          <a:xfrm>
            <a:off x="2249009" y="1767269"/>
            <a:ext cx="371127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fontAlgn="base">
              <a:spcBef>
                <a:spcPct val="0"/>
              </a:spcBef>
              <a:spcAft>
                <a:spcPct val="0"/>
              </a:spcAft>
              <a:buClrTx/>
              <a:buSzTx/>
              <a:buFontTx/>
              <a:buNone/>
            </a:pPr>
            <a:r>
              <a:rPr lang="fr-FR" altLang="fr-FR" sz="2400" b="1" dirty="0">
                <a:solidFill>
                  <a:srgbClr val="FFFFFF"/>
                </a:solidFill>
                <a:latin typeface="Calibri" panose="020F0502020204030204" pitchFamily="34" charset="0"/>
              </a:rPr>
              <a:t>Phénomènes stochastiques</a:t>
            </a:r>
          </a:p>
          <a:p>
            <a:pPr algn="ctr" fontAlgn="base">
              <a:spcBef>
                <a:spcPct val="0"/>
              </a:spcBef>
              <a:spcAft>
                <a:spcPct val="0"/>
              </a:spcAft>
              <a:buClrTx/>
              <a:buSzTx/>
              <a:buFontTx/>
              <a:buNone/>
            </a:pPr>
            <a:r>
              <a:rPr lang="fr-FR" altLang="fr-FR" sz="2400" b="1" dirty="0">
                <a:solidFill>
                  <a:srgbClr val="FFFFFF"/>
                </a:solidFill>
                <a:latin typeface="Calibri" panose="020F0502020204030204" pitchFamily="34" charset="0"/>
              </a:rPr>
              <a:t>perturbations</a:t>
            </a:r>
          </a:p>
        </p:txBody>
      </p:sp>
      <p:sp>
        <p:nvSpPr>
          <p:cNvPr id="17414" name="Line 8"/>
          <p:cNvSpPr>
            <a:spLocks noChangeShapeType="1"/>
          </p:cNvSpPr>
          <p:nvPr/>
        </p:nvSpPr>
        <p:spPr bwMode="auto">
          <a:xfrm flipH="1">
            <a:off x="6587496" y="2559431"/>
            <a:ext cx="936625"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fr-FR" sz="2400">
              <a:solidFill>
                <a:srgbClr val="FFFFFF"/>
              </a:solidFill>
              <a:latin typeface="Calibri" panose="020F0502020204030204" pitchFamily="34" charset="0"/>
            </a:endParaRPr>
          </a:p>
        </p:txBody>
      </p:sp>
      <p:sp>
        <p:nvSpPr>
          <p:cNvPr id="17415" name="Text Box 9"/>
          <p:cNvSpPr txBox="1">
            <a:spLocks noChangeArrowheads="1"/>
          </p:cNvSpPr>
          <p:nvPr/>
        </p:nvSpPr>
        <p:spPr bwMode="auto">
          <a:xfrm>
            <a:off x="6568517" y="1840294"/>
            <a:ext cx="371460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fontAlgn="base">
              <a:spcBef>
                <a:spcPct val="0"/>
              </a:spcBef>
              <a:spcAft>
                <a:spcPct val="0"/>
              </a:spcAft>
              <a:buClrTx/>
              <a:buSzTx/>
              <a:buFontTx/>
              <a:buNone/>
            </a:pPr>
            <a:r>
              <a:rPr lang="fr-FR" altLang="fr-FR" sz="2400" b="1">
                <a:solidFill>
                  <a:srgbClr val="FFFFFF"/>
                </a:solidFill>
                <a:latin typeface="Calibri" panose="020F0502020204030204" pitchFamily="34" charset="0"/>
              </a:rPr>
              <a:t>Phénomènes déterministes</a:t>
            </a:r>
          </a:p>
          <a:p>
            <a:pPr algn="ctr" fontAlgn="base">
              <a:spcBef>
                <a:spcPct val="0"/>
              </a:spcBef>
              <a:spcAft>
                <a:spcPct val="0"/>
              </a:spcAft>
              <a:buClrTx/>
              <a:buSzTx/>
              <a:buFontTx/>
              <a:buNone/>
            </a:pPr>
            <a:r>
              <a:rPr lang="fr-FR" altLang="fr-FR" sz="2400" b="1">
                <a:solidFill>
                  <a:srgbClr val="FFFFFF"/>
                </a:solidFill>
                <a:latin typeface="Calibri" panose="020F0502020204030204" pitchFamily="34" charset="0"/>
              </a:rPr>
              <a:t>Prédation</a:t>
            </a:r>
          </a:p>
          <a:p>
            <a:pPr algn="ctr" fontAlgn="base">
              <a:spcBef>
                <a:spcPct val="0"/>
              </a:spcBef>
              <a:spcAft>
                <a:spcPct val="0"/>
              </a:spcAft>
              <a:buClrTx/>
              <a:buSzTx/>
              <a:buFontTx/>
              <a:buNone/>
            </a:pPr>
            <a:r>
              <a:rPr lang="fr-FR" altLang="fr-FR" sz="2400" b="1">
                <a:solidFill>
                  <a:srgbClr val="FFFFFF"/>
                </a:solidFill>
                <a:latin typeface="Calibri" panose="020F0502020204030204" pitchFamily="34" charset="0"/>
              </a:rPr>
              <a:t>compétition</a:t>
            </a:r>
          </a:p>
        </p:txBody>
      </p:sp>
      <p:sp>
        <p:nvSpPr>
          <p:cNvPr id="17416" name="ZoneTexte 1"/>
          <p:cNvSpPr txBox="1">
            <a:spLocks noChangeArrowheads="1"/>
          </p:cNvSpPr>
          <p:nvPr/>
        </p:nvSpPr>
        <p:spPr bwMode="auto">
          <a:xfrm>
            <a:off x="2026608" y="3223007"/>
            <a:ext cx="11535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0"/>
              </a:spcBef>
              <a:spcAft>
                <a:spcPct val="0"/>
              </a:spcAft>
              <a:buClrTx/>
              <a:buSzTx/>
              <a:buFontTx/>
              <a:buNone/>
            </a:pPr>
            <a:r>
              <a:rPr lang="fr-FR" altLang="fr-FR" sz="2400" dirty="0">
                <a:solidFill>
                  <a:srgbClr val="FFFFFF"/>
                </a:solidFill>
                <a:latin typeface="Calibri" panose="020F0502020204030204" pitchFamily="34" charset="0"/>
              </a:rPr>
              <a:t>Histoire</a:t>
            </a:r>
          </a:p>
        </p:txBody>
      </p:sp>
      <p:sp>
        <p:nvSpPr>
          <p:cNvPr id="17417" name="Line 6"/>
          <p:cNvSpPr>
            <a:spLocks noChangeShapeType="1"/>
          </p:cNvSpPr>
          <p:nvPr/>
        </p:nvSpPr>
        <p:spPr bwMode="auto">
          <a:xfrm flipV="1">
            <a:off x="3334708" y="3494468"/>
            <a:ext cx="11160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fr-FR" sz="2400">
              <a:solidFill>
                <a:srgbClr val="FFFFFF"/>
              </a:solidFill>
              <a:latin typeface="Calibri" panose="020F0502020204030204" pitchFamily="34" charset="0"/>
            </a:endParaRPr>
          </a:p>
        </p:txBody>
      </p:sp>
      <p:sp>
        <p:nvSpPr>
          <p:cNvPr id="17418" name="ZoneTexte 2"/>
          <p:cNvSpPr txBox="1">
            <a:spLocks noChangeArrowheads="1"/>
          </p:cNvSpPr>
          <p:nvPr/>
        </p:nvSpPr>
        <p:spPr bwMode="auto">
          <a:xfrm>
            <a:off x="9775195" y="3215069"/>
            <a:ext cx="1178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0"/>
              </a:spcBef>
              <a:spcAft>
                <a:spcPct val="0"/>
              </a:spcAft>
              <a:buClrTx/>
              <a:buSzTx/>
              <a:buFontTx/>
              <a:buNone/>
            </a:pPr>
            <a:r>
              <a:rPr lang="fr-FR" altLang="fr-FR" sz="2400">
                <a:solidFill>
                  <a:srgbClr val="FFFFFF"/>
                </a:solidFill>
                <a:latin typeface="Calibri" panose="020F0502020204030204" pitchFamily="34" charset="0"/>
              </a:rPr>
              <a:t>Paysage</a:t>
            </a:r>
          </a:p>
        </p:txBody>
      </p:sp>
      <p:sp>
        <p:nvSpPr>
          <p:cNvPr id="17419" name="Line 8"/>
          <p:cNvSpPr>
            <a:spLocks noChangeShapeType="1"/>
          </p:cNvSpPr>
          <p:nvPr/>
        </p:nvSpPr>
        <p:spPr bwMode="auto">
          <a:xfrm flipH="1" flipV="1">
            <a:off x="8430583" y="3600832"/>
            <a:ext cx="1295400" cy="31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fr-FR" sz="2400">
              <a:solidFill>
                <a:srgbClr val="FFFFFF"/>
              </a:solidFill>
              <a:latin typeface="Calibri" panose="020F0502020204030204" pitchFamily="34" charset="0"/>
            </a:endParaRPr>
          </a:p>
        </p:txBody>
      </p:sp>
      <p:sp>
        <p:nvSpPr>
          <p:cNvPr id="11" name="ZoneTexte 10"/>
          <p:cNvSpPr txBox="1"/>
          <p:nvPr/>
        </p:nvSpPr>
        <p:spPr>
          <a:xfrm>
            <a:off x="7433518" y="6488668"/>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spTree>
    <p:extLst>
      <p:ext uri="{BB962C8B-B14F-4D97-AF65-F5344CB8AC3E}">
        <p14:creationId xmlns:p14="http://schemas.microsoft.com/office/powerpoint/2010/main" val="2429733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036733" y="1225689"/>
            <a:ext cx="9754280" cy="5262979"/>
          </a:xfrm>
          <a:prstGeom prst="rect">
            <a:avLst/>
          </a:prstGeom>
          <a:noFill/>
        </p:spPr>
        <p:txBody>
          <a:bodyPr wrap="square" rtlCol="0">
            <a:spAutoFit/>
          </a:bodyPr>
          <a:lstStyle/>
          <a:p>
            <a:endParaRPr lang="fr-FR" sz="2400" dirty="0">
              <a:latin typeface="Calibri" panose="020F0502020204030204" pitchFamily="34" charset="0"/>
            </a:endParaRPr>
          </a:p>
          <a:p>
            <a:pPr algn="just">
              <a:buFontTx/>
              <a:buChar char="-"/>
            </a:pPr>
            <a:r>
              <a:rPr lang="fr-FR" sz="2400" b="1" dirty="0" smtClean="0">
                <a:solidFill>
                  <a:srgbClr val="FFFF00"/>
                </a:solidFill>
                <a:latin typeface="Calibri" panose="020F0502020204030204" pitchFamily="34" charset="0"/>
                <a:cs typeface="Calibri" charset="0"/>
              </a:rPr>
              <a:t>White &amp; </a:t>
            </a:r>
            <a:r>
              <a:rPr lang="fr-FR" sz="2400" b="1" dirty="0" err="1" smtClean="0">
                <a:solidFill>
                  <a:srgbClr val="FFFF00"/>
                </a:solidFill>
                <a:latin typeface="Calibri" panose="020F0502020204030204" pitchFamily="34" charset="0"/>
                <a:cs typeface="Calibri" charset="0"/>
              </a:rPr>
              <a:t>Pikett</a:t>
            </a:r>
            <a:r>
              <a:rPr lang="fr-FR" sz="2400" b="1" dirty="0" smtClean="0">
                <a:solidFill>
                  <a:srgbClr val="FFFF00"/>
                </a:solidFill>
                <a:latin typeface="Calibri" panose="020F0502020204030204" pitchFamily="34" charset="0"/>
                <a:cs typeface="Calibri" charset="0"/>
              </a:rPr>
              <a:t>, 1985</a:t>
            </a:r>
            <a:endParaRPr lang="fr-FR" sz="2400" b="1" dirty="0">
              <a:solidFill>
                <a:srgbClr val="FFFF00"/>
              </a:solidFill>
              <a:latin typeface="Calibri" panose="020F0502020204030204" pitchFamily="34" charset="0"/>
              <a:cs typeface="Calibri" charset="0"/>
            </a:endParaRPr>
          </a:p>
          <a:p>
            <a:pPr algn="just">
              <a:buFontTx/>
              <a:buChar char="-"/>
            </a:pPr>
            <a:endParaRPr lang="fr-FR" sz="2400" dirty="0">
              <a:latin typeface="Calibri" panose="020F0502020204030204" pitchFamily="34" charset="0"/>
              <a:cs typeface="Calibri" charset="0"/>
            </a:endParaRPr>
          </a:p>
          <a:p>
            <a:pPr algn="just"/>
            <a:r>
              <a:rPr lang="fr-FR" sz="2400" dirty="0">
                <a:latin typeface="Calibri" panose="020F0502020204030204" pitchFamily="34" charset="0"/>
                <a:cs typeface="Calibri" charset="0"/>
              </a:rPr>
              <a:t>Evénement discret dans le temps, qui modifie plus ou moins profondément la structure des écosystèmes, communautés, populations et qui fait varier les ressources, </a:t>
            </a:r>
            <a:r>
              <a:rPr lang="fr-FR" sz="2400" dirty="0" smtClean="0">
                <a:latin typeface="Calibri" panose="020F0502020204030204" pitchFamily="34" charset="0"/>
                <a:cs typeface="Calibri" charset="0"/>
              </a:rPr>
              <a:t>l’habitat </a:t>
            </a:r>
            <a:r>
              <a:rPr lang="fr-FR" sz="2400" dirty="0">
                <a:latin typeface="Calibri" panose="020F0502020204030204" pitchFamily="34" charset="0"/>
                <a:cs typeface="Calibri" charset="0"/>
              </a:rPr>
              <a:t>disponible ou </a:t>
            </a:r>
            <a:r>
              <a:rPr lang="fr-FR" sz="2400" dirty="0" smtClean="0">
                <a:latin typeface="Calibri" panose="020F0502020204030204" pitchFamily="34" charset="0"/>
                <a:cs typeface="Calibri" charset="0"/>
              </a:rPr>
              <a:t>l’environnement </a:t>
            </a:r>
            <a:r>
              <a:rPr lang="fr-FR" sz="2400" dirty="0">
                <a:latin typeface="Calibri" panose="020F0502020204030204" pitchFamily="34" charset="0"/>
                <a:cs typeface="Calibri" charset="0"/>
              </a:rPr>
              <a:t>physique</a:t>
            </a:r>
          </a:p>
          <a:p>
            <a:pPr algn="just">
              <a:buFontTx/>
              <a:buChar char="-"/>
            </a:pPr>
            <a:endParaRPr lang="fr-FR" sz="2400" dirty="0">
              <a:latin typeface="Calibri" panose="020F0502020204030204" pitchFamily="34" charset="0"/>
              <a:cs typeface="Calibri" charset="0"/>
            </a:endParaRPr>
          </a:p>
          <a:p>
            <a:pPr algn="just">
              <a:buFontTx/>
              <a:buChar char="-"/>
            </a:pPr>
            <a:endParaRPr lang="fr-FR" sz="2400" dirty="0">
              <a:latin typeface="Calibri" panose="020F0502020204030204" pitchFamily="34" charset="0"/>
              <a:cs typeface="Calibri" charset="0"/>
            </a:endParaRPr>
          </a:p>
          <a:p>
            <a:pPr algn="just">
              <a:buFontTx/>
              <a:buChar char="-"/>
            </a:pPr>
            <a:r>
              <a:rPr lang="fr-FR" sz="2400" b="1" dirty="0" smtClean="0">
                <a:solidFill>
                  <a:srgbClr val="FFFF00"/>
                </a:solidFill>
                <a:latin typeface="Calibri" panose="020F0502020204030204" pitchFamily="34" charset="0"/>
                <a:cs typeface="Calibri" charset="0"/>
              </a:rPr>
              <a:t>Sousa,  1979</a:t>
            </a:r>
            <a:endParaRPr lang="fr-FR" sz="2400" b="1" dirty="0">
              <a:solidFill>
                <a:srgbClr val="FFFF00"/>
              </a:solidFill>
              <a:latin typeface="Calibri" panose="020F0502020204030204" pitchFamily="34" charset="0"/>
              <a:cs typeface="Calibri" charset="0"/>
            </a:endParaRPr>
          </a:p>
          <a:p>
            <a:pPr algn="just">
              <a:buFontTx/>
              <a:buChar char="-"/>
            </a:pPr>
            <a:endParaRPr lang="fr-FR" sz="2400" dirty="0">
              <a:latin typeface="Calibri" panose="020F0502020204030204" pitchFamily="34" charset="0"/>
              <a:cs typeface="Calibri" charset="0"/>
            </a:endParaRPr>
          </a:p>
          <a:p>
            <a:pPr algn="just"/>
            <a:r>
              <a:rPr lang="fr-FR" sz="2400" dirty="0">
                <a:latin typeface="Calibri" panose="020F0502020204030204" pitchFamily="34" charset="0"/>
                <a:cs typeface="Calibri" charset="0"/>
              </a:rPr>
              <a:t>Evénement ponctuel tuant, déplaçant ou endommageant un ou plusieurs organismes et créant ainsi directement ou indirectement des opportunités de colonisation </a:t>
            </a:r>
          </a:p>
          <a:p>
            <a:endParaRPr lang="fr-FR" sz="2400" dirty="0">
              <a:latin typeface="Calibri" panose="020F0502020204030204" pitchFamily="34" charset="0"/>
            </a:endParaRPr>
          </a:p>
        </p:txBody>
      </p:sp>
      <p:sp>
        <p:nvSpPr>
          <p:cNvPr id="12" name="Titre 7"/>
          <p:cNvSpPr>
            <a:spLocks noGrp="1"/>
          </p:cNvSpPr>
          <p:nvPr>
            <p:ph type="title"/>
          </p:nvPr>
        </p:nvSpPr>
        <p:spPr>
          <a:xfrm>
            <a:off x="838200" y="365125"/>
            <a:ext cx="10515600" cy="1325563"/>
          </a:xfrm>
        </p:spPr>
        <p:txBody>
          <a:bodyPr/>
          <a:lstStyle/>
          <a:p>
            <a:r>
              <a:rPr lang="fr-FR" sz="3200" b="1" dirty="0">
                <a:latin typeface="Calibri" panose="020F0502020204030204" pitchFamily="34" charset="0"/>
              </a:rPr>
              <a:t>La notion de perturbation</a:t>
            </a:r>
            <a:br>
              <a:rPr lang="fr-FR" sz="3200" b="1" dirty="0">
                <a:latin typeface="Calibri" panose="020F0502020204030204" pitchFamily="34" charset="0"/>
              </a:rPr>
            </a:br>
            <a:endParaRPr lang="fr-FR" sz="3200" dirty="0">
              <a:latin typeface="Calibri" panose="020F0502020204030204" pitchFamily="34" charset="0"/>
            </a:endParaRPr>
          </a:p>
        </p:txBody>
      </p:sp>
      <p:sp>
        <p:nvSpPr>
          <p:cNvPr id="4" name="ZoneTexte 3"/>
          <p:cNvSpPr txBox="1"/>
          <p:nvPr/>
        </p:nvSpPr>
        <p:spPr>
          <a:xfrm>
            <a:off x="7433518" y="6488668"/>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spTree>
    <p:extLst>
      <p:ext uri="{BB962C8B-B14F-4D97-AF65-F5344CB8AC3E}">
        <p14:creationId xmlns:p14="http://schemas.microsoft.com/office/powerpoint/2010/main" val="1103852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p:cNvSpPr txBox="1"/>
          <p:nvPr/>
        </p:nvSpPr>
        <p:spPr>
          <a:xfrm>
            <a:off x="0" y="1799131"/>
            <a:ext cx="7308401" cy="3785652"/>
          </a:xfrm>
          <a:prstGeom prst="rect">
            <a:avLst/>
          </a:prstGeom>
          <a:noFill/>
        </p:spPr>
        <p:txBody>
          <a:bodyPr wrap="square" rtlCol="0">
            <a:spAutoFit/>
          </a:bodyPr>
          <a:lstStyle/>
          <a:p>
            <a:pPr marL="285750" indent="-285750">
              <a:buFontTx/>
              <a:buChar char="-"/>
            </a:pPr>
            <a:r>
              <a:rPr lang="fr-FR" sz="2000" b="1" dirty="0" err="1" smtClean="0">
                <a:solidFill>
                  <a:srgbClr val="FFFF00"/>
                </a:solidFill>
                <a:latin typeface="Calibri" panose="020F0502020204030204" pitchFamily="34" charset="0"/>
                <a:cs typeface="Calibri" charset="0"/>
              </a:rPr>
              <a:t>Harsh-benin</a:t>
            </a:r>
            <a:r>
              <a:rPr lang="fr-FR" sz="2000" b="1" dirty="0" smtClean="0">
                <a:solidFill>
                  <a:srgbClr val="FFFF00"/>
                </a:solidFill>
                <a:latin typeface="Calibri" panose="020F0502020204030204" pitchFamily="34" charset="0"/>
                <a:cs typeface="Calibri" charset="0"/>
              </a:rPr>
              <a:t> </a:t>
            </a:r>
            <a:r>
              <a:rPr lang="fr-FR" sz="2000" b="1" dirty="0" err="1" smtClean="0">
                <a:solidFill>
                  <a:srgbClr val="FFFF00"/>
                </a:solidFill>
                <a:latin typeface="Calibri" panose="020F0502020204030204" pitchFamily="34" charset="0"/>
                <a:cs typeface="Calibri" charset="0"/>
              </a:rPr>
              <a:t>hypothesis</a:t>
            </a:r>
            <a:r>
              <a:rPr lang="fr-FR" sz="2000" b="1" dirty="0">
                <a:solidFill>
                  <a:srgbClr val="FFFF00"/>
                </a:solidFill>
                <a:latin typeface="Calibri" panose="020F0502020204030204" pitchFamily="34" charset="0"/>
                <a:cs typeface="Calibri" charset="0"/>
              </a:rPr>
              <a:t>, </a:t>
            </a:r>
            <a:r>
              <a:rPr lang="fr-FR" sz="2000" b="1" dirty="0" err="1">
                <a:solidFill>
                  <a:srgbClr val="FFFF00"/>
                </a:solidFill>
                <a:latin typeface="Calibri" panose="020F0502020204030204" pitchFamily="34" charset="0"/>
                <a:cs typeface="Calibri" charset="0"/>
              </a:rPr>
              <a:t>Menge</a:t>
            </a:r>
            <a:r>
              <a:rPr lang="fr-FR" sz="2000" b="1" dirty="0">
                <a:solidFill>
                  <a:srgbClr val="FFFF00"/>
                </a:solidFill>
                <a:latin typeface="Calibri" panose="020F0502020204030204" pitchFamily="34" charset="0"/>
                <a:cs typeface="Calibri" charset="0"/>
              </a:rPr>
              <a:t> </a:t>
            </a:r>
            <a:r>
              <a:rPr lang="fr-FR" sz="2000" b="1" dirty="0" smtClean="0">
                <a:solidFill>
                  <a:srgbClr val="FFFF00"/>
                </a:solidFill>
                <a:latin typeface="Calibri" panose="020F0502020204030204" pitchFamily="34" charset="0"/>
                <a:cs typeface="Calibri" charset="0"/>
              </a:rPr>
              <a:t>1976</a:t>
            </a:r>
          </a:p>
          <a:p>
            <a:pPr marL="285750" indent="-285750">
              <a:buFontTx/>
              <a:buChar char="-"/>
            </a:pPr>
            <a:endParaRPr lang="fr-FR" sz="2000" b="1" dirty="0" smtClean="0">
              <a:solidFill>
                <a:srgbClr val="FFFF00"/>
              </a:solidFill>
              <a:latin typeface="Calibri" panose="020F0502020204030204" pitchFamily="34" charset="0"/>
              <a:cs typeface="Calibri" charset="0"/>
            </a:endParaRPr>
          </a:p>
          <a:p>
            <a:pPr marL="285750" indent="-285750">
              <a:buFontTx/>
              <a:buChar char="-"/>
            </a:pPr>
            <a:r>
              <a:rPr lang="fr-FR" sz="2000" b="1" dirty="0">
                <a:solidFill>
                  <a:srgbClr val="FFFF00"/>
                </a:solidFill>
                <a:latin typeface="Calibri" panose="020F0502020204030204" pitchFamily="34" charset="0"/>
                <a:cs typeface="Calibri" charset="0"/>
              </a:rPr>
              <a:t>Habitat </a:t>
            </a:r>
            <a:r>
              <a:rPr lang="fr-FR" sz="2000" b="1" dirty="0" err="1">
                <a:solidFill>
                  <a:srgbClr val="FFFF00"/>
                </a:solidFill>
                <a:latin typeface="Calibri" panose="020F0502020204030204" pitchFamily="34" charset="0"/>
                <a:cs typeface="Calibri" charset="0"/>
              </a:rPr>
              <a:t>templet</a:t>
            </a:r>
            <a:r>
              <a:rPr lang="fr-FR" sz="2000" b="1" dirty="0">
                <a:solidFill>
                  <a:srgbClr val="FFFF00"/>
                </a:solidFill>
                <a:latin typeface="Calibri" panose="020F0502020204030204" pitchFamily="34" charset="0"/>
                <a:cs typeface="Calibri" charset="0"/>
              </a:rPr>
              <a:t> </a:t>
            </a:r>
            <a:r>
              <a:rPr lang="fr-FR" sz="2000" b="1" dirty="0" err="1">
                <a:solidFill>
                  <a:srgbClr val="FFFF00"/>
                </a:solidFill>
                <a:latin typeface="Calibri" panose="020F0502020204030204" pitchFamily="34" charset="0"/>
                <a:cs typeface="Calibri" charset="0"/>
              </a:rPr>
              <a:t>theory</a:t>
            </a:r>
            <a:r>
              <a:rPr lang="fr-FR" sz="2000" b="1" dirty="0">
                <a:solidFill>
                  <a:srgbClr val="FFFF00"/>
                </a:solidFill>
                <a:latin typeface="Calibri" panose="020F0502020204030204" pitchFamily="34" charset="0"/>
                <a:cs typeface="Calibri" charset="0"/>
              </a:rPr>
              <a:t>, </a:t>
            </a:r>
            <a:r>
              <a:rPr lang="fr-FR" sz="2000" b="1" dirty="0" err="1">
                <a:solidFill>
                  <a:srgbClr val="FFFF00"/>
                </a:solidFill>
                <a:latin typeface="Calibri" panose="020F0502020204030204" pitchFamily="34" charset="0"/>
                <a:cs typeface="Calibri" charset="0"/>
              </a:rPr>
              <a:t>Southwood</a:t>
            </a:r>
            <a:r>
              <a:rPr lang="fr-FR" sz="2000" b="1" dirty="0">
                <a:solidFill>
                  <a:srgbClr val="FFFF00"/>
                </a:solidFill>
                <a:latin typeface="Calibri" panose="020F0502020204030204" pitchFamily="34" charset="0"/>
                <a:cs typeface="Calibri" charset="0"/>
              </a:rPr>
              <a:t> </a:t>
            </a:r>
            <a:r>
              <a:rPr lang="fr-FR" sz="2000" b="1" dirty="0" smtClean="0">
                <a:solidFill>
                  <a:srgbClr val="FFFF00"/>
                </a:solidFill>
                <a:latin typeface="Calibri" panose="020F0502020204030204" pitchFamily="34" charset="0"/>
                <a:cs typeface="Calibri" charset="0"/>
              </a:rPr>
              <a:t>1977, 1988</a:t>
            </a:r>
          </a:p>
          <a:p>
            <a:pPr marL="285750" indent="-285750">
              <a:buFontTx/>
              <a:buChar char="-"/>
            </a:pPr>
            <a:endParaRPr lang="fr-FR" sz="2000" b="1" dirty="0" smtClean="0">
              <a:solidFill>
                <a:srgbClr val="FFFF00"/>
              </a:solidFill>
              <a:latin typeface="Calibri" panose="020F0502020204030204" pitchFamily="34" charset="0"/>
              <a:cs typeface="Calibri" charset="0"/>
            </a:endParaRPr>
          </a:p>
          <a:p>
            <a:pPr marL="285750" indent="-285750">
              <a:buFontTx/>
              <a:buChar char="-"/>
            </a:pPr>
            <a:r>
              <a:rPr lang="fr-FR" sz="2000" b="1" dirty="0" err="1" smtClean="0">
                <a:solidFill>
                  <a:srgbClr val="FFFF00"/>
                </a:solidFill>
                <a:latin typeface="Calibri" panose="020F0502020204030204" pitchFamily="34" charset="0"/>
                <a:cs typeface="Calibri" charset="0"/>
              </a:rPr>
              <a:t>Intermediate</a:t>
            </a:r>
            <a:r>
              <a:rPr lang="fr-FR" sz="2000" b="1" dirty="0" smtClean="0">
                <a:solidFill>
                  <a:srgbClr val="FFFF00"/>
                </a:solidFill>
                <a:latin typeface="Calibri" panose="020F0502020204030204" pitchFamily="34" charset="0"/>
                <a:cs typeface="Calibri" charset="0"/>
              </a:rPr>
              <a:t> </a:t>
            </a:r>
            <a:r>
              <a:rPr lang="fr-FR" sz="2000" b="1" dirty="0" err="1" smtClean="0">
                <a:solidFill>
                  <a:srgbClr val="FFFF00"/>
                </a:solidFill>
                <a:latin typeface="Calibri" panose="020F0502020204030204" pitchFamily="34" charset="0"/>
                <a:cs typeface="Calibri" charset="0"/>
              </a:rPr>
              <a:t>disturbance</a:t>
            </a:r>
            <a:r>
              <a:rPr lang="fr-FR" sz="2000" b="1" dirty="0" smtClean="0">
                <a:solidFill>
                  <a:srgbClr val="FFFF00"/>
                </a:solidFill>
                <a:latin typeface="Calibri" panose="020F0502020204030204" pitchFamily="34" charset="0"/>
                <a:cs typeface="Calibri" charset="0"/>
              </a:rPr>
              <a:t> </a:t>
            </a:r>
            <a:r>
              <a:rPr lang="fr-FR" sz="2000" b="1" dirty="0" err="1" smtClean="0">
                <a:solidFill>
                  <a:srgbClr val="FFFF00"/>
                </a:solidFill>
                <a:latin typeface="Calibri" panose="020F0502020204030204" pitchFamily="34" charset="0"/>
                <a:cs typeface="Calibri" charset="0"/>
              </a:rPr>
              <a:t>hypothesis</a:t>
            </a:r>
            <a:r>
              <a:rPr lang="fr-FR" sz="2000" b="1" dirty="0" smtClean="0">
                <a:solidFill>
                  <a:srgbClr val="FFFF00"/>
                </a:solidFill>
                <a:latin typeface="Calibri" panose="020F0502020204030204" pitchFamily="34" charset="0"/>
                <a:cs typeface="Calibri" charset="0"/>
              </a:rPr>
              <a:t>, </a:t>
            </a:r>
            <a:r>
              <a:rPr lang="fr-FR" sz="2000" b="1" dirty="0" err="1" smtClean="0">
                <a:solidFill>
                  <a:srgbClr val="FFFF00"/>
                </a:solidFill>
                <a:latin typeface="Calibri" panose="020F0502020204030204" pitchFamily="34" charset="0"/>
                <a:cs typeface="Calibri" charset="0"/>
              </a:rPr>
              <a:t>Connell</a:t>
            </a:r>
            <a:r>
              <a:rPr lang="fr-FR" sz="2000" b="1" dirty="0" smtClean="0">
                <a:solidFill>
                  <a:srgbClr val="FFFF00"/>
                </a:solidFill>
                <a:latin typeface="Calibri" panose="020F0502020204030204" pitchFamily="34" charset="0"/>
                <a:cs typeface="Calibri" charset="0"/>
              </a:rPr>
              <a:t> 1978</a:t>
            </a:r>
          </a:p>
          <a:p>
            <a:pPr marL="285750" indent="-285750">
              <a:buFontTx/>
              <a:buChar char="-"/>
            </a:pPr>
            <a:endParaRPr lang="fr-FR" sz="2000" b="1" dirty="0" smtClean="0">
              <a:solidFill>
                <a:srgbClr val="FFFF00"/>
              </a:solidFill>
              <a:latin typeface="Calibri" panose="020F0502020204030204" pitchFamily="34" charset="0"/>
              <a:cs typeface="Calibri" charset="0"/>
            </a:endParaRPr>
          </a:p>
          <a:p>
            <a:pPr marL="285750" indent="-285750">
              <a:buFontTx/>
              <a:buChar char="-"/>
            </a:pPr>
            <a:r>
              <a:rPr lang="fr-FR" sz="2000" b="1" dirty="0" smtClean="0">
                <a:solidFill>
                  <a:srgbClr val="FFFF00"/>
                </a:solidFill>
                <a:latin typeface="Calibri" panose="020F0502020204030204" pitchFamily="34" charset="0"/>
                <a:cs typeface="Calibri" charset="0"/>
              </a:rPr>
              <a:t>Patch </a:t>
            </a:r>
            <a:r>
              <a:rPr lang="fr-FR" sz="2000" b="1" dirty="0" err="1" smtClean="0">
                <a:solidFill>
                  <a:srgbClr val="FFFF00"/>
                </a:solidFill>
                <a:latin typeface="Calibri" panose="020F0502020204030204" pitchFamily="34" charset="0"/>
                <a:cs typeface="Calibri" charset="0"/>
              </a:rPr>
              <a:t>dynamics</a:t>
            </a:r>
            <a:r>
              <a:rPr lang="fr-FR" sz="2000" b="1" dirty="0" smtClean="0">
                <a:solidFill>
                  <a:srgbClr val="FFFF00"/>
                </a:solidFill>
                <a:latin typeface="Calibri" panose="020F0502020204030204" pitchFamily="34" charset="0"/>
                <a:cs typeface="Calibri" charset="0"/>
              </a:rPr>
              <a:t> concept, </a:t>
            </a:r>
            <a:r>
              <a:rPr lang="fr-FR" sz="2000" b="1" dirty="0" err="1" smtClean="0">
                <a:solidFill>
                  <a:srgbClr val="FFFF00"/>
                </a:solidFill>
                <a:latin typeface="Calibri" panose="020F0502020204030204" pitchFamily="34" charset="0"/>
                <a:cs typeface="Calibri" charset="0"/>
              </a:rPr>
              <a:t>Pickett</a:t>
            </a:r>
            <a:r>
              <a:rPr lang="fr-FR" sz="2000" b="1" dirty="0" smtClean="0">
                <a:solidFill>
                  <a:srgbClr val="FFFF00"/>
                </a:solidFill>
                <a:latin typeface="Calibri" panose="020F0502020204030204" pitchFamily="34" charset="0"/>
                <a:cs typeface="Calibri" charset="0"/>
              </a:rPr>
              <a:t> &amp; White 1985; Townsend 1989</a:t>
            </a:r>
          </a:p>
          <a:p>
            <a:pPr algn="just">
              <a:buFontTx/>
              <a:buChar char="-"/>
            </a:pPr>
            <a:endParaRPr lang="fr-FR" sz="2000" b="1" dirty="0">
              <a:solidFill>
                <a:srgbClr val="FFFF00"/>
              </a:solidFill>
              <a:latin typeface="Calibri" panose="020F0502020204030204" pitchFamily="34" charset="0"/>
              <a:cs typeface="Calibri" charset="0"/>
            </a:endParaRPr>
          </a:p>
          <a:p>
            <a:pPr algn="just">
              <a:buFontTx/>
              <a:buChar char="-"/>
            </a:pPr>
            <a:endParaRPr lang="fr-FR" sz="2000" b="1" dirty="0" smtClean="0">
              <a:solidFill>
                <a:srgbClr val="FFFF00"/>
              </a:solidFill>
              <a:latin typeface="Calibri" panose="020F0502020204030204" pitchFamily="34" charset="0"/>
              <a:cs typeface="Calibri" charset="0"/>
            </a:endParaRPr>
          </a:p>
          <a:p>
            <a:pPr algn="just">
              <a:buFontTx/>
              <a:buChar char="-"/>
            </a:pPr>
            <a:endParaRPr lang="fr-FR" sz="2000" dirty="0">
              <a:solidFill>
                <a:srgbClr val="FFFF00"/>
              </a:solidFill>
              <a:latin typeface="Calibri" panose="020F0502020204030204" pitchFamily="34" charset="0"/>
              <a:cs typeface="Calibri" charset="0"/>
            </a:endParaRPr>
          </a:p>
          <a:p>
            <a:pPr algn="just">
              <a:buFontTx/>
              <a:buChar char="-"/>
            </a:pPr>
            <a:endParaRPr lang="fr-FR" sz="2000" dirty="0">
              <a:solidFill>
                <a:srgbClr val="FFFF00"/>
              </a:solidFill>
              <a:latin typeface="Calibri" panose="020F0502020204030204" pitchFamily="34" charset="0"/>
              <a:cs typeface="Calibri" charset="0"/>
            </a:endParaRPr>
          </a:p>
          <a:p>
            <a:pPr algn="just">
              <a:buFontTx/>
              <a:buChar char="-"/>
            </a:pPr>
            <a:endParaRPr lang="fr-FR" sz="2000" dirty="0">
              <a:solidFill>
                <a:srgbClr val="FFFF00"/>
              </a:solidFill>
              <a:latin typeface="Calibri" panose="020F0502020204030204" pitchFamily="34" charset="0"/>
              <a:cs typeface="Calibri" charset="0"/>
            </a:endParaRPr>
          </a:p>
        </p:txBody>
      </p:sp>
      <p:sp>
        <p:nvSpPr>
          <p:cNvPr id="28" name="Line 19"/>
          <p:cNvSpPr>
            <a:spLocks noChangeShapeType="1"/>
          </p:cNvSpPr>
          <p:nvPr/>
        </p:nvSpPr>
        <p:spPr bwMode="auto">
          <a:xfrm flipV="1">
            <a:off x="7781775" y="1780915"/>
            <a:ext cx="0" cy="2447925"/>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effectLst/>
              <a:uLnTx/>
              <a:uFillTx/>
              <a:latin typeface="Calibri" panose="020F0502020204030204" pitchFamily="34" charset="0"/>
            </a:endParaRPr>
          </a:p>
        </p:txBody>
      </p:sp>
      <p:sp>
        <p:nvSpPr>
          <p:cNvPr id="29" name="Line 20"/>
          <p:cNvSpPr>
            <a:spLocks noChangeShapeType="1"/>
          </p:cNvSpPr>
          <p:nvPr/>
        </p:nvSpPr>
        <p:spPr bwMode="auto">
          <a:xfrm>
            <a:off x="7781775" y="4216140"/>
            <a:ext cx="3960813"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effectLst/>
              <a:uLnTx/>
              <a:uFillTx/>
              <a:latin typeface="Calibri" panose="020F0502020204030204" pitchFamily="34" charset="0"/>
            </a:endParaRPr>
          </a:p>
        </p:txBody>
      </p:sp>
      <p:sp>
        <p:nvSpPr>
          <p:cNvPr id="30" name="Text Box 21"/>
          <p:cNvSpPr txBox="1">
            <a:spLocks noChangeArrowheads="1"/>
          </p:cNvSpPr>
          <p:nvPr/>
        </p:nvSpPr>
        <p:spPr bwMode="auto">
          <a:xfrm>
            <a:off x="7867051" y="1629870"/>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Garamond" charset="0"/>
                <a:ea typeface="ＭＳ Ｐゴシック" charset="0"/>
              </a:defRPr>
            </a:lvl1pPr>
            <a:lvl2pPr marL="742950" indent="-285750" eaLnBrk="0" hangingPunct="0">
              <a:defRPr>
                <a:solidFill>
                  <a:schemeClr val="tx1"/>
                </a:solidFill>
                <a:latin typeface="Garamond" charset="0"/>
                <a:ea typeface="ＭＳ Ｐゴシック" charset="0"/>
              </a:defRPr>
            </a:lvl2pPr>
            <a:lvl3pPr marL="1143000" indent="-228600" eaLnBrk="0" hangingPunct="0">
              <a:defRPr>
                <a:solidFill>
                  <a:schemeClr val="tx1"/>
                </a:solidFill>
                <a:latin typeface="Garamond" charset="0"/>
                <a:ea typeface="ＭＳ Ｐゴシック" charset="0"/>
              </a:defRPr>
            </a:lvl3pPr>
            <a:lvl4pPr marL="1600200" indent="-228600" eaLnBrk="0" hangingPunct="0">
              <a:defRPr>
                <a:solidFill>
                  <a:schemeClr val="tx1"/>
                </a:solidFill>
                <a:latin typeface="Garamond" charset="0"/>
                <a:ea typeface="ＭＳ Ｐゴシック" charset="0"/>
              </a:defRPr>
            </a:lvl4pPr>
            <a:lvl5pPr marL="2057400" indent="-228600" eaLnBrk="0" hangingPunct="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effectLst/>
                <a:uLnTx/>
                <a:uFillTx/>
                <a:latin typeface="Calibri" panose="020F0502020204030204" pitchFamily="34" charset="0"/>
              </a:rPr>
              <a:t>Richesse</a:t>
            </a:r>
          </a:p>
        </p:txBody>
      </p:sp>
      <p:sp>
        <p:nvSpPr>
          <p:cNvPr id="31" name="Freeform 23"/>
          <p:cNvSpPr>
            <a:spLocks/>
          </p:cNvSpPr>
          <p:nvPr/>
        </p:nvSpPr>
        <p:spPr bwMode="auto">
          <a:xfrm>
            <a:off x="8070700" y="2088890"/>
            <a:ext cx="3159125" cy="1911350"/>
          </a:xfrm>
          <a:custGeom>
            <a:avLst/>
            <a:gdLst>
              <a:gd name="T0" fmla="*/ 0 w 1990"/>
              <a:gd name="T1" fmla="*/ 2147483647 h 1204"/>
              <a:gd name="T2" fmla="*/ 2147483647 w 1990"/>
              <a:gd name="T3" fmla="*/ 2147483647 h 1204"/>
              <a:gd name="T4" fmla="*/ 2147483647 w 1990"/>
              <a:gd name="T5" fmla="*/ 2147483647 h 1204"/>
              <a:gd name="T6" fmla="*/ 2147483647 w 1990"/>
              <a:gd name="T7" fmla="*/ 2147483647 h 1204"/>
              <a:gd name="T8" fmla="*/ 2147483647 w 1990"/>
              <a:gd name="T9" fmla="*/ 2147483647 h 1204"/>
              <a:gd name="T10" fmla="*/ 2147483647 w 1990"/>
              <a:gd name="T11" fmla="*/ 2147483647 h 1204"/>
              <a:gd name="T12" fmla="*/ 2147483647 w 1990"/>
              <a:gd name="T13" fmla="*/ 2147483647 h 1204"/>
              <a:gd name="T14" fmla="*/ 2147483647 w 1990"/>
              <a:gd name="T15" fmla="*/ 2147483647 h 1204"/>
              <a:gd name="T16" fmla="*/ 0 60000 65536"/>
              <a:gd name="T17" fmla="*/ 0 60000 65536"/>
              <a:gd name="T18" fmla="*/ 0 60000 65536"/>
              <a:gd name="T19" fmla="*/ 0 60000 65536"/>
              <a:gd name="T20" fmla="*/ 0 60000 65536"/>
              <a:gd name="T21" fmla="*/ 0 60000 65536"/>
              <a:gd name="T22" fmla="*/ 0 60000 65536"/>
              <a:gd name="T23" fmla="*/ 0 60000 65536"/>
              <a:gd name="T24" fmla="*/ 0 w 1990"/>
              <a:gd name="T25" fmla="*/ 0 h 1204"/>
              <a:gd name="T26" fmla="*/ 1990 w 1990"/>
              <a:gd name="T27" fmla="*/ 1204 h 1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0" h="1204">
                <a:moveTo>
                  <a:pt x="0" y="1204"/>
                </a:moveTo>
                <a:cubicBezTo>
                  <a:pt x="185" y="1132"/>
                  <a:pt x="371" y="1060"/>
                  <a:pt x="499" y="932"/>
                </a:cubicBezTo>
                <a:cubicBezTo>
                  <a:pt x="627" y="804"/>
                  <a:pt x="703" y="572"/>
                  <a:pt x="771" y="433"/>
                </a:cubicBezTo>
                <a:cubicBezTo>
                  <a:pt x="839" y="294"/>
                  <a:pt x="860" y="151"/>
                  <a:pt x="905" y="98"/>
                </a:cubicBezTo>
                <a:cubicBezTo>
                  <a:pt x="950" y="45"/>
                  <a:pt x="982" y="0"/>
                  <a:pt x="1043" y="116"/>
                </a:cubicBezTo>
                <a:cubicBezTo>
                  <a:pt x="1104" y="232"/>
                  <a:pt x="1149" y="630"/>
                  <a:pt x="1270" y="796"/>
                </a:cubicBezTo>
                <a:cubicBezTo>
                  <a:pt x="1391" y="962"/>
                  <a:pt x="1649" y="1055"/>
                  <a:pt x="1769" y="1114"/>
                </a:cubicBezTo>
                <a:cubicBezTo>
                  <a:pt x="1889" y="1173"/>
                  <a:pt x="1944" y="1143"/>
                  <a:pt x="1990" y="115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effectLst/>
              <a:uLnTx/>
              <a:uFillTx/>
              <a:latin typeface="Calibri" panose="020F0502020204030204" pitchFamily="34" charset="0"/>
            </a:endParaRPr>
          </a:p>
        </p:txBody>
      </p:sp>
      <p:sp>
        <p:nvSpPr>
          <p:cNvPr id="32" name="Text Box 24"/>
          <p:cNvSpPr txBox="1">
            <a:spLocks noChangeArrowheads="1"/>
          </p:cNvSpPr>
          <p:nvPr/>
        </p:nvSpPr>
        <p:spPr bwMode="auto">
          <a:xfrm>
            <a:off x="8178650" y="4287578"/>
            <a:ext cx="36599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Garamond" charset="0"/>
                <a:ea typeface="ＭＳ Ｐゴシック" charset="0"/>
              </a:defRPr>
            </a:lvl1pPr>
            <a:lvl2pPr marL="742950" indent="-285750" eaLnBrk="0" hangingPunct="0">
              <a:defRPr>
                <a:solidFill>
                  <a:schemeClr val="tx1"/>
                </a:solidFill>
                <a:latin typeface="Garamond" charset="0"/>
                <a:ea typeface="ＭＳ Ｐゴシック" charset="0"/>
              </a:defRPr>
            </a:lvl2pPr>
            <a:lvl3pPr marL="1143000" indent="-228600" eaLnBrk="0" hangingPunct="0">
              <a:defRPr>
                <a:solidFill>
                  <a:schemeClr val="tx1"/>
                </a:solidFill>
                <a:latin typeface="Garamond" charset="0"/>
                <a:ea typeface="ＭＳ Ｐゴシック" charset="0"/>
              </a:defRPr>
            </a:lvl3pPr>
            <a:lvl4pPr marL="1600200" indent="-228600" eaLnBrk="0" hangingPunct="0">
              <a:defRPr>
                <a:solidFill>
                  <a:schemeClr val="tx1"/>
                </a:solidFill>
                <a:latin typeface="Garamond" charset="0"/>
                <a:ea typeface="ＭＳ Ｐゴシック" charset="0"/>
              </a:defRPr>
            </a:lvl4pPr>
            <a:lvl5pPr marL="2057400" indent="-228600" eaLnBrk="0" hangingPunct="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effectLst/>
                <a:uLnTx/>
                <a:uFillTx/>
                <a:latin typeface="Calibri" panose="020F0502020204030204" pitchFamily="34" charset="0"/>
              </a:rPr>
              <a:t>Perturbation (Fréquence &amp; intensité)</a:t>
            </a:r>
          </a:p>
        </p:txBody>
      </p:sp>
      <p:sp>
        <p:nvSpPr>
          <p:cNvPr id="33" name="Text Box 26"/>
          <p:cNvSpPr txBox="1">
            <a:spLocks noChangeArrowheads="1"/>
          </p:cNvSpPr>
          <p:nvPr/>
        </p:nvSpPr>
        <p:spPr bwMode="auto">
          <a:xfrm>
            <a:off x="7668596" y="4549909"/>
            <a:ext cx="433163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Garamond" charset="0"/>
                <a:ea typeface="ＭＳ Ｐゴシック" charset="0"/>
              </a:defRPr>
            </a:lvl1pPr>
            <a:lvl2pPr marL="742950" indent="-285750" eaLnBrk="0" hangingPunct="0">
              <a:defRPr>
                <a:solidFill>
                  <a:schemeClr val="tx1"/>
                </a:solidFill>
                <a:latin typeface="Garamond" charset="0"/>
                <a:ea typeface="ＭＳ Ｐゴシック" charset="0"/>
              </a:defRPr>
            </a:lvl2pPr>
            <a:lvl3pPr marL="1143000" indent="-228600" eaLnBrk="0" hangingPunct="0">
              <a:defRPr>
                <a:solidFill>
                  <a:schemeClr val="tx1"/>
                </a:solidFill>
                <a:latin typeface="Garamond" charset="0"/>
                <a:ea typeface="ＭＳ Ｐゴシック" charset="0"/>
              </a:defRPr>
            </a:lvl3pPr>
            <a:lvl4pPr marL="1600200" indent="-228600" eaLnBrk="0" hangingPunct="0">
              <a:defRPr>
                <a:solidFill>
                  <a:schemeClr val="tx1"/>
                </a:solidFill>
                <a:latin typeface="Garamond" charset="0"/>
                <a:ea typeface="ＭＳ Ｐゴシック" charset="0"/>
              </a:defRPr>
            </a:lvl4pPr>
            <a:lvl5pPr marL="2057400" indent="-228600" eaLnBrk="0" hangingPunct="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err="1" smtClean="0">
                <a:ln>
                  <a:noFill/>
                </a:ln>
                <a:effectLst/>
                <a:uLnTx/>
                <a:uFillTx/>
                <a:latin typeface="Calibri" panose="020F0502020204030204" pitchFamily="34" charset="0"/>
              </a:rPr>
              <a:t>Connell</a:t>
            </a:r>
            <a:r>
              <a:rPr kumimoji="0" lang="fr-FR" sz="1100" b="1" i="0" u="none" strike="noStrike" kern="0" cap="none" spc="0" normalizeH="0" baseline="0" noProof="0" dirty="0" smtClean="0">
                <a:ln>
                  <a:noFill/>
                </a:ln>
                <a:effectLst/>
                <a:uLnTx/>
                <a:uFillTx/>
                <a:latin typeface="Calibri" panose="020F0502020204030204" pitchFamily="34" charset="0"/>
              </a:rPr>
              <a:t> </a:t>
            </a:r>
            <a:r>
              <a:rPr kumimoji="0" lang="fr-FR" sz="1100" b="1" i="0" u="none" strike="noStrike" kern="0" cap="none" spc="0" normalizeH="0" baseline="0" noProof="0" dirty="0">
                <a:ln>
                  <a:noFill/>
                </a:ln>
                <a:effectLst/>
                <a:uLnTx/>
                <a:uFillTx/>
                <a:latin typeface="Calibri" panose="020F0502020204030204" pitchFamily="34" charset="0"/>
              </a:rPr>
              <a:t>JH. 1978. </a:t>
            </a:r>
            <a:endParaRPr kumimoji="0" lang="fr-FR" sz="1100" b="1" i="0" u="none" strike="noStrike" kern="0" cap="none" spc="0" normalizeH="0" baseline="0" noProof="0" dirty="0" smtClean="0">
              <a:ln>
                <a:noFill/>
              </a:ln>
              <a:effectLst/>
              <a:uLnTx/>
              <a:uFillTx/>
              <a:latin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err="1" smtClean="0">
                <a:ln>
                  <a:noFill/>
                </a:ln>
                <a:effectLst/>
                <a:uLnTx/>
                <a:uFillTx/>
                <a:latin typeface="Calibri" panose="020F0502020204030204" pitchFamily="34" charset="0"/>
              </a:rPr>
              <a:t>Diversity</a:t>
            </a:r>
            <a:r>
              <a:rPr kumimoji="0" lang="fr-FR" sz="1100" b="1" i="0" u="none" strike="noStrike" kern="0" cap="none" spc="0" normalizeH="0" baseline="0" noProof="0" dirty="0" smtClean="0">
                <a:ln>
                  <a:noFill/>
                </a:ln>
                <a:effectLst/>
                <a:uLnTx/>
                <a:uFillTx/>
                <a:latin typeface="Calibri" panose="020F0502020204030204" pitchFamily="34" charset="0"/>
              </a:rPr>
              <a:t> </a:t>
            </a:r>
            <a:r>
              <a:rPr kumimoji="0" lang="fr-FR" sz="1100" b="1" i="0" u="none" strike="noStrike" kern="0" cap="none" spc="0" normalizeH="0" baseline="0" noProof="0" dirty="0">
                <a:ln>
                  <a:noFill/>
                </a:ln>
                <a:effectLst/>
                <a:uLnTx/>
                <a:uFillTx/>
                <a:latin typeface="Calibri" panose="020F0502020204030204" pitchFamily="34" charset="0"/>
              </a:rPr>
              <a:t>in tropical </a:t>
            </a:r>
            <a:r>
              <a:rPr kumimoji="0" lang="fr-FR" sz="1100" b="1" i="0" u="none" strike="noStrike" kern="0" cap="none" spc="0" normalizeH="0" baseline="0" noProof="0" dirty="0" err="1">
                <a:ln>
                  <a:noFill/>
                </a:ln>
                <a:effectLst/>
                <a:uLnTx/>
                <a:uFillTx/>
                <a:latin typeface="Calibri" panose="020F0502020204030204" pitchFamily="34" charset="0"/>
              </a:rPr>
              <a:t>rainforests</a:t>
            </a:r>
            <a:r>
              <a:rPr kumimoji="0" lang="fr-FR" sz="1100" b="1" i="0" u="none" strike="noStrike" kern="0" cap="none" spc="0" normalizeH="0" baseline="0" noProof="0" dirty="0">
                <a:ln>
                  <a:noFill/>
                </a:ln>
                <a:effectLst/>
                <a:uLnTx/>
                <a:uFillTx/>
                <a:latin typeface="Calibri" panose="020F0502020204030204" pitchFamily="34" charset="0"/>
              </a:rPr>
              <a:t> and </a:t>
            </a:r>
            <a:r>
              <a:rPr kumimoji="0" lang="fr-FR" sz="1100" b="1" i="0" u="none" strike="noStrike" kern="0" cap="none" spc="0" normalizeH="0" baseline="0" noProof="0" dirty="0" err="1">
                <a:ln>
                  <a:noFill/>
                </a:ln>
                <a:effectLst/>
                <a:uLnTx/>
                <a:uFillTx/>
                <a:latin typeface="Calibri" panose="020F0502020204030204" pitchFamily="34" charset="0"/>
              </a:rPr>
              <a:t>coral</a:t>
            </a:r>
            <a:r>
              <a:rPr kumimoji="0" lang="fr-FR" sz="1100" b="1" i="0" u="none" strike="noStrike" kern="0" cap="none" spc="0" normalizeH="0" baseline="0" noProof="0" dirty="0">
                <a:ln>
                  <a:noFill/>
                </a:ln>
                <a:effectLst/>
                <a:uLnTx/>
                <a:uFillTx/>
                <a:latin typeface="Calibri" panose="020F0502020204030204" pitchFamily="34" charset="0"/>
              </a:rPr>
              <a:t> </a:t>
            </a:r>
            <a:r>
              <a:rPr kumimoji="0" lang="fr-FR" sz="1100" b="1" i="0" u="none" strike="noStrike" kern="0" cap="none" spc="0" normalizeH="0" baseline="0" noProof="0" dirty="0" err="1">
                <a:ln>
                  <a:noFill/>
                </a:ln>
                <a:effectLst/>
                <a:uLnTx/>
                <a:uFillTx/>
                <a:latin typeface="Calibri" panose="020F0502020204030204" pitchFamily="34" charset="0"/>
              </a:rPr>
              <a:t>reefs</a:t>
            </a:r>
            <a:r>
              <a:rPr kumimoji="0" lang="fr-FR" sz="1100" b="1" i="0" u="none" strike="noStrike" kern="0" cap="none" spc="0" normalizeH="0" baseline="0" noProof="0" dirty="0">
                <a:ln>
                  <a:noFill/>
                </a:ln>
                <a:effectLst/>
                <a:uLnTx/>
                <a:uFillTx/>
                <a:latin typeface="Calibri" panose="020F0502020204030204" pitchFamily="34" charset="0"/>
              </a:rPr>
              <a:t>. </a:t>
            </a:r>
            <a:r>
              <a:rPr kumimoji="0" lang="fr-FR" sz="1100" b="1" i="1" u="none" strike="noStrike" kern="0" cap="none" spc="0" normalizeH="0" baseline="0" noProof="0" dirty="0">
                <a:ln>
                  <a:noFill/>
                </a:ln>
                <a:effectLst/>
                <a:uLnTx/>
                <a:uFillTx/>
                <a:latin typeface="Calibri" panose="020F0502020204030204" pitchFamily="34" charset="0"/>
              </a:rPr>
              <a:t>Science</a:t>
            </a:r>
            <a:r>
              <a:rPr kumimoji="0" lang="fr-FR" sz="1100" b="1" i="0" u="none" strike="noStrike" kern="0" cap="none" spc="0" normalizeH="0" baseline="0" noProof="0" dirty="0">
                <a:ln>
                  <a:noFill/>
                </a:ln>
                <a:effectLst/>
                <a:uLnTx/>
                <a:uFillTx/>
                <a:latin typeface="Calibri" panose="020F0502020204030204" pitchFamily="34" charset="0"/>
              </a:rPr>
              <a:t> 199:1302-1310.</a:t>
            </a:r>
          </a:p>
        </p:txBody>
      </p:sp>
      <p:sp>
        <p:nvSpPr>
          <p:cNvPr id="35" name="Titre 7"/>
          <p:cNvSpPr>
            <a:spLocks noGrp="1"/>
          </p:cNvSpPr>
          <p:nvPr>
            <p:ph type="title"/>
          </p:nvPr>
        </p:nvSpPr>
        <p:spPr>
          <a:xfrm>
            <a:off x="838200" y="365125"/>
            <a:ext cx="10515600" cy="1325563"/>
          </a:xfrm>
        </p:spPr>
        <p:txBody>
          <a:bodyPr/>
          <a:lstStyle/>
          <a:p>
            <a:r>
              <a:rPr lang="fr-FR" sz="3200" b="1" dirty="0" smtClean="0">
                <a:effectLst>
                  <a:outerShdw blurRad="38100" dist="38100" dir="2700000" algn="tl">
                    <a:srgbClr val="000000">
                      <a:alpha val="43137"/>
                    </a:srgbClr>
                  </a:outerShdw>
                </a:effectLst>
                <a:latin typeface="Calibri" panose="020F0502020204030204" pitchFamily="34" charset="0"/>
              </a:rPr>
              <a:t>Perturbation et biodiversité</a:t>
            </a:r>
            <a:r>
              <a:rPr lang="fr-FR" sz="3200" b="1" dirty="0">
                <a:effectLst>
                  <a:outerShdw blurRad="38100" dist="38100" dir="2700000" algn="tl">
                    <a:srgbClr val="000000">
                      <a:alpha val="43137"/>
                    </a:srgbClr>
                  </a:outerShdw>
                </a:effectLst>
                <a:latin typeface="Calibri" panose="020F0502020204030204" pitchFamily="34" charset="0"/>
              </a:rPr>
              <a:t/>
            </a:r>
            <a:br>
              <a:rPr lang="fr-FR" sz="3200" b="1" dirty="0">
                <a:effectLst>
                  <a:outerShdw blurRad="38100" dist="38100" dir="2700000" algn="tl">
                    <a:srgbClr val="000000">
                      <a:alpha val="43137"/>
                    </a:srgbClr>
                  </a:outerShdw>
                </a:effectLst>
                <a:latin typeface="Calibri" panose="020F0502020204030204" pitchFamily="34" charset="0"/>
              </a:rPr>
            </a:br>
            <a:endParaRPr lang="fr-FR" sz="3200" dirty="0">
              <a:effectLst>
                <a:outerShdw blurRad="38100" dist="38100" dir="2700000" algn="tl">
                  <a:srgbClr val="000000">
                    <a:alpha val="43137"/>
                  </a:srgbClr>
                </a:outerShdw>
              </a:effectLst>
              <a:latin typeface="Calibri" panose="020F0502020204030204" pitchFamily="34" charset="0"/>
            </a:endParaRPr>
          </a:p>
        </p:txBody>
      </p:sp>
      <p:sp>
        <p:nvSpPr>
          <p:cNvPr id="2" name="Flèche droite 1"/>
          <p:cNvSpPr/>
          <p:nvPr/>
        </p:nvSpPr>
        <p:spPr>
          <a:xfrm>
            <a:off x="331487" y="5209021"/>
            <a:ext cx="1188720" cy="3588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ZoneTexte 2"/>
          <p:cNvSpPr txBox="1"/>
          <p:nvPr/>
        </p:nvSpPr>
        <p:spPr>
          <a:xfrm>
            <a:off x="1582489" y="5158836"/>
            <a:ext cx="6446893" cy="461665"/>
          </a:xfrm>
          <a:prstGeom prst="rect">
            <a:avLst/>
          </a:prstGeom>
          <a:noFill/>
        </p:spPr>
        <p:txBody>
          <a:bodyPr wrap="none" rtlCol="0">
            <a:spAutoFit/>
          </a:bodyPr>
          <a:lstStyle/>
          <a:p>
            <a:r>
              <a:rPr lang="fr-FR" sz="2400" dirty="0" smtClean="0">
                <a:latin typeface="Calibri" panose="020F0502020204030204" pitchFamily="34" charset="0"/>
              </a:rPr>
              <a:t>Rôle des crues = perturbations hydrodynamiques</a:t>
            </a:r>
            <a:endParaRPr lang="fr-FR" sz="2400" dirty="0">
              <a:latin typeface="Calibri" panose="020F0502020204030204" pitchFamily="34" charset="0"/>
            </a:endParaRPr>
          </a:p>
        </p:txBody>
      </p:sp>
      <p:sp>
        <p:nvSpPr>
          <p:cNvPr id="12" name="ZoneTexte 11"/>
          <p:cNvSpPr txBox="1"/>
          <p:nvPr/>
        </p:nvSpPr>
        <p:spPr>
          <a:xfrm>
            <a:off x="7433518" y="6488668"/>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sp>
        <p:nvSpPr>
          <p:cNvPr id="13" name="Flèche droite 12"/>
          <p:cNvSpPr/>
          <p:nvPr/>
        </p:nvSpPr>
        <p:spPr>
          <a:xfrm>
            <a:off x="331487" y="5823752"/>
            <a:ext cx="1188720" cy="3588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a:off x="1582489" y="5773567"/>
            <a:ext cx="6653873" cy="461665"/>
          </a:xfrm>
          <a:prstGeom prst="rect">
            <a:avLst/>
          </a:prstGeom>
          <a:noFill/>
        </p:spPr>
        <p:txBody>
          <a:bodyPr wrap="none" rtlCol="0">
            <a:spAutoFit/>
          </a:bodyPr>
          <a:lstStyle/>
          <a:p>
            <a:r>
              <a:rPr lang="fr-FR" sz="2400" dirty="0" smtClean="0">
                <a:latin typeface="Calibri" panose="020F0502020204030204" pitchFamily="34" charset="0"/>
              </a:rPr>
              <a:t>les plaines alluviales </a:t>
            </a:r>
            <a:r>
              <a:rPr lang="fr-FR" sz="2400" dirty="0" smtClean="0">
                <a:latin typeface="Calibri" panose="020F0502020204030204" pitchFamily="34" charset="0"/>
                <a:sym typeface="Wingdings" panose="05000000000000000000" pitchFamily="2" charset="2"/>
              </a:rPr>
              <a:t> lien connexion-perturbation</a:t>
            </a:r>
            <a:endParaRPr lang="fr-FR" sz="2400" dirty="0">
              <a:latin typeface="Calibri" panose="020F0502020204030204" pitchFamily="34" charset="0"/>
            </a:endParaRPr>
          </a:p>
        </p:txBody>
      </p:sp>
    </p:spTree>
    <p:extLst>
      <p:ext uri="{BB962C8B-B14F-4D97-AF65-F5344CB8AC3E}">
        <p14:creationId xmlns:p14="http://schemas.microsoft.com/office/powerpoint/2010/main" val="28541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latin typeface="Calibri" panose="020F0502020204030204" pitchFamily="34" charset="0"/>
              </a:rPr>
              <a:t>Deux exemples d’étude</a:t>
            </a:r>
            <a:endParaRPr lang="fr-FR" sz="3200" dirty="0">
              <a:latin typeface="Calibri" panose="020F0502020204030204" pitchFamily="34" charset="0"/>
            </a:endParaRPr>
          </a:p>
        </p:txBody>
      </p:sp>
      <p:sp>
        <p:nvSpPr>
          <p:cNvPr id="3" name="Espace réservé du contenu 2"/>
          <p:cNvSpPr>
            <a:spLocks noGrp="1"/>
          </p:cNvSpPr>
          <p:nvPr>
            <p:ph idx="1"/>
          </p:nvPr>
        </p:nvSpPr>
        <p:spPr>
          <a:xfrm>
            <a:off x="609600" y="1932793"/>
            <a:ext cx="10972800" cy="4525963"/>
          </a:xfrm>
        </p:spPr>
        <p:txBody>
          <a:bodyPr/>
          <a:lstStyle/>
          <a:p>
            <a:r>
              <a:rPr lang="fr-FR" sz="2400" b="1" dirty="0" smtClean="0">
                <a:latin typeface="Calibri" panose="020F0502020204030204" pitchFamily="34" charset="0"/>
              </a:rPr>
              <a:t>Des aménagements sources de biodiversité : le cas des casiers Girardon</a:t>
            </a:r>
          </a:p>
          <a:p>
            <a:endParaRPr lang="fr-FR" sz="2400" b="1" dirty="0" smtClean="0">
              <a:latin typeface="Calibri" panose="020F0502020204030204" pitchFamily="34" charset="0"/>
            </a:endParaRPr>
          </a:p>
          <a:p>
            <a:endParaRPr lang="fr-FR" sz="2400" b="1" dirty="0">
              <a:latin typeface="Calibri" panose="020F0502020204030204" pitchFamily="34" charset="0"/>
            </a:endParaRPr>
          </a:p>
          <a:p>
            <a:endParaRPr lang="fr-FR" sz="2400" b="1" dirty="0" smtClean="0">
              <a:latin typeface="Calibri" panose="020F0502020204030204" pitchFamily="34" charset="0"/>
            </a:endParaRPr>
          </a:p>
          <a:p>
            <a:endParaRPr lang="fr-FR" sz="2400" b="1" dirty="0">
              <a:latin typeface="Calibri" panose="020F0502020204030204" pitchFamily="34" charset="0"/>
            </a:endParaRPr>
          </a:p>
          <a:p>
            <a:r>
              <a:rPr lang="fr-FR" sz="2400" b="1" dirty="0" smtClean="0">
                <a:latin typeface="Calibri" panose="020F0502020204030204" pitchFamily="34" charset="0"/>
              </a:rPr>
              <a:t>Des perturbations comme levier de gestion : le cas des canaux  de distribution d’eau brute</a:t>
            </a:r>
            <a:endParaRPr lang="fr-FR" sz="2400" b="1" dirty="0">
              <a:latin typeface="Calibri" panose="020F0502020204030204" pitchFamily="34" charset="0"/>
            </a:endParaRPr>
          </a:p>
        </p:txBody>
      </p:sp>
      <p:sp>
        <p:nvSpPr>
          <p:cNvPr id="4" name="ZoneTexte 3"/>
          <p:cNvSpPr txBox="1"/>
          <p:nvPr/>
        </p:nvSpPr>
        <p:spPr>
          <a:xfrm>
            <a:off x="7433518" y="6488668"/>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spTree>
    <p:extLst>
      <p:ext uri="{BB962C8B-B14F-4D97-AF65-F5344CB8AC3E}">
        <p14:creationId xmlns:p14="http://schemas.microsoft.com/office/powerpoint/2010/main" val="166458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72" y="382566"/>
            <a:ext cx="5397440" cy="4047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ZoneTexte 4"/>
          <p:cNvSpPr txBox="1"/>
          <p:nvPr/>
        </p:nvSpPr>
        <p:spPr>
          <a:xfrm>
            <a:off x="679362" y="3693736"/>
            <a:ext cx="3036409" cy="461665"/>
          </a:xfrm>
          <a:prstGeom prst="rect">
            <a:avLst/>
          </a:prstGeom>
          <a:noFill/>
        </p:spPr>
        <p:txBody>
          <a:bodyPr wrap="none" rtlCol="0">
            <a:spAutoFit/>
          </a:bodyPr>
          <a:lstStyle/>
          <a:p>
            <a:r>
              <a:rPr lang="fr-FR" sz="2400" dirty="0" smtClean="0">
                <a:latin typeface="Calibri" panose="020F0502020204030204" pitchFamily="34" charset="0"/>
              </a:rPr>
              <a:t>Rhône chenal principal</a:t>
            </a:r>
            <a:endParaRPr lang="fr-FR" sz="2400" dirty="0">
              <a:latin typeface="Calibri" panose="020F0502020204030204" pitchFamily="34" charset="0"/>
            </a:endParaRPr>
          </a:p>
        </p:txBody>
      </p:sp>
      <p:cxnSp>
        <p:nvCxnSpPr>
          <p:cNvPr id="9" name="Connecteur droit avec flèche 8"/>
          <p:cNvCxnSpPr/>
          <p:nvPr/>
        </p:nvCxnSpPr>
        <p:spPr>
          <a:xfrm>
            <a:off x="4785048" y="2551949"/>
            <a:ext cx="12879" cy="4893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577870" y="1922735"/>
            <a:ext cx="2118593" cy="461665"/>
          </a:xfrm>
          <a:prstGeom prst="rect">
            <a:avLst/>
          </a:prstGeom>
          <a:noFill/>
        </p:spPr>
        <p:txBody>
          <a:bodyPr wrap="none" rtlCol="0">
            <a:spAutoFit/>
          </a:bodyPr>
          <a:lstStyle/>
          <a:p>
            <a:r>
              <a:rPr lang="fr-FR" sz="2400" dirty="0" smtClean="0">
                <a:latin typeface="Calibri" panose="020F0502020204030204" pitchFamily="34" charset="0"/>
              </a:rPr>
              <a:t>Casier Girardon</a:t>
            </a:r>
            <a:endParaRPr lang="fr-FR" sz="2400" dirty="0">
              <a:latin typeface="Calibri" panose="020F0502020204030204" pitchFamily="34" charset="0"/>
            </a:endParaRPr>
          </a:p>
        </p:txBody>
      </p:sp>
      <p:pic>
        <p:nvPicPr>
          <p:cNvPr id="11" name="Image 10"/>
          <p:cNvPicPr>
            <a:picLocks noChangeAspect="1"/>
          </p:cNvPicPr>
          <p:nvPr/>
        </p:nvPicPr>
        <p:blipFill>
          <a:blip r:embed="rId3"/>
          <a:stretch>
            <a:fillRect/>
          </a:stretch>
        </p:blipFill>
        <p:spPr>
          <a:xfrm>
            <a:off x="3740085" y="3693736"/>
            <a:ext cx="8418138" cy="3135069"/>
          </a:xfrm>
          <a:prstGeom prst="rect">
            <a:avLst/>
          </a:prstGeom>
        </p:spPr>
      </p:pic>
      <p:sp>
        <p:nvSpPr>
          <p:cNvPr id="7" name="Titre 7"/>
          <p:cNvSpPr>
            <a:spLocks noGrp="1"/>
          </p:cNvSpPr>
          <p:nvPr>
            <p:ph type="title"/>
          </p:nvPr>
        </p:nvSpPr>
        <p:spPr>
          <a:xfrm>
            <a:off x="6019800" y="571718"/>
            <a:ext cx="5822884" cy="1325563"/>
          </a:xfrm>
        </p:spPr>
        <p:txBody>
          <a:bodyPr/>
          <a:lstStyle/>
          <a:p>
            <a:r>
              <a:rPr lang="fr-FR" sz="3200" b="1" dirty="0" smtClean="0">
                <a:latin typeface="Calibri" panose="020F0502020204030204" pitchFamily="34" charset="0"/>
              </a:rPr>
              <a:t>Les casiers Girardon</a:t>
            </a:r>
            <a:endParaRPr lang="fr-FR" sz="3200" dirty="0">
              <a:latin typeface="Calibri" panose="020F0502020204030204" pitchFamily="34" charset="0"/>
            </a:endParaRPr>
          </a:p>
        </p:txBody>
      </p:sp>
    </p:spTree>
    <p:extLst>
      <p:ext uri="{BB962C8B-B14F-4D97-AF65-F5344CB8AC3E}">
        <p14:creationId xmlns:p14="http://schemas.microsoft.com/office/powerpoint/2010/main" val="1873746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9518650" y="1711325"/>
            <a:ext cx="2590800" cy="16256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00100" y="-180190"/>
            <a:ext cx="10972800" cy="1143000"/>
          </a:xfrm>
        </p:spPr>
        <p:txBody>
          <a:bodyPr/>
          <a:lstStyle/>
          <a:p>
            <a:r>
              <a:rPr lang="fr-FR" sz="3200" dirty="0" smtClean="0">
                <a:latin typeface="Calibri" panose="020F0502020204030204" pitchFamily="34" charset="0"/>
              </a:rPr>
              <a:t>Le contexte de l’étude </a:t>
            </a:r>
            <a:r>
              <a:rPr lang="fr-FR" sz="3200" dirty="0" err="1" smtClean="0">
                <a:latin typeface="Calibri" panose="020F0502020204030204" pitchFamily="34" charset="0"/>
              </a:rPr>
              <a:t>biodivmarge</a:t>
            </a:r>
            <a:endParaRPr lang="fr-FR" sz="3200" dirty="0">
              <a:latin typeface="Calibri" panose="020F0502020204030204" pitchFamily="34" charset="0"/>
            </a:endParaRPr>
          </a:p>
        </p:txBody>
      </p:sp>
      <p:sp>
        <p:nvSpPr>
          <p:cNvPr id="3" name="Espace réservé du contenu 2"/>
          <p:cNvSpPr>
            <a:spLocks noGrp="1"/>
          </p:cNvSpPr>
          <p:nvPr>
            <p:ph idx="1"/>
          </p:nvPr>
        </p:nvSpPr>
        <p:spPr>
          <a:xfrm>
            <a:off x="241300" y="1557338"/>
            <a:ext cx="10972800" cy="4525963"/>
          </a:xfrm>
        </p:spPr>
        <p:txBody>
          <a:bodyPr/>
          <a:lstStyle/>
          <a:p>
            <a:r>
              <a:rPr lang="fr-FR" sz="2400" dirty="0" smtClean="0">
                <a:latin typeface="Calibri" panose="020F0502020204030204" pitchFamily="34" charset="0"/>
              </a:rPr>
              <a:t>Plan Rhône</a:t>
            </a:r>
          </a:p>
          <a:p>
            <a:pPr>
              <a:buFont typeface="Wingdings" panose="05000000000000000000" pitchFamily="2" charset="2"/>
              <a:buChar char="à"/>
            </a:pPr>
            <a:r>
              <a:rPr lang="fr-FR" sz="2400" dirty="0" smtClean="0">
                <a:latin typeface="Calibri" panose="020F0502020204030204" pitchFamily="34" charset="0"/>
                <a:sym typeface="Wingdings" panose="05000000000000000000" pitchFamily="2" charset="2"/>
              </a:rPr>
              <a:t>Limiter le risque inondation</a:t>
            </a:r>
          </a:p>
          <a:p>
            <a:pPr>
              <a:buFont typeface="Wingdings" panose="05000000000000000000" pitchFamily="2" charset="2"/>
              <a:buChar char="à"/>
            </a:pPr>
            <a:r>
              <a:rPr lang="fr-FR" sz="2400" dirty="0" smtClean="0">
                <a:latin typeface="Calibri" panose="020F0502020204030204" pitchFamily="34" charset="0"/>
                <a:sym typeface="Wingdings" panose="05000000000000000000" pitchFamily="2" charset="2"/>
              </a:rPr>
              <a:t>Bon état/potentiel écologique</a:t>
            </a:r>
          </a:p>
          <a:p>
            <a:pPr>
              <a:buFont typeface="Wingdings" panose="05000000000000000000" pitchFamily="2" charset="2"/>
              <a:buChar char="à"/>
            </a:pPr>
            <a:endParaRPr lang="fr-FR" sz="2400" dirty="0">
              <a:latin typeface="Calibri" panose="020F0502020204030204" pitchFamily="34" charset="0"/>
              <a:sym typeface="Wingdings" panose="05000000000000000000" pitchFamily="2" charset="2"/>
            </a:endParaRPr>
          </a:p>
          <a:p>
            <a:r>
              <a:rPr lang="fr-FR" sz="2400" dirty="0" smtClean="0">
                <a:latin typeface="Calibri" panose="020F0502020204030204" pitchFamily="34" charset="0"/>
              </a:rPr>
              <a:t>Hypothèses : </a:t>
            </a:r>
            <a:r>
              <a:rPr lang="fr-FR" sz="2400" dirty="0" smtClean="0">
                <a:latin typeface="Calibri" panose="020F0502020204030204" pitchFamily="34" charset="0"/>
                <a:sym typeface="Wingdings" panose="05000000000000000000" pitchFamily="2" charset="2"/>
              </a:rPr>
              <a:t>Démantèlement des casiers</a:t>
            </a:r>
            <a:endParaRPr lang="fr-FR" sz="2400" dirty="0">
              <a:latin typeface="Calibri" panose="020F0502020204030204" pitchFamily="34" charset="0"/>
              <a:sym typeface="Wingdings" panose="05000000000000000000" pitchFamily="2" charset="2"/>
            </a:endParaRPr>
          </a:p>
          <a:p>
            <a:pPr>
              <a:buFont typeface="Wingdings" panose="05000000000000000000" pitchFamily="2" charset="2"/>
              <a:buChar char="à"/>
            </a:pPr>
            <a:r>
              <a:rPr lang="fr-FR" sz="2400" dirty="0" smtClean="0">
                <a:latin typeface="Calibri" panose="020F0502020204030204" pitchFamily="34" charset="0"/>
                <a:sym typeface="Wingdings" panose="05000000000000000000" pitchFamily="2" charset="2"/>
              </a:rPr>
              <a:t>Abaissement de la ligne d’eau</a:t>
            </a:r>
          </a:p>
          <a:p>
            <a:pPr>
              <a:buFont typeface="Wingdings" panose="05000000000000000000" pitchFamily="2" charset="2"/>
              <a:buChar char="à"/>
            </a:pPr>
            <a:r>
              <a:rPr lang="fr-FR" sz="2400" dirty="0" smtClean="0">
                <a:latin typeface="Calibri" panose="020F0502020204030204" pitchFamily="34" charset="0"/>
                <a:sym typeface="Wingdings" panose="05000000000000000000" pitchFamily="2" charset="2"/>
              </a:rPr>
              <a:t>Libération des sédiments stockés dans les casiers</a:t>
            </a:r>
          </a:p>
          <a:p>
            <a:pPr>
              <a:buFont typeface="Wingdings" panose="05000000000000000000" pitchFamily="2" charset="2"/>
              <a:buChar char="à"/>
            </a:pPr>
            <a:endParaRPr lang="fr-FR" sz="2400" dirty="0">
              <a:latin typeface="Calibri" panose="020F0502020204030204" pitchFamily="34" charset="0"/>
              <a:sym typeface="Wingdings" panose="05000000000000000000" pitchFamily="2" charset="2"/>
            </a:endParaRPr>
          </a:p>
          <a:p>
            <a:pPr>
              <a:buFont typeface="Wingdings" panose="05000000000000000000" pitchFamily="2" charset="2"/>
              <a:buChar char="à"/>
            </a:pPr>
            <a:endParaRPr lang="fr-FR" sz="2400" dirty="0" smtClean="0">
              <a:latin typeface="Calibri" panose="020F0502020204030204" pitchFamily="34" charset="0"/>
              <a:sym typeface="Wingdings" panose="05000000000000000000" pitchFamily="2" charset="2"/>
            </a:endParaRPr>
          </a:p>
          <a:p>
            <a:pPr>
              <a:buFont typeface="Wingdings" panose="05000000000000000000" pitchFamily="2" charset="2"/>
              <a:buChar char="à"/>
            </a:pPr>
            <a:r>
              <a:rPr lang="fr-FR" sz="2400" dirty="0" smtClean="0">
                <a:latin typeface="Calibri" panose="020F0502020204030204" pitchFamily="34" charset="0"/>
                <a:sym typeface="Wingdings" panose="05000000000000000000" pitchFamily="2" charset="2"/>
              </a:rPr>
              <a:t>Questions : Quels est le rôle écologique de ces casiers?</a:t>
            </a:r>
          </a:p>
          <a:p>
            <a:pPr>
              <a:buFont typeface="Wingdings" panose="05000000000000000000" pitchFamily="2" charset="2"/>
              <a:buChar char="à"/>
            </a:pPr>
            <a:endParaRPr lang="fr-FR" sz="2400" dirty="0" smtClean="0">
              <a:latin typeface="Calibri" panose="020F0502020204030204" pitchFamily="34" charset="0"/>
              <a:sym typeface="Wingdings" panose="05000000000000000000" pitchFamily="2" charset="2"/>
            </a:endParaRPr>
          </a:p>
          <a:p>
            <a:pPr>
              <a:buFont typeface="Wingdings" panose="05000000000000000000" pitchFamily="2" charset="2"/>
              <a:buChar char="à"/>
            </a:pPr>
            <a:endParaRPr lang="fr-FR" sz="2400" dirty="0">
              <a:latin typeface="Calibri" panose="020F0502020204030204" pitchFamily="34" charset="0"/>
              <a:sym typeface="Wingdings" panose="05000000000000000000" pitchFamily="2" charset="2"/>
            </a:endParaRPr>
          </a:p>
        </p:txBody>
      </p:sp>
      <p:sp>
        <p:nvSpPr>
          <p:cNvPr id="4" name="Rectangle à coins arrondis 3"/>
          <p:cNvSpPr/>
          <p:nvPr/>
        </p:nvSpPr>
        <p:spPr>
          <a:xfrm>
            <a:off x="5765800" y="1661718"/>
            <a:ext cx="2743200" cy="183792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7702550" y="3244848"/>
            <a:ext cx="2590800" cy="16256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153150" y="1890712"/>
            <a:ext cx="1968500" cy="1174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2"/>
                </a:solidFill>
                <a:latin typeface="Calibri" panose="020F0502020204030204" pitchFamily="34" charset="0"/>
              </a:rPr>
              <a:t>CNR</a:t>
            </a:r>
          </a:p>
          <a:p>
            <a:pPr algn="ctr"/>
            <a:r>
              <a:rPr lang="fr-FR" dirty="0" smtClean="0">
                <a:solidFill>
                  <a:schemeClr val="bg2"/>
                </a:solidFill>
                <a:latin typeface="Calibri" panose="020F0502020204030204" pitchFamily="34" charset="0"/>
              </a:rPr>
              <a:t>(compagnie Nationale du Rhône)</a:t>
            </a:r>
            <a:endParaRPr lang="fr-FR" dirty="0">
              <a:solidFill>
                <a:schemeClr val="bg2"/>
              </a:solidFill>
              <a:latin typeface="Calibri" panose="020F0502020204030204" pitchFamily="34" charset="0"/>
            </a:endParaRPr>
          </a:p>
        </p:txBody>
      </p:sp>
      <p:sp>
        <p:nvSpPr>
          <p:cNvPr id="8" name="Rectangle 7"/>
          <p:cNvSpPr/>
          <p:nvPr/>
        </p:nvSpPr>
        <p:spPr>
          <a:xfrm>
            <a:off x="10010775" y="2234009"/>
            <a:ext cx="1651000" cy="723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2"/>
                </a:solidFill>
                <a:latin typeface="Calibri" panose="020F0502020204030204" pitchFamily="34" charset="0"/>
              </a:rPr>
              <a:t>Agence de l’eau </a:t>
            </a:r>
          </a:p>
          <a:p>
            <a:pPr algn="ctr"/>
            <a:r>
              <a:rPr lang="fr-FR" dirty="0" smtClean="0">
                <a:solidFill>
                  <a:schemeClr val="bg2"/>
                </a:solidFill>
                <a:latin typeface="Calibri" panose="020F0502020204030204" pitchFamily="34" charset="0"/>
              </a:rPr>
              <a:t>RMC</a:t>
            </a:r>
            <a:endParaRPr lang="fr-FR" dirty="0">
              <a:solidFill>
                <a:schemeClr val="bg2"/>
              </a:solidFill>
              <a:latin typeface="Calibri" panose="020F0502020204030204" pitchFamily="34" charset="0"/>
            </a:endParaRPr>
          </a:p>
        </p:txBody>
      </p:sp>
      <p:sp>
        <p:nvSpPr>
          <p:cNvPr id="9" name="Rectangle 8"/>
          <p:cNvSpPr/>
          <p:nvPr/>
        </p:nvSpPr>
        <p:spPr>
          <a:xfrm>
            <a:off x="8119269" y="3336925"/>
            <a:ext cx="1903412" cy="13374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2"/>
                </a:solidFill>
                <a:latin typeface="Calibri" panose="020F0502020204030204" pitchFamily="34" charset="0"/>
              </a:rPr>
              <a:t>Zone Atelier Bassin du Rhône</a:t>
            </a:r>
          </a:p>
          <a:p>
            <a:pPr algn="ctr"/>
            <a:endParaRPr lang="fr-FR" dirty="0">
              <a:solidFill>
                <a:schemeClr val="bg2"/>
              </a:solidFill>
              <a:latin typeface="Calibri" panose="020F0502020204030204" pitchFamily="34" charset="0"/>
            </a:endParaRPr>
          </a:p>
          <a:p>
            <a:pPr algn="ctr"/>
            <a:r>
              <a:rPr lang="fr-FR" dirty="0" smtClean="0">
                <a:solidFill>
                  <a:schemeClr val="bg2"/>
                </a:solidFill>
                <a:latin typeface="Calibri" panose="020F0502020204030204" pitchFamily="34" charset="0"/>
              </a:rPr>
              <a:t>OHM Vallée du Rhône</a:t>
            </a:r>
            <a:endParaRPr lang="fr-FR" dirty="0">
              <a:solidFill>
                <a:schemeClr val="bg2"/>
              </a:solidFill>
              <a:latin typeface="Calibri" panose="020F0502020204030204" pitchFamily="34" charset="0"/>
            </a:endParaRPr>
          </a:p>
        </p:txBody>
      </p:sp>
      <p:sp>
        <p:nvSpPr>
          <p:cNvPr id="10" name="ZoneTexte 9"/>
          <p:cNvSpPr txBox="1"/>
          <p:nvPr/>
        </p:nvSpPr>
        <p:spPr>
          <a:xfrm>
            <a:off x="7433518" y="6488668"/>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sp>
        <p:nvSpPr>
          <p:cNvPr id="12" name="Rectangle 11"/>
          <p:cNvSpPr/>
          <p:nvPr/>
        </p:nvSpPr>
        <p:spPr>
          <a:xfrm>
            <a:off x="5765800" y="926426"/>
            <a:ext cx="6244382" cy="6773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descr="Vers la page d'accueil de la ZAB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832" y="888862"/>
            <a:ext cx="1619250" cy="75247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3673" y="967606"/>
            <a:ext cx="877068" cy="5847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2328" y="962810"/>
            <a:ext cx="1083110" cy="630971"/>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vers la page d'accueil de l'agence de l'eau Rhône Méditerranée Corse - établissement public de l'Ét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6654" y="946589"/>
            <a:ext cx="722312" cy="6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11450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6900" y="66399"/>
            <a:ext cx="10972800" cy="1143000"/>
          </a:xfrm>
        </p:spPr>
        <p:txBody>
          <a:bodyPr/>
          <a:lstStyle/>
          <a:p>
            <a:r>
              <a:rPr lang="fr-FR" sz="3200" dirty="0" smtClean="0">
                <a:latin typeface="Calibri" panose="020F0502020204030204" pitchFamily="34" charset="0"/>
              </a:rPr>
              <a:t>Biodiversité des casiers Girardon</a:t>
            </a:r>
            <a:endParaRPr lang="fr-FR" sz="3200" dirty="0">
              <a:latin typeface="Calibri" panose="020F0502020204030204" pitchFamily="34" charset="0"/>
            </a:endParaRPr>
          </a:p>
        </p:txBody>
      </p:sp>
      <p:sp>
        <p:nvSpPr>
          <p:cNvPr id="3" name="Espace réservé du contenu 2"/>
          <p:cNvSpPr>
            <a:spLocks noGrp="1"/>
          </p:cNvSpPr>
          <p:nvPr>
            <p:ph idx="1"/>
          </p:nvPr>
        </p:nvSpPr>
        <p:spPr>
          <a:xfrm>
            <a:off x="419100" y="1841501"/>
            <a:ext cx="10972800" cy="4525963"/>
          </a:xfrm>
        </p:spPr>
        <p:txBody>
          <a:bodyPr/>
          <a:lstStyle/>
          <a:p>
            <a:r>
              <a:rPr lang="fr-FR" sz="2400" dirty="0" smtClean="0">
                <a:latin typeface="Calibri" panose="020F0502020204030204" pitchFamily="34" charset="0"/>
              </a:rPr>
              <a:t>Biodiversité variée d’un casiers à l’autre</a:t>
            </a:r>
          </a:p>
          <a:p>
            <a:pPr>
              <a:buFont typeface="Wingdings" panose="05000000000000000000" pitchFamily="2" charset="2"/>
              <a:buChar char="à"/>
            </a:pPr>
            <a:r>
              <a:rPr lang="fr-FR" sz="2400" dirty="0" smtClean="0">
                <a:latin typeface="Calibri" panose="020F0502020204030204" pitchFamily="34" charset="0"/>
                <a:sym typeface="Wingdings" panose="05000000000000000000" pitchFamily="2" charset="2"/>
              </a:rPr>
              <a:t>Forte </a:t>
            </a:r>
            <a:r>
              <a:rPr lang="fr-FR" sz="2400" dirty="0">
                <a:latin typeface="Calibri" panose="020F0502020204030204" pitchFamily="34" charset="0"/>
                <a:sym typeface="Wingdings" panose="05000000000000000000" pitchFamily="2" charset="2"/>
              </a:rPr>
              <a:t>d</a:t>
            </a:r>
            <a:r>
              <a:rPr lang="fr-FR" sz="2400" dirty="0">
                <a:latin typeface="Calibri" panose="020F0502020204030204" pitchFamily="34" charset="0"/>
              </a:rPr>
              <a:t>iversité </a:t>
            </a:r>
            <a:r>
              <a:rPr lang="fr-FR" sz="2400" dirty="0" smtClean="0">
                <a:latin typeface="Symbol" panose="05050102010706020507" pitchFamily="18" charset="2"/>
              </a:rPr>
              <a:t>b</a:t>
            </a:r>
          </a:p>
          <a:p>
            <a:pPr>
              <a:buFont typeface="Wingdings" panose="05000000000000000000" pitchFamily="2" charset="2"/>
              <a:buChar char="à"/>
            </a:pPr>
            <a:r>
              <a:rPr lang="fr-FR" sz="2400" dirty="0">
                <a:latin typeface="Calibri" panose="020F0502020204030204" pitchFamily="34" charset="0"/>
              </a:rPr>
              <a:t>Diversité </a:t>
            </a:r>
            <a:r>
              <a:rPr lang="fr-FR" sz="2400" dirty="0" smtClean="0">
                <a:latin typeface="Symbol" panose="05050102010706020507" pitchFamily="18" charset="2"/>
              </a:rPr>
              <a:t>g &gt; </a:t>
            </a:r>
            <a:r>
              <a:rPr lang="fr-FR" sz="2400" dirty="0">
                <a:latin typeface="Calibri" panose="020F0502020204030204" pitchFamily="34" charset="0"/>
              </a:rPr>
              <a:t>Diversité </a:t>
            </a:r>
            <a:r>
              <a:rPr lang="fr-FR" sz="2400" dirty="0" smtClean="0">
                <a:latin typeface="Symbol" panose="05050102010706020507" pitchFamily="18" charset="2"/>
              </a:rPr>
              <a:t>a</a:t>
            </a:r>
            <a:r>
              <a:rPr lang="fr-FR" sz="2400" baseline="-25000" dirty="0" smtClean="0">
                <a:latin typeface="Calibri" panose="020F0502020204030204" pitchFamily="34" charset="0"/>
              </a:rPr>
              <a:t>i</a:t>
            </a:r>
            <a:endParaRPr lang="fr-FR" sz="2400" baseline="-25000" dirty="0">
              <a:latin typeface="Calibri" panose="020F0502020204030204" pitchFamily="34" charset="0"/>
            </a:endParaRPr>
          </a:p>
          <a:p>
            <a:pPr>
              <a:buFont typeface="Wingdings" panose="05000000000000000000" pitchFamily="2" charset="2"/>
              <a:buChar char="à"/>
            </a:pPr>
            <a:endParaRPr lang="fr-FR" sz="2400" dirty="0">
              <a:latin typeface="Symbol" panose="05050102010706020507" pitchFamily="18" charset="2"/>
            </a:endParaRPr>
          </a:p>
          <a:p>
            <a:r>
              <a:rPr lang="fr-FR" sz="2400" dirty="0">
                <a:latin typeface="Calibri" panose="020F0502020204030204" pitchFamily="34" charset="0"/>
              </a:rPr>
              <a:t>Patch </a:t>
            </a:r>
            <a:r>
              <a:rPr lang="fr-FR" sz="2400" dirty="0" err="1">
                <a:latin typeface="Calibri" panose="020F0502020204030204" pitchFamily="34" charset="0"/>
              </a:rPr>
              <a:t>dynamics</a:t>
            </a:r>
            <a:endParaRPr lang="fr-FR" sz="2400" dirty="0">
              <a:latin typeface="Calibri" panose="020F0502020204030204" pitchFamily="34" charset="0"/>
            </a:endParaRPr>
          </a:p>
          <a:p>
            <a:endParaRPr lang="fr-FR" sz="2400" dirty="0" smtClean="0">
              <a:latin typeface="Calibri" panose="020F0502020204030204" pitchFamily="34" charset="0"/>
            </a:endParaRPr>
          </a:p>
          <a:p>
            <a:r>
              <a:rPr lang="fr-FR" sz="2400" dirty="0" smtClean="0">
                <a:latin typeface="Calibri" panose="020F0502020204030204" pitchFamily="34" charset="0"/>
              </a:rPr>
              <a:t>Zone d’alimentation et </a:t>
            </a:r>
          </a:p>
          <a:p>
            <a:pPr marL="0" indent="0">
              <a:buNone/>
            </a:pPr>
            <a:r>
              <a:rPr lang="fr-FR" sz="2400" dirty="0" smtClean="0">
                <a:latin typeface="Calibri" panose="020F0502020204030204" pitchFamily="34" charset="0"/>
              </a:rPr>
              <a:t>		de reproduction pour les poissons</a:t>
            </a:r>
          </a:p>
          <a:p>
            <a:pPr marL="0" indent="0">
              <a:buNone/>
            </a:pPr>
            <a:r>
              <a:rPr lang="fr-FR" sz="2400" dirty="0" smtClean="0">
                <a:latin typeface="Calibri" panose="020F0502020204030204" pitchFamily="34" charset="0"/>
                <a:sym typeface="Wingdings" panose="05000000000000000000" pitchFamily="2" charset="2"/>
              </a:rPr>
              <a:t>  </a:t>
            </a:r>
            <a:endParaRPr lang="fr-FR" sz="2400" dirty="0" smtClean="0">
              <a:latin typeface="Symbol" panose="05050102010706020507" pitchFamily="18" charset="2"/>
            </a:endParaRPr>
          </a:p>
          <a:p>
            <a:pPr marL="0" indent="0">
              <a:buNone/>
            </a:pPr>
            <a:endParaRPr lang="fr-FR" dirty="0"/>
          </a:p>
        </p:txBody>
      </p:sp>
      <p:sp>
        <p:nvSpPr>
          <p:cNvPr id="4" name="ZoneTexte 3"/>
          <p:cNvSpPr txBox="1"/>
          <p:nvPr/>
        </p:nvSpPr>
        <p:spPr>
          <a:xfrm>
            <a:off x="7433518" y="6488668"/>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sp>
        <p:nvSpPr>
          <p:cNvPr id="5" name="Rectangle 4"/>
          <p:cNvSpPr/>
          <p:nvPr/>
        </p:nvSpPr>
        <p:spPr>
          <a:xfrm>
            <a:off x="8234587" y="1036638"/>
            <a:ext cx="14478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Calibri" panose="020F0502020204030204" pitchFamily="34" charset="0"/>
              </a:rPr>
              <a:t>Diversité </a:t>
            </a:r>
            <a:r>
              <a:rPr lang="fr-FR" dirty="0" smtClean="0">
                <a:latin typeface="Symbol" panose="05050102010706020507" pitchFamily="18" charset="2"/>
              </a:rPr>
              <a:t>a</a:t>
            </a:r>
            <a:r>
              <a:rPr lang="fr-FR" baseline="-25000" dirty="0" smtClean="0">
                <a:latin typeface="Calibri" panose="020F0502020204030204" pitchFamily="34" charset="0"/>
              </a:rPr>
              <a:t>1</a:t>
            </a:r>
            <a:endParaRPr lang="fr-FR" baseline="-25000" dirty="0">
              <a:latin typeface="Calibri" panose="020F0502020204030204" pitchFamily="34" charset="0"/>
            </a:endParaRPr>
          </a:p>
        </p:txBody>
      </p:sp>
      <p:sp>
        <p:nvSpPr>
          <p:cNvPr id="6" name="Rectangle 5"/>
          <p:cNvSpPr/>
          <p:nvPr/>
        </p:nvSpPr>
        <p:spPr>
          <a:xfrm>
            <a:off x="8234587" y="2029024"/>
            <a:ext cx="14478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234587" y="3021410"/>
            <a:ext cx="14478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Calibri" panose="020F0502020204030204" pitchFamily="34" charset="0"/>
              </a:rPr>
              <a:t>Diversité </a:t>
            </a:r>
            <a:r>
              <a:rPr lang="fr-FR" dirty="0">
                <a:latin typeface="Symbol" panose="05050102010706020507" pitchFamily="18" charset="2"/>
              </a:rPr>
              <a:t>a</a:t>
            </a:r>
            <a:r>
              <a:rPr lang="fr-FR" baseline="-25000" dirty="0">
                <a:latin typeface="Calibri" panose="020F0502020204030204" pitchFamily="34" charset="0"/>
              </a:rPr>
              <a:t>i</a:t>
            </a:r>
          </a:p>
        </p:txBody>
      </p:sp>
      <p:sp>
        <p:nvSpPr>
          <p:cNvPr id="8" name="Rectangle 7"/>
          <p:cNvSpPr/>
          <p:nvPr/>
        </p:nvSpPr>
        <p:spPr>
          <a:xfrm>
            <a:off x="8234587" y="4013796"/>
            <a:ext cx="14478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234587" y="5006184"/>
            <a:ext cx="14478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Calibri" panose="020F0502020204030204" pitchFamily="34" charset="0"/>
              </a:rPr>
              <a:t>Diversité </a:t>
            </a:r>
            <a:r>
              <a:rPr lang="fr-FR" dirty="0" smtClean="0">
                <a:latin typeface="Symbol" panose="05050102010706020507" pitchFamily="18" charset="2"/>
              </a:rPr>
              <a:t>a</a:t>
            </a:r>
            <a:r>
              <a:rPr lang="fr-FR" baseline="-25000" dirty="0" smtClean="0">
                <a:latin typeface="Calibri" panose="020F0502020204030204" pitchFamily="34" charset="0"/>
              </a:rPr>
              <a:t>n</a:t>
            </a:r>
            <a:endParaRPr lang="fr-FR" baseline="-25000" dirty="0">
              <a:latin typeface="Calibri" panose="020F0502020204030204" pitchFamily="34" charset="0"/>
            </a:endParaRPr>
          </a:p>
        </p:txBody>
      </p:sp>
      <p:sp>
        <p:nvSpPr>
          <p:cNvPr id="10" name="Accolade fermante 9"/>
          <p:cNvSpPr/>
          <p:nvPr/>
        </p:nvSpPr>
        <p:spPr>
          <a:xfrm>
            <a:off x="9936387" y="1036638"/>
            <a:ext cx="431800" cy="48458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p:cNvSpPr txBox="1"/>
          <p:nvPr/>
        </p:nvSpPr>
        <p:spPr>
          <a:xfrm>
            <a:off x="10414334" y="3228727"/>
            <a:ext cx="1777666" cy="830997"/>
          </a:xfrm>
          <a:prstGeom prst="rect">
            <a:avLst/>
          </a:prstGeom>
          <a:noFill/>
        </p:spPr>
        <p:txBody>
          <a:bodyPr wrap="none" rtlCol="0">
            <a:spAutoFit/>
          </a:bodyPr>
          <a:lstStyle/>
          <a:p>
            <a:r>
              <a:rPr lang="fr-FR" sz="2400" dirty="0" smtClean="0">
                <a:latin typeface="Calibri" panose="020F0502020204030204" pitchFamily="34" charset="0"/>
              </a:rPr>
              <a:t>N Casiers</a:t>
            </a:r>
          </a:p>
          <a:p>
            <a:r>
              <a:rPr lang="fr-FR" sz="2400" dirty="0" smtClean="0">
                <a:latin typeface="Calibri" panose="020F0502020204030204" pitchFamily="34" charset="0"/>
                <a:sym typeface="Wingdings" panose="05000000000000000000" pitchFamily="2" charset="2"/>
              </a:rPr>
              <a:t></a:t>
            </a:r>
            <a:r>
              <a:rPr lang="fr-FR" sz="2400" dirty="0" smtClean="0">
                <a:latin typeface="Calibri" panose="020F0502020204030204" pitchFamily="34" charset="0"/>
              </a:rPr>
              <a:t>Diversité </a:t>
            </a:r>
            <a:r>
              <a:rPr lang="fr-FR" sz="2400" dirty="0" smtClean="0">
                <a:latin typeface="Symbol" panose="05050102010706020507" pitchFamily="18" charset="2"/>
              </a:rPr>
              <a:t>g</a:t>
            </a:r>
            <a:endParaRPr lang="fr-FR" sz="2400" dirty="0">
              <a:latin typeface="Symbol" panose="05050102010706020507" pitchFamily="18" charset="2"/>
            </a:endParaRPr>
          </a:p>
        </p:txBody>
      </p:sp>
      <p:sp>
        <p:nvSpPr>
          <p:cNvPr id="13" name="Flèche courbée vers la droite 12"/>
          <p:cNvSpPr/>
          <p:nvPr/>
        </p:nvSpPr>
        <p:spPr>
          <a:xfrm>
            <a:off x="7701187" y="1720297"/>
            <a:ext cx="406400" cy="863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droite 13"/>
          <p:cNvSpPr/>
          <p:nvPr/>
        </p:nvSpPr>
        <p:spPr>
          <a:xfrm>
            <a:off x="7414074" y="1720297"/>
            <a:ext cx="673100" cy="19180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Flèche courbée vers la droite 14"/>
          <p:cNvSpPr/>
          <p:nvPr/>
        </p:nvSpPr>
        <p:spPr>
          <a:xfrm>
            <a:off x="7099634" y="1720297"/>
            <a:ext cx="1007953" cy="29279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courbée vers la droite 15"/>
          <p:cNvSpPr/>
          <p:nvPr/>
        </p:nvSpPr>
        <p:spPr>
          <a:xfrm>
            <a:off x="7114595" y="2705101"/>
            <a:ext cx="1007953" cy="29279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ZoneTexte 17"/>
          <p:cNvSpPr txBox="1"/>
          <p:nvPr/>
        </p:nvSpPr>
        <p:spPr>
          <a:xfrm>
            <a:off x="5474847" y="2999582"/>
            <a:ext cx="1617751" cy="461665"/>
          </a:xfrm>
          <a:prstGeom prst="rect">
            <a:avLst/>
          </a:prstGeom>
          <a:noFill/>
        </p:spPr>
        <p:txBody>
          <a:bodyPr wrap="none" rtlCol="0">
            <a:spAutoFit/>
          </a:bodyPr>
          <a:lstStyle/>
          <a:p>
            <a:r>
              <a:rPr lang="fr-FR" sz="2400" dirty="0" smtClean="0">
                <a:latin typeface="Calibri" panose="020F0502020204030204" pitchFamily="34" charset="0"/>
              </a:rPr>
              <a:t>Connexions</a:t>
            </a:r>
            <a:endParaRPr lang="fr-FR" sz="2400" dirty="0">
              <a:latin typeface="Calibri" panose="020F0502020204030204" pitchFamily="34" charset="0"/>
            </a:endParaRPr>
          </a:p>
        </p:txBody>
      </p:sp>
      <p:cxnSp>
        <p:nvCxnSpPr>
          <p:cNvPr id="20" name="Connecteur droit avec flèche 19"/>
          <p:cNvCxnSpPr/>
          <p:nvPr/>
        </p:nvCxnSpPr>
        <p:spPr>
          <a:xfrm>
            <a:off x="6192482" y="3459560"/>
            <a:ext cx="0" cy="554236"/>
          </a:xfrm>
          <a:prstGeom prst="straightConnector1">
            <a:avLst/>
          </a:prstGeom>
          <a:ln w="571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474847" y="4009124"/>
            <a:ext cx="1525226" cy="461665"/>
          </a:xfrm>
          <a:prstGeom prst="rect">
            <a:avLst/>
          </a:prstGeom>
          <a:noFill/>
        </p:spPr>
        <p:txBody>
          <a:bodyPr wrap="none" rtlCol="0">
            <a:spAutoFit/>
          </a:bodyPr>
          <a:lstStyle/>
          <a:p>
            <a:r>
              <a:rPr lang="fr-FR" sz="2400" dirty="0" smtClean="0">
                <a:latin typeface="Calibri" panose="020F0502020204030204" pitchFamily="34" charset="0"/>
              </a:rPr>
              <a:t>Migrations</a:t>
            </a:r>
            <a:endParaRPr lang="fr-FR" sz="2400" dirty="0">
              <a:latin typeface="Calibri" panose="020F0502020204030204" pitchFamily="34" charset="0"/>
            </a:endParaRPr>
          </a:p>
        </p:txBody>
      </p:sp>
    </p:spTree>
    <p:extLst>
      <p:ext uri="{BB962C8B-B14F-4D97-AF65-F5344CB8AC3E}">
        <p14:creationId xmlns:p14="http://schemas.microsoft.com/office/powerpoint/2010/main" val="367164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latin typeface="Calibri" panose="020F0502020204030204" pitchFamily="34" charset="0"/>
              </a:rPr>
              <a:t>Préconisations de gestion</a:t>
            </a:r>
            <a:endParaRPr lang="fr-FR" sz="3200" dirty="0">
              <a:latin typeface="Calibri" panose="020F0502020204030204" pitchFamily="34" charset="0"/>
            </a:endParaRPr>
          </a:p>
        </p:txBody>
      </p:sp>
      <p:sp>
        <p:nvSpPr>
          <p:cNvPr id="3" name="Espace réservé du contenu 2"/>
          <p:cNvSpPr>
            <a:spLocks noGrp="1"/>
          </p:cNvSpPr>
          <p:nvPr>
            <p:ph idx="1"/>
          </p:nvPr>
        </p:nvSpPr>
        <p:spPr>
          <a:xfrm>
            <a:off x="609600" y="1417638"/>
            <a:ext cx="10972800" cy="4525963"/>
          </a:xfrm>
        </p:spPr>
        <p:txBody>
          <a:bodyPr/>
          <a:lstStyle/>
          <a:p>
            <a:r>
              <a:rPr lang="fr-FR" sz="2400" dirty="0" smtClean="0">
                <a:latin typeface="Calibri" panose="020F0502020204030204" pitchFamily="34" charset="0"/>
              </a:rPr>
              <a:t>Démantèlement des casiers + restauration des bras secondaires</a:t>
            </a:r>
          </a:p>
          <a:p>
            <a:endParaRPr lang="fr-FR" sz="2400" dirty="0">
              <a:latin typeface="Calibri" panose="020F0502020204030204" pitchFamily="34" charset="0"/>
            </a:endParaRPr>
          </a:p>
          <a:p>
            <a:r>
              <a:rPr lang="fr-FR" sz="2400" dirty="0" smtClean="0">
                <a:latin typeface="Calibri" panose="020F0502020204030204" pitchFamily="34" charset="0"/>
              </a:rPr>
              <a:t>Aide à la décision : </a:t>
            </a:r>
          </a:p>
          <a:p>
            <a:pPr>
              <a:buFont typeface="Wingdings" panose="05000000000000000000" pitchFamily="2" charset="2"/>
              <a:buChar char="à"/>
            </a:pPr>
            <a:r>
              <a:rPr lang="fr-FR" sz="2400" dirty="0" smtClean="0">
                <a:latin typeface="Calibri" panose="020F0502020204030204" pitchFamily="34" charset="0"/>
                <a:sym typeface="Wingdings" panose="05000000000000000000" pitchFamily="2" charset="2"/>
              </a:rPr>
              <a:t>Casiers à conserver :  Lesquels?</a:t>
            </a:r>
          </a:p>
          <a:p>
            <a:pPr>
              <a:buFont typeface="Wingdings" panose="05000000000000000000" pitchFamily="2" charset="2"/>
              <a:buChar char="à"/>
            </a:pPr>
            <a:r>
              <a:rPr lang="fr-FR" sz="2400" dirty="0" smtClean="0">
                <a:latin typeface="Calibri" panose="020F0502020204030204" pitchFamily="34" charset="0"/>
                <a:sym typeface="Wingdings" panose="05000000000000000000" pitchFamily="2" charset="2"/>
              </a:rPr>
              <a:t>Casiers à reconnecter  : Comment?</a:t>
            </a:r>
          </a:p>
          <a:p>
            <a:pPr>
              <a:buFont typeface="Wingdings" panose="05000000000000000000" pitchFamily="2" charset="2"/>
              <a:buChar char="à"/>
            </a:pPr>
            <a:endParaRPr lang="fr-FR" sz="2400" dirty="0">
              <a:latin typeface="Calibri" panose="020F0502020204030204" pitchFamily="34" charset="0"/>
              <a:sym typeface="Wingdings" panose="05000000000000000000" pitchFamily="2" charset="2"/>
            </a:endParaRPr>
          </a:p>
          <a:p>
            <a:pPr lvl="0">
              <a:buClr>
                <a:srgbClr val="FFCC00"/>
              </a:buClr>
            </a:pPr>
            <a:r>
              <a:rPr lang="fr-FR" sz="2400" dirty="0" smtClean="0">
                <a:solidFill>
                  <a:srgbClr val="FFFFFF"/>
                </a:solidFill>
                <a:latin typeface="Calibri" panose="020F0502020204030204" pitchFamily="34" charset="0"/>
              </a:rPr>
              <a:t>Modèle conceptuel </a:t>
            </a:r>
          </a:p>
          <a:p>
            <a:pPr marL="0" lvl="0" indent="0">
              <a:buClr>
                <a:srgbClr val="FFCC00"/>
              </a:buClr>
              <a:buNone/>
            </a:pPr>
            <a:r>
              <a:rPr lang="fr-FR" sz="2400" dirty="0" smtClean="0">
                <a:solidFill>
                  <a:srgbClr val="FFFFFF"/>
                </a:solidFill>
                <a:latin typeface="Calibri" panose="020F0502020204030204" pitchFamily="34" charset="0"/>
                <a:sym typeface="Wingdings" panose="05000000000000000000" pitchFamily="2" charset="2"/>
              </a:rPr>
              <a:t> post-doc </a:t>
            </a:r>
            <a:r>
              <a:rPr lang="fr-FR" sz="2400" dirty="0">
                <a:solidFill>
                  <a:srgbClr val="FFFFFF"/>
                </a:solidFill>
                <a:latin typeface="Calibri" panose="020F0502020204030204" pitchFamily="34" charset="0"/>
                <a:sym typeface="Wingdings" panose="05000000000000000000" pitchFamily="2" charset="2"/>
              </a:rPr>
              <a:t>M</a:t>
            </a:r>
            <a:r>
              <a:rPr lang="fr-FR" sz="2400" dirty="0" smtClean="0">
                <a:solidFill>
                  <a:srgbClr val="FFFFFF"/>
                </a:solidFill>
                <a:latin typeface="Calibri" panose="020F0502020204030204" pitchFamily="34" charset="0"/>
                <a:sym typeface="Wingdings" panose="05000000000000000000" pitchFamily="2" charset="2"/>
              </a:rPr>
              <a:t>axine Thorel (</a:t>
            </a:r>
            <a:r>
              <a:rPr lang="fr-FR" sz="2400" dirty="0" err="1" smtClean="0">
                <a:solidFill>
                  <a:srgbClr val="FFFFFF"/>
                </a:solidFill>
                <a:latin typeface="Calibri" panose="020F0502020204030204" pitchFamily="34" charset="0"/>
                <a:sym typeface="Wingdings" panose="05000000000000000000" pitchFamily="2" charset="2"/>
              </a:rPr>
              <a:t>Labex</a:t>
            </a:r>
            <a:r>
              <a:rPr lang="fr-FR" sz="2400" dirty="0" smtClean="0">
                <a:solidFill>
                  <a:srgbClr val="FFFFFF"/>
                </a:solidFill>
                <a:latin typeface="Calibri" panose="020F0502020204030204" pitchFamily="34" charset="0"/>
                <a:sym typeface="Wingdings" panose="05000000000000000000" pitchFamily="2" charset="2"/>
              </a:rPr>
              <a:t> DRIIHM)</a:t>
            </a:r>
            <a:endParaRPr lang="fr-FR" sz="2400" dirty="0">
              <a:solidFill>
                <a:srgbClr val="FFFFFF"/>
              </a:solidFill>
              <a:latin typeface="Calibri" panose="020F0502020204030204" pitchFamily="34" charset="0"/>
            </a:endParaRPr>
          </a:p>
          <a:p>
            <a:pPr marL="0" indent="0">
              <a:buNone/>
            </a:pPr>
            <a:endParaRPr lang="fr-FR" sz="2400" dirty="0">
              <a:latin typeface="Calibri" panose="020F0502020204030204" pitchFamily="34" charset="0"/>
            </a:endParaRPr>
          </a:p>
        </p:txBody>
      </p:sp>
      <p:sp>
        <p:nvSpPr>
          <p:cNvPr id="4" name="ZoneTexte 3"/>
          <p:cNvSpPr txBox="1"/>
          <p:nvPr/>
        </p:nvSpPr>
        <p:spPr>
          <a:xfrm>
            <a:off x="7433518" y="6488668"/>
            <a:ext cx="4758482" cy="307777"/>
          </a:xfrm>
          <a:prstGeom prst="rect">
            <a:avLst/>
          </a:prstGeom>
          <a:noFill/>
        </p:spPr>
        <p:txBody>
          <a:bodyPr wrap="none" rtlCol="0">
            <a:spAutoFit/>
          </a:bodyPr>
          <a:lstStyle/>
          <a:p>
            <a:r>
              <a:rPr lang="fr-FR" sz="1400" dirty="0" smtClean="0">
                <a:latin typeface="Calibri" panose="020F0502020204030204" pitchFamily="34" charset="0"/>
              </a:rPr>
              <a:t>L’eau en Méditerranée, MMSH Aix-en-Provence, 31 mars 2016 </a:t>
            </a:r>
            <a:endParaRPr lang="fr-FR" sz="1400" dirty="0">
              <a:latin typeface="Calibri" panose="020F0502020204030204" pitchFamily="34" charset="0"/>
            </a:endParaRPr>
          </a:p>
        </p:txBody>
      </p:sp>
    </p:spTree>
    <p:extLst>
      <p:ext uri="{BB962C8B-B14F-4D97-AF65-F5344CB8AC3E}">
        <p14:creationId xmlns:p14="http://schemas.microsoft.com/office/powerpoint/2010/main" val="1909538711"/>
      </p:ext>
    </p:extLst>
  </p:cSld>
  <p:clrMapOvr>
    <a:masterClrMapping/>
  </p:clrMapOvr>
</p:sld>
</file>

<file path=ppt/theme/theme1.xml><?xml version="1.0" encoding="utf-8"?>
<a:theme xmlns:a="http://schemas.openxmlformats.org/drawingml/2006/main" name="Ruisseau">
  <a:themeElements>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Ruisseau">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uisseau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Ruisseau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Ruisseau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Ruisseau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Ruisseau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Ruisseau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Ruisseau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Ruisseau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1009</Words>
  <Application>Microsoft Office PowerPoint</Application>
  <PresentationFormat>Grand écran</PresentationFormat>
  <Paragraphs>207</Paragraphs>
  <Slides>14</Slides>
  <Notes>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vt:i4>
      </vt:variant>
    </vt:vector>
  </HeadingPairs>
  <TitlesOfParts>
    <vt:vector size="24" baseType="lpstr">
      <vt:lpstr>ＭＳ Ｐゴシック</vt:lpstr>
      <vt:lpstr>Arial</vt:lpstr>
      <vt:lpstr>Arial Narrow</vt:lpstr>
      <vt:lpstr>Calibri</vt:lpstr>
      <vt:lpstr>Comic Sans MS</vt:lpstr>
      <vt:lpstr>Garamond</vt:lpstr>
      <vt:lpstr>Symbol</vt:lpstr>
      <vt:lpstr>Times New Roman</vt:lpstr>
      <vt:lpstr>Wingdings</vt:lpstr>
      <vt:lpstr>Ruisseau</vt:lpstr>
      <vt:lpstr>Présentation PowerPoint</vt:lpstr>
      <vt:lpstr>Présentation PowerPoint</vt:lpstr>
      <vt:lpstr>La notion de perturbation </vt:lpstr>
      <vt:lpstr>Perturbation et biodiversité </vt:lpstr>
      <vt:lpstr>Deux exemples d’étude</vt:lpstr>
      <vt:lpstr>Les casiers Girardon</vt:lpstr>
      <vt:lpstr>Le contexte de l’étude biodivmarge</vt:lpstr>
      <vt:lpstr>Biodiversité des casiers Girardon</vt:lpstr>
      <vt:lpstr>Préconisations de gestion</vt:lpstr>
      <vt:lpstr>Présentation PowerPoint</vt:lpstr>
      <vt:lpstr>Présentation PowerPoint</vt:lpstr>
      <vt:lpstr>Présentation PowerPoint</vt:lpstr>
      <vt:lpstr>Stratégie « écotechnologique »</vt:lpstr>
      <vt:lpstr>Pour conclure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PR2I</dc:title>
  <dc:creator>efranquet</dc:creator>
  <cp:lastModifiedBy>cavalier</cp:lastModifiedBy>
  <cp:revision>59</cp:revision>
  <dcterms:created xsi:type="dcterms:W3CDTF">2016-03-29T06:20:01Z</dcterms:created>
  <dcterms:modified xsi:type="dcterms:W3CDTF">2016-04-05T08:41:28Z</dcterms:modified>
</cp:coreProperties>
</file>