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notesMasterIdLst>
    <p:notesMasterId r:id="rId31"/>
  </p:notesMasterIdLst>
  <p:sldIdLst>
    <p:sldId id="256" r:id="rId13"/>
    <p:sldId id="321" r:id="rId14"/>
    <p:sldId id="318" r:id="rId15"/>
    <p:sldId id="319" r:id="rId16"/>
    <p:sldId id="309" r:id="rId17"/>
    <p:sldId id="320" r:id="rId18"/>
    <p:sldId id="322" r:id="rId19"/>
    <p:sldId id="317" r:id="rId20"/>
    <p:sldId id="333" r:id="rId21"/>
    <p:sldId id="324" r:id="rId22"/>
    <p:sldId id="325" r:id="rId23"/>
    <p:sldId id="337" r:id="rId24"/>
    <p:sldId id="335" r:id="rId25"/>
    <p:sldId id="336" r:id="rId26"/>
    <p:sldId id="327" r:id="rId27"/>
    <p:sldId id="329" r:id="rId28"/>
    <p:sldId id="328" r:id="rId29"/>
    <p:sldId id="331" r:id="rId30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B08"/>
    <a:srgbClr val="0091AA"/>
    <a:srgbClr val="DE6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86146" autoAdjust="0"/>
  </p:normalViewPr>
  <p:slideViewPr>
    <p:cSldViewPr>
      <p:cViewPr varScale="1">
        <p:scale>
          <a:sx n="77" d="100"/>
          <a:sy n="77" d="100"/>
        </p:scale>
        <p:origin x="144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B2A07-2693-4185-94E7-AA4E0CAC1AA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03F10B2-3565-4499-BB3E-24F2E4FA01F8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300" b="1" dirty="0" smtClean="0">
              <a:solidFill>
                <a:srgbClr val="FF0000"/>
              </a:solidFill>
            </a:rPr>
            <a:t>Initiatives nationales dédiées à la montée en compétences</a:t>
          </a:r>
          <a:endParaRPr lang="fr-FR" sz="1300" b="1" dirty="0">
            <a:solidFill>
              <a:srgbClr val="FF0000"/>
            </a:solidFill>
          </a:endParaRPr>
        </a:p>
      </dgm:t>
    </dgm:pt>
    <dgm:pt modelId="{7DF28A0F-A6FA-483E-A396-6F5B2444E5F5}" type="parTrans" cxnId="{E02DC9E8-E875-46F5-AFB2-079851C4DCB2}">
      <dgm:prSet/>
      <dgm:spPr/>
      <dgm:t>
        <a:bodyPr/>
        <a:lstStyle/>
        <a:p>
          <a:endParaRPr lang="fr-FR"/>
        </a:p>
      </dgm:t>
    </dgm:pt>
    <dgm:pt modelId="{899B6076-615F-48CF-A55C-BCC5FDE6D205}" type="sibTrans" cxnId="{E02DC9E8-E875-46F5-AFB2-079851C4DCB2}">
      <dgm:prSet/>
      <dgm:spPr/>
      <dgm:t>
        <a:bodyPr/>
        <a:lstStyle/>
        <a:p>
          <a:endParaRPr lang="fr-FR"/>
        </a:p>
      </dgm:t>
    </dgm:pt>
    <dgm:pt modelId="{85390771-E731-4BC6-97BC-305FA22C6644}">
      <dgm:prSet phldrT="[Texte]" custT="1"/>
      <dgm:spPr/>
      <dgm:t>
        <a:bodyPr/>
        <a:lstStyle/>
        <a:p>
          <a:r>
            <a:rPr lang="fr-FR" sz="1300" b="1" dirty="0" smtClean="0">
              <a:solidFill>
                <a:srgbClr val="FF0000"/>
              </a:solidFill>
            </a:rPr>
            <a:t>Internationalisation</a:t>
          </a:r>
          <a:endParaRPr lang="fr-FR" sz="1300" b="1" dirty="0">
            <a:solidFill>
              <a:srgbClr val="FF0000"/>
            </a:solidFill>
          </a:endParaRPr>
        </a:p>
      </dgm:t>
    </dgm:pt>
    <dgm:pt modelId="{E6142B71-6359-4B71-B29D-394F2A5B65CB}" type="parTrans" cxnId="{D52DAE7A-1F39-4D2C-8EE4-A5678423AFF5}">
      <dgm:prSet/>
      <dgm:spPr/>
      <dgm:t>
        <a:bodyPr/>
        <a:lstStyle/>
        <a:p>
          <a:endParaRPr lang="fr-FR"/>
        </a:p>
      </dgm:t>
    </dgm:pt>
    <dgm:pt modelId="{ABD71707-DCD4-480E-8C5A-6A3F3A374DCE}" type="sibTrans" cxnId="{D52DAE7A-1F39-4D2C-8EE4-A5678423AFF5}">
      <dgm:prSet/>
      <dgm:spPr/>
      <dgm:t>
        <a:bodyPr/>
        <a:lstStyle/>
        <a:p>
          <a:endParaRPr lang="fr-FR"/>
        </a:p>
      </dgm:t>
    </dgm:pt>
    <dgm:pt modelId="{DB84CB3E-EAA5-4DF7-A3F1-97BCEEA64ED5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300" b="1" dirty="0" smtClean="0">
              <a:solidFill>
                <a:srgbClr val="FF0000"/>
              </a:solidFill>
            </a:rPr>
            <a:t>Projets collaboratifs et activités de R&amp;D et  Innovation  </a:t>
          </a:r>
          <a:endParaRPr lang="fr-FR" sz="1300" b="1" dirty="0">
            <a:solidFill>
              <a:srgbClr val="FF0000"/>
            </a:solidFill>
          </a:endParaRPr>
        </a:p>
      </dgm:t>
    </dgm:pt>
    <dgm:pt modelId="{3517EAB1-76AF-4E27-8358-F0060E8F60A5}" type="parTrans" cxnId="{64236BC6-8CF9-42DF-A88F-BBF2B819891D}">
      <dgm:prSet/>
      <dgm:spPr/>
      <dgm:t>
        <a:bodyPr/>
        <a:lstStyle/>
        <a:p>
          <a:endParaRPr lang="fr-FR"/>
        </a:p>
      </dgm:t>
    </dgm:pt>
    <dgm:pt modelId="{B87593D2-4CF8-4763-925F-47831D5A2CFB}" type="sibTrans" cxnId="{64236BC6-8CF9-42DF-A88F-BBF2B819891D}">
      <dgm:prSet/>
      <dgm:spPr/>
      <dgm:t>
        <a:bodyPr/>
        <a:lstStyle/>
        <a:p>
          <a:endParaRPr lang="fr-FR"/>
        </a:p>
      </dgm:t>
    </dgm:pt>
    <dgm:pt modelId="{BDA3CFB9-3D21-47E7-9628-CA4D700469E2}" type="pres">
      <dgm:prSet presAssocID="{58BB2A07-2693-4185-94E7-AA4E0CAC1AAA}" presName="compositeShape" presStyleCnt="0">
        <dgm:presLayoutVars>
          <dgm:chMax val="7"/>
          <dgm:dir/>
          <dgm:resizeHandles val="exact"/>
        </dgm:presLayoutVars>
      </dgm:prSet>
      <dgm:spPr/>
    </dgm:pt>
    <dgm:pt modelId="{CF49EBF3-6558-4133-9F68-0FAAE27EB1A0}" type="pres">
      <dgm:prSet presAssocID="{D03F10B2-3565-4499-BB3E-24F2E4FA01F8}" presName="circ1" presStyleLbl="vennNode1" presStyleIdx="0" presStyleCnt="3" custLinFactNeighborX="-6109" custLinFactNeighborY="4470"/>
      <dgm:spPr/>
      <dgm:t>
        <a:bodyPr/>
        <a:lstStyle/>
        <a:p>
          <a:endParaRPr lang="fr-FR"/>
        </a:p>
      </dgm:t>
    </dgm:pt>
    <dgm:pt modelId="{C3EA56B0-F9AD-4087-9378-A723E2187C34}" type="pres">
      <dgm:prSet presAssocID="{D03F10B2-3565-4499-BB3E-24F2E4FA01F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5FEEEC-AD40-4945-850B-509E2988A9CF}" type="pres">
      <dgm:prSet presAssocID="{85390771-E731-4BC6-97BC-305FA22C6644}" presName="circ2" presStyleLbl="vennNode1" presStyleIdx="1" presStyleCnt="3" custLinFactNeighborX="-145" custLinFactNeighborY="5981"/>
      <dgm:spPr/>
      <dgm:t>
        <a:bodyPr/>
        <a:lstStyle/>
        <a:p>
          <a:endParaRPr lang="fr-FR"/>
        </a:p>
      </dgm:t>
    </dgm:pt>
    <dgm:pt modelId="{B30EE2DF-72CB-4829-9FE4-C90A4C6F1A59}" type="pres">
      <dgm:prSet presAssocID="{85390771-E731-4BC6-97BC-305FA22C664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C9FC1A-77A3-42AA-91F5-005B1DB8B14B}" type="pres">
      <dgm:prSet presAssocID="{DB84CB3E-EAA5-4DF7-A3F1-97BCEEA64ED5}" presName="circ3" presStyleLbl="vennNode1" presStyleIdx="2" presStyleCnt="3" custScaleX="101235" custLinFactNeighborX="-11636" custLinFactNeighborY="3169"/>
      <dgm:spPr/>
      <dgm:t>
        <a:bodyPr/>
        <a:lstStyle/>
        <a:p>
          <a:endParaRPr lang="fr-FR"/>
        </a:p>
      </dgm:t>
    </dgm:pt>
    <dgm:pt modelId="{0C70F26C-A81C-4656-ACFC-A450A040C7F5}" type="pres">
      <dgm:prSet presAssocID="{DB84CB3E-EAA5-4DF7-A3F1-97BCEEA64ED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AB9FE63-193A-41B6-A7FE-75338F02B516}" type="presOf" srcId="{85390771-E731-4BC6-97BC-305FA22C6644}" destId="{EE5FEEEC-AD40-4945-850B-509E2988A9CF}" srcOrd="0" destOrd="0" presId="urn:microsoft.com/office/officeart/2005/8/layout/venn1"/>
    <dgm:cxn modelId="{BAE096A6-D441-4BAA-BD52-98928316D026}" type="presOf" srcId="{DB84CB3E-EAA5-4DF7-A3F1-97BCEEA64ED5}" destId="{0C70F26C-A81C-4656-ACFC-A450A040C7F5}" srcOrd="1" destOrd="0" presId="urn:microsoft.com/office/officeart/2005/8/layout/venn1"/>
    <dgm:cxn modelId="{D0612941-9D5B-4D14-9DA0-80A7FED179E6}" type="presOf" srcId="{DB84CB3E-EAA5-4DF7-A3F1-97BCEEA64ED5}" destId="{59C9FC1A-77A3-42AA-91F5-005B1DB8B14B}" srcOrd="0" destOrd="0" presId="urn:microsoft.com/office/officeart/2005/8/layout/venn1"/>
    <dgm:cxn modelId="{FF14989B-4B47-46E6-BCFE-92E7A7A99D85}" type="presOf" srcId="{D03F10B2-3565-4499-BB3E-24F2E4FA01F8}" destId="{C3EA56B0-F9AD-4087-9378-A723E2187C34}" srcOrd="1" destOrd="0" presId="urn:microsoft.com/office/officeart/2005/8/layout/venn1"/>
    <dgm:cxn modelId="{BDAC9546-D96D-4772-BDE4-F3C48EF31D5F}" type="presOf" srcId="{58BB2A07-2693-4185-94E7-AA4E0CAC1AAA}" destId="{BDA3CFB9-3D21-47E7-9628-CA4D700469E2}" srcOrd="0" destOrd="0" presId="urn:microsoft.com/office/officeart/2005/8/layout/venn1"/>
    <dgm:cxn modelId="{64236BC6-8CF9-42DF-A88F-BBF2B819891D}" srcId="{58BB2A07-2693-4185-94E7-AA4E0CAC1AAA}" destId="{DB84CB3E-EAA5-4DF7-A3F1-97BCEEA64ED5}" srcOrd="2" destOrd="0" parTransId="{3517EAB1-76AF-4E27-8358-F0060E8F60A5}" sibTransId="{B87593D2-4CF8-4763-925F-47831D5A2CFB}"/>
    <dgm:cxn modelId="{2F1DC472-A42C-423D-A8E7-D2DDC818B154}" type="presOf" srcId="{D03F10B2-3565-4499-BB3E-24F2E4FA01F8}" destId="{CF49EBF3-6558-4133-9F68-0FAAE27EB1A0}" srcOrd="0" destOrd="0" presId="urn:microsoft.com/office/officeart/2005/8/layout/venn1"/>
    <dgm:cxn modelId="{E02DC9E8-E875-46F5-AFB2-079851C4DCB2}" srcId="{58BB2A07-2693-4185-94E7-AA4E0CAC1AAA}" destId="{D03F10B2-3565-4499-BB3E-24F2E4FA01F8}" srcOrd="0" destOrd="0" parTransId="{7DF28A0F-A6FA-483E-A396-6F5B2444E5F5}" sibTransId="{899B6076-615F-48CF-A55C-BCC5FDE6D205}"/>
    <dgm:cxn modelId="{D52DAE7A-1F39-4D2C-8EE4-A5678423AFF5}" srcId="{58BB2A07-2693-4185-94E7-AA4E0CAC1AAA}" destId="{85390771-E731-4BC6-97BC-305FA22C6644}" srcOrd="1" destOrd="0" parTransId="{E6142B71-6359-4B71-B29D-394F2A5B65CB}" sibTransId="{ABD71707-DCD4-480E-8C5A-6A3F3A374DCE}"/>
    <dgm:cxn modelId="{2E344991-C82A-4C8D-B99C-4D82D837A03C}" type="presOf" srcId="{85390771-E731-4BC6-97BC-305FA22C6644}" destId="{B30EE2DF-72CB-4829-9FE4-C90A4C6F1A59}" srcOrd="1" destOrd="0" presId="urn:microsoft.com/office/officeart/2005/8/layout/venn1"/>
    <dgm:cxn modelId="{76A049E4-A26D-4052-B293-1CC1B1069A33}" type="presParOf" srcId="{BDA3CFB9-3D21-47E7-9628-CA4D700469E2}" destId="{CF49EBF3-6558-4133-9F68-0FAAE27EB1A0}" srcOrd="0" destOrd="0" presId="urn:microsoft.com/office/officeart/2005/8/layout/venn1"/>
    <dgm:cxn modelId="{20E54898-BF8D-437D-B462-FF8F8611997F}" type="presParOf" srcId="{BDA3CFB9-3D21-47E7-9628-CA4D700469E2}" destId="{C3EA56B0-F9AD-4087-9378-A723E2187C34}" srcOrd="1" destOrd="0" presId="urn:microsoft.com/office/officeart/2005/8/layout/venn1"/>
    <dgm:cxn modelId="{6398D84E-A1EB-4D94-87AF-997B05AC9590}" type="presParOf" srcId="{BDA3CFB9-3D21-47E7-9628-CA4D700469E2}" destId="{EE5FEEEC-AD40-4945-850B-509E2988A9CF}" srcOrd="2" destOrd="0" presId="urn:microsoft.com/office/officeart/2005/8/layout/venn1"/>
    <dgm:cxn modelId="{6D287862-81DA-4356-B64F-62776257C5EA}" type="presParOf" srcId="{BDA3CFB9-3D21-47E7-9628-CA4D700469E2}" destId="{B30EE2DF-72CB-4829-9FE4-C90A4C6F1A59}" srcOrd="3" destOrd="0" presId="urn:microsoft.com/office/officeart/2005/8/layout/venn1"/>
    <dgm:cxn modelId="{5DDD6676-11F4-481D-B5B9-48476CFE735E}" type="presParOf" srcId="{BDA3CFB9-3D21-47E7-9628-CA4D700469E2}" destId="{59C9FC1A-77A3-42AA-91F5-005B1DB8B14B}" srcOrd="4" destOrd="0" presId="urn:microsoft.com/office/officeart/2005/8/layout/venn1"/>
    <dgm:cxn modelId="{646F3AD0-1EA0-4861-BDCF-A437B6EB59DB}" type="presParOf" srcId="{BDA3CFB9-3D21-47E7-9628-CA4D700469E2}" destId="{0C70F26C-A81C-4656-ACFC-A450A040C7F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B73BD-B8D2-4215-86F2-6BC59B8711B3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E3F87-884C-4600-957E-3F0571C054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22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3F87-884C-4600-957E-3F0571C0548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52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AFB1E-6117-426F-83E7-3AEA472015B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37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Zinnae, </a:t>
            </a:r>
            <a:r>
              <a:rPr lang="fr-FR" dirty="0" err="1" smtClean="0"/>
              <a:t>Unizar</a:t>
            </a:r>
            <a:r>
              <a:rPr lang="fr-FR" dirty="0" smtClean="0"/>
              <a:t>,</a:t>
            </a:r>
            <a:r>
              <a:rPr lang="fr-FR" baseline="0" dirty="0" smtClean="0"/>
              <a:t> Ea éco-entreprises, </a:t>
            </a:r>
            <a:r>
              <a:rPr lang="fr-FR" baseline="0" dirty="0" err="1" smtClean="0"/>
              <a:t>Paragon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Migal</a:t>
            </a:r>
            <a:r>
              <a:rPr lang="fr-FR" baseline="0" dirty="0" smtClean="0"/>
              <a:t>, Campus for </a:t>
            </a:r>
            <a:r>
              <a:rPr lang="fr-FR" baseline="0" dirty="0" err="1" smtClean="0"/>
              <a:t>Madicine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research</a:t>
            </a:r>
            <a:r>
              <a:rPr lang="fr-FR" baseline="0" dirty="0" smtClean="0"/>
              <a:t> in Galilée, </a:t>
            </a:r>
            <a:r>
              <a:rPr lang="fr-FR" baseline="0" dirty="0" err="1" smtClean="0"/>
              <a:t>Peleg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Hagalil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AFB1E-6117-426F-83E7-3AEA472015B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26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AFB1E-6117-426F-83E7-3AEA472015B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94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AFB1E-6117-426F-83E7-3AEA472015B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55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AFB1E-6117-426F-83E7-3AEA472015B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6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AFB1E-6117-426F-83E7-3AEA472015B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15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AFB1E-6117-426F-83E7-3AEA472015B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27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AFB1E-6117-426F-83E7-3AEA472015B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02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AFB1E-6117-426F-83E7-3AEA472015B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9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3F87-884C-4600-957E-3F0571C0548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26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3F87-884C-4600-957E-3F0571C0548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42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3F87-884C-4600-957E-3F0571C0548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29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Club </a:t>
            </a:r>
            <a:r>
              <a:rPr lang="fr-FR" dirty="0" err="1" smtClean="0"/>
              <a:t>inno</a:t>
            </a:r>
            <a:r>
              <a:rPr lang="fr-FR" dirty="0" smtClean="0"/>
              <a:t>,</a:t>
            </a:r>
            <a:r>
              <a:rPr lang="fr-FR" baseline="0" dirty="0" smtClean="0"/>
              <a:t> groupes de travail , présence du comités scientifique présidé par J Yves Botero (différents sujets qui pourront être travaillé) </a:t>
            </a:r>
          </a:p>
          <a:p>
            <a:r>
              <a:rPr lang="fr-FR" baseline="0" dirty="0" smtClean="0"/>
              <a:t>Réfléchir sur le plan  innovation EA.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3F87-884C-4600-957E-3F0571C0548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90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plus d’information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3F87-884C-4600-957E-3F0571C0548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9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3F87-884C-4600-957E-3F0571C0548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042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3F87-884C-4600-957E-3F0571C0548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00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COSME / Coopération entre clusters, couplage technologique Energie –Eau (2016-2016)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Pays-Bas, Danemark, Espagne, Grande-Bretagne, France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 met à disposition l’expertise de ses membres</a:t>
            </a:r>
          </a:p>
          <a:p>
            <a:endParaRPr lang="fr-FR" dirty="0" smtClean="0"/>
          </a:p>
          <a:p>
            <a:r>
              <a:rPr lang="fr-FR" b="1" dirty="0" smtClean="0"/>
              <a:t>MED3R / Optimisation des plans de gestion des déchets</a:t>
            </a:r>
          </a:p>
          <a:p>
            <a:r>
              <a:rPr lang="fr-FR" dirty="0" smtClean="0"/>
              <a:t>France (Nice Cote d’Azur, CCI06, OIE) / Tunisie, Liban, Jordanie, Italie</a:t>
            </a:r>
          </a:p>
          <a:p>
            <a:r>
              <a:rPr lang="fr-FR" dirty="0" smtClean="0"/>
              <a:t>EA met à disposition l’expertise de ses membres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E3F87-884C-4600-957E-3F0571C0548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25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de suivi du PRIDES GREEN - 24 novembre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43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de suivi du PRIDES GREEN - 24 novembre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849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316481"/>
            <a:ext cx="9144000" cy="454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632142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 flipH="1">
            <a:off x="3312368" y="-27383"/>
            <a:ext cx="5868144" cy="2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3 Rectángulo"/>
          <p:cNvSpPr/>
          <p:nvPr userDrawn="1"/>
        </p:nvSpPr>
        <p:spPr>
          <a:xfrm>
            <a:off x="0" y="6092825"/>
            <a:ext cx="9144000" cy="792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5" name="Picture 1" descr="R:\Dptos\Clusters\ZINNAE\4_Gestion_del_proyecto\WE@EU_ROK\logo\logo_WEatEU_150x228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0350" y="179388"/>
            <a:ext cx="804863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>
            <a:spLocks noChangeArrowheads="1"/>
          </p:cNvSpPr>
          <p:nvPr userDrawn="1"/>
        </p:nvSpPr>
        <p:spPr bwMode="auto">
          <a:xfrm>
            <a:off x="-108520" y="6165304"/>
            <a:ext cx="3168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info@weateu.eu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www.weateu.eu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#</a:t>
            </a:r>
            <a:r>
              <a:rPr lang="es-ES" sz="1200" dirty="0" err="1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weateu</a:t>
            </a:r>
            <a:endParaRPr lang="es-ES" sz="1200" dirty="0">
              <a:solidFill>
                <a:srgbClr val="25406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1042988" y="188913"/>
            <a:ext cx="3784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595959"/>
                </a:solidFill>
                <a:ea typeface="MS PGothic" pitchFamily="34" charset="-128"/>
                <a:cs typeface="Times New Roman" pitchFamily="18" charset="0"/>
              </a:rPr>
              <a:t>WE@EU: </a:t>
            </a:r>
          </a:p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>
                <a:solidFill>
                  <a:srgbClr val="376092"/>
                </a:solidFill>
                <a:ea typeface="MS PGothic" pitchFamily="34" charset="-128"/>
                <a:cs typeface="Times New Roman" pitchFamily="18" charset="0"/>
              </a:rPr>
              <a:t>WATER EFFICIENCY IN EUROPEAN URBAN AREAS</a:t>
            </a:r>
            <a:endParaRPr lang="en-GB" sz="1100">
              <a:solidFill>
                <a:srgbClr val="376092"/>
              </a:solidFill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0" name="31 Grupo"/>
          <p:cNvGrpSpPr>
            <a:grpSpLocks noChangeAspect="1"/>
          </p:cNvGrpSpPr>
          <p:nvPr userDrawn="1"/>
        </p:nvGrpSpPr>
        <p:grpSpPr>
          <a:xfrm>
            <a:off x="5076056" y="6165304"/>
            <a:ext cx="5472608" cy="613604"/>
            <a:chOff x="1475657" y="2636911"/>
            <a:chExt cx="6912768" cy="775079"/>
          </a:xfrm>
        </p:grpSpPr>
        <p:pic>
          <p:nvPicPr>
            <p:cNvPr id="11" name="Picture 2" descr="R:\Dptos\Clusters\ZINNAE\4_Gestion_del_proyecto\WE@EU_ROK\WP_7\Plan difusion WE@EU\EU_logo\flag_yellow_high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7" y="2636911"/>
              <a:ext cx="1170833" cy="775079"/>
            </a:xfrm>
            <a:prstGeom prst="rect">
              <a:avLst/>
            </a:prstGeom>
            <a:noFill/>
          </p:spPr>
        </p:pic>
        <p:pic>
          <p:nvPicPr>
            <p:cNvPr id="12" name="Picture 3" descr="R:\Dptos\Clusters\ZINNAE\4_Gestion_del_proyecto\WE@EU_ROK\WP_7\Plan difusion WE@EU\EU_logo\FP7-gen-RG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1801" y="2636912"/>
              <a:ext cx="892516" cy="726018"/>
            </a:xfrm>
            <a:prstGeom prst="rect">
              <a:avLst/>
            </a:prstGeom>
            <a:noFill/>
          </p:spPr>
        </p:pic>
        <p:sp>
          <p:nvSpPr>
            <p:cNvPr id="13" name="12 CuadroTexto"/>
            <p:cNvSpPr txBox="1"/>
            <p:nvPr/>
          </p:nvSpPr>
          <p:spPr>
            <a:xfrm>
              <a:off x="3923929" y="2636912"/>
              <a:ext cx="446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project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funded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by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the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European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Union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Seventh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Framework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Programme</a:t>
              </a:r>
              <a:endParaRPr lang="es-ES" sz="1000" dirty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4175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614753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188" y="1371600"/>
            <a:ext cx="4100512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4100" y="1371600"/>
            <a:ext cx="4100513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5218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8833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9014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1183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629833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412444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82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de suivi du PRIDES GREEN - 24 novembre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0593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87563" cy="58562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11188" y="381000"/>
            <a:ext cx="6113462" cy="58562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7336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316481"/>
            <a:ext cx="9144000" cy="454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999604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 flipH="1">
            <a:off x="3312368" y="-27383"/>
            <a:ext cx="5868144" cy="2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3 Rectángulo"/>
          <p:cNvSpPr/>
          <p:nvPr userDrawn="1"/>
        </p:nvSpPr>
        <p:spPr>
          <a:xfrm>
            <a:off x="0" y="6092825"/>
            <a:ext cx="9144000" cy="792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5" name="Picture 1" descr="R:\Dptos\Clusters\ZINNAE\4_Gestion_del_proyecto\WE@EU_ROK\logo\logo_WEatEU_150x228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0350" y="179388"/>
            <a:ext cx="804863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>
            <a:spLocks noChangeArrowheads="1"/>
          </p:cNvSpPr>
          <p:nvPr userDrawn="1"/>
        </p:nvSpPr>
        <p:spPr bwMode="auto">
          <a:xfrm>
            <a:off x="-108520" y="6165304"/>
            <a:ext cx="3168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info@weateu.eu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www.weateu.eu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#</a:t>
            </a:r>
            <a:r>
              <a:rPr lang="es-ES" sz="1200" dirty="0" err="1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weateu</a:t>
            </a:r>
            <a:endParaRPr lang="es-ES" sz="1200" dirty="0">
              <a:solidFill>
                <a:srgbClr val="25406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1042988" y="188913"/>
            <a:ext cx="3784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595959"/>
                </a:solidFill>
                <a:ea typeface="MS PGothic" pitchFamily="34" charset="-128"/>
                <a:cs typeface="Times New Roman" pitchFamily="18" charset="0"/>
              </a:rPr>
              <a:t>WE@EU: </a:t>
            </a:r>
          </a:p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>
                <a:solidFill>
                  <a:srgbClr val="376092"/>
                </a:solidFill>
                <a:ea typeface="MS PGothic" pitchFamily="34" charset="-128"/>
                <a:cs typeface="Times New Roman" pitchFamily="18" charset="0"/>
              </a:rPr>
              <a:t>WATER EFFICIENCY IN EUROPEAN URBAN AREAS</a:t>
            </a:r>
            <a:endParaRPr lang="en-GB" sz="1100">
              <a:solidFill>
                <a:srgbClr val="376092"/>
              </a:solidFill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0" name="31 Grupo"/>
          <p:cNvGrpSpPr>
            <a:grpSpLocks noChangeAspect="1"/>
          </p:cNvGrpSpPr>
          <p:nvPr userDrawn="1"/>
        </p:nvGrpSpPr>
        <p:grpSpPr>
          <a:xfrm>
            <a:off x="5076056" y="6165304"/>
            <a:ext cx="5472608" cy="613604"/>
            <a:chOff x="1475657" y="2636911"/>
            <a:chExt cx="6912768" cy="775079"/>
          </a:xfrm>
        </p:grpSpPr>
        <p:pic>
          <p:nvPicPr>
            <p:cNvPr id="11" name="Picture 2" descr="R:\Dptos\Clusters\ZINNAE\4_Gestion_del_proyecto\WE@EU_ROK\WP_7\Plan difusion WE@EU\EU_logo\flag_yellow_high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7" y="2636911"/>
              <a:ext cx="1170833" cy="775079"/>
            </a:xfrm>
            <a:prstGeom prst="rect">
              <a:avLst/>
            </a:prstGeom>
            <a:noFill/>
          </p:spPr>
        </p:pic>
        <p:pic>
          <p:nvPicPr>
            <p:cNvPr id="12" name="Picture 3" descr="R:\Dptos\Clusters\ZINNAE\4_Gestion_del_proyecto\WE@EU_ROK\WP_7\Plan difusion WE@EU\EU_logo\FP7-gen-RG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1801" y="2636912"/>
              <a:ext cx="892516" cy="726018"/>
            </a:xfrm>
            <a:prstGeom prst="rect">
              <a:avLst/>
            </a:prstGeom>
            <a:noFill/>
          </p:spPr>
        </p:pic>
        <p:sp>
          <p:nvSpPr>
            <p:cNvPr id="13" name="12 CuadroTexto"/>
            <p:cNvSpPr txBox="1"/>
            <p:nvPr/>
          </p:nvSpPr>
          <p:spPr>
            <a:xfrm>
              <a:off x="3923929" y="2636912"/>
              <a:ext cx="446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project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funded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by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the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European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Union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Seventh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Framework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Programme</a:t>
              </a:r>
              <a:endParaRPr lang="es-ES" sz="1000" dirty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6989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0465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188" y="1371600"/>
            <a:ext cx="4100512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4100" y="1371600"/>
            <a:ext cx="4100513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8468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8819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9429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0593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832790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952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316481"/>
            <a:ext cx="9144000" cy="454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4831988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1302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87563" cy="58562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11188" y="381000"/>
            <a:ext cx="6113462" cy="58562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0607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316481"/>
            <a:ext cx="9144000" cy="454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4878062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 flipH="1">
            <a:off x="3312368" y="-27383"/>
            <a:ext cx="5868144" cy="2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3 Rectángulo"/>
          <p:cNvSpPr/>
          <p:nvPr userDrawn="1"/>
        </p:nvSpPr>
        <p:spPr>
          <a:xfrm>
            <a:off x="0" y="6092825"/>
            <a:ext cx="9144000" cy="792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5" name="Picture 1" descr="R:\Dptos\Clusters\ZINNAE\4_Gestion_del_proyecto\WE@EU_ROK\logo\logo_WEatEU_150x228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0350" y="179388"/>
            <a:ext cx="804863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>
            <a:spLocks noChangeArrowheads="1"/>
          </p:cNvSpPr>
          <p:nvPr userDrawn="1"/>
        </p:nvSpPr>
        <p:spPr bwMode="auto">
          <a:xfrm>
            <a:off x="-108520" y="6165304"/>
            <a:ext cx="3168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info@weateu.eu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www.weateu.eu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#</a:t>
            </a:r>
            <a:r>
              <a:rPr lang="es-ES" sz="1200" dirty="0" err="1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weateu</a:t>
            </a:r>
            <a:endParaRPr lang="es-ES" sz="1200" dirty="0">
              <a:solidFill>
                <a:srgbClr val="25406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1042988" y="188913"/>
            <a:ext cx="3784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595959"/>
                </a:solidFill>
                <a:ea typeface="MS PGothic" pitchFamily="34" charset="-128"/>
                <a:cs typeface="Times New Roman" pitchFamily="18" charset="0"/>
              </a:rPr>
              <a:t>WE@EU: </a:t>
            </a:r>
          </a:p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>
                <a:solidFill>
                  <a:srgbClr val="376092"/>
                </a:solidFill>
                <a:ea typeface="MS PGothic" pitchFamily="34" charset="-128"/>
                <a:cs typeface="Times New Roman" pitchFamily="18" charset="0"/>
              </a:rPr>
              <a:t>WATER EFFICIENCY IN EUROPEAN URBAN AREAS</a:t>
            </a:r>
            <a:endParaRPr lang="en-GB" sz="1100">
              <a:solidFill>
                <a:srgbClr val="376092"/>
              </a:solidFill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0" name="31 Grupo"/>
          <p:cNvGrpSpPr>
            <a:grpSpLocks noChangeAspect="1"/>
          </p:cNvGrpSpPr>
          <p:nvPr userDrawn="1"/>
        </p:nvGrpSpPr>
        <p:grpSpPr>
          <a:xfrm>
            <a:off x="5076056" y="6165304"/>
            <a:ext cx="5472608" cy="613604"/>
            <a:chOff x="1475657" y="2636911"/>
            <a:chExt cx="6912768" cy="775079"/>
          </a:xfrm>
        </p:grpSpPr>
        <p:pic>
          <p:nvPicPr>
            <p:cNvPr id="11" name="Picture 2" descr="R:\Dptos\Clusters\ZINNAE\4_Gestion_del_proyecto\WE@EU_ROK\WP_7\Plan difusion WE@EU\EU_logo\flag_yellow_high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7" y="2636911"/>
              <a:ext cx="1170833" cy="775079"/>
            </a:xfrm>
            <a:prstGeom prst="rect">
              <a:avLst/>
            </a:prstGeom>
            <a:noFill/>
          </p:spPr>
        </p:pic>
        <p:pic>
          <p:nvPicPr>
            <p:cNvPr id="12" name="Picture 3" descr="R:\Dptos\Clusters\ZINNAE\4_Gestion_del_proyecto\WE@EU_ROK\WP_7\Plan difusion WE@EU\EU_logo\FP7-gen-RG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1801" y="2636912"/>
              <a:ext cx="892516" cy="726018"/>
            </a:xfrm>
            <a:prstGeom prst="rect">
              <a:avLst/>
            </a:prstGeom>
            <a:noFill/>
          </p:spPr>
        </p:pic>
        <p:sp>
          <p:nvSpPr>
            <p:cNvPr id="13" name="12 CuadroTexto"/>
            <p:cNvSpPr txBox="1"/>
            <p:nvPr/>
          </p:nvSpPr>
          <p:spPr>
            <a:xfrm>
              <a:off x="3923929" y="2636912"/>
              <a:ext cx="446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project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funded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by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the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European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Union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Seventh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Framework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Programme</a:t>
              </a:r>
              <a:endParaRPr lang="es-ES" sz="1000" dirty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0733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624807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188" y="1371600"/>
            <a:ext cx="4100512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4100" y="1371600"/>
            <a:ext cx="4100513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1752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3332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6331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6942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0390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 flipH="1">
            <a:off x="3312368" y="-27383"/>
            <a:ext cx="5868144" cy="2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3 Rectángulo"/>
          <p:cNvSpPr/>
          <p:nvPr userDrawn="1"/>
        </p:nvSpPr>
        <p:spPr>
          <a:xfrm>
            <a:off x="0" y="6092825"/>
            <a:ext cx="9144000" cy="792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5" name="Picture 1" descr="R:\Dptos\Clusters\ZINNAE\4_Gestion_del_proyecto\WE@EU_ROK\logo\logo_WEatEU_150x228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0350" y="179388"/>
            <a:ext cx="804863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>
            <a:spLocks noChangeArrowheads="1"/>
          </p:cNvSpPr>
          <p:nvPr userDrawn="1"/>
        </p:nvSpPr>
        <p:spPr bwMode="auto">
          <a:xfrm>
            <a:off x="-108520" y="6165304"/>
            <a:ext cx="3168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info@weateu.eu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www.weateu.eu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#</a:t>
            </a:r>
            <a:r>
              <a:rPr lang="es-ES" sz="1200" dirty="0" err="1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weateu</a:t>
            </a:r>
            <a:endParaRPr lang="es-ES" sz="1200" dirty="0">
              <a:solidFill>
                <a:srgbClr val="25406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1042988" y="188913"/>
            <a:ext cx="3784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595959"/>
                </a:solidFill>
                <a:ea typeface="MS PGothic" pitchFamily="34" charset="-128"/>
                <a:cs typeface="Times New Roman" pitchFamily="18" charset="0"/>
              </a:rPr>
              <a:t>WE@EU: </a:t>
            </a:r>
          </a:p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>
                <a:solidFill>
                  <a:srgbClr val="376092"/>
                </a:solidFill>
                <a:ea typeface="MS PGothic" pitchFamily="34" charset="-128"/>
                <a:cs typeface="Times New Roman" pitchFamily="18" charset="0"/>
              </a:rPr>
              <a:t>WATER EFFICIENCY IN EUROPEAN URBAN AREAS</a:t>
            </a:r>
            <a:endParaRPr lang="en-GB" sz="1100">
              <a:solidFill>
                <a:srgbClr val="376092"/>
              </a:solidFill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0" name="31 Grupo"/>
          <p:cNvGrpSpPr>
            <a:grpSpLocks noChangeAspect="1"/>
          </p:cNvGrpSpPr>
          <p:nvPr userDrawn="1"/>
        </p:nvGrpSpPr>
        <p:grpSpPr>
          <a:xfrm>
            <a:off x="5076056" y="6165304"/>
            <a:ext cx="5472608" cy="613604"/>
            <a:chOff x="1475657" y="2636911"/>
            <a:chExt cx="6912768" cy="775079"/>
          </a:xfrm>
        </p:grpSpPr>
        <p:pic>
          <p:nvPicPr>
            <p:cNvPr id="11" name="Picture 2" descr="R:\Dptos\Clusters\ZINNAE\4_Gestion_del_proyecto\WE@EU_ROK\WP_7\Plan difusion WE@EU\EU_logo\flag_yellow_high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7" y="2636911"/>
              <a:ext cx="1170833" cy="775079"/>
            </a:xfrm>
            <a:prstGeom prst="rect">
              <a:avLst/>
            </a:prstGeom>
            <a:noFill/>
          </p:spPr>
        </p:pic>
        <p:pic>
          <p:nvPicPr>
            <p:cNvPr id="12" name="Picture 3" descr="R:\Dptos\Clusters\ZINNAE\4_Gestion_del_proyecto\WE@EU_ROK\WP_7\Plan difusion WE@EU\EU_logo\FP7-gen-RG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1801" y="2636912"/>
              <a:ext cx="892516" cy="726018"/>
            </a:xfrm>
            <a:prstGeom prst="rect">
              <a:avLst/>
            </a:prstGeom>
            <a:noFill/>
          </p:spPr>
        </p:pic>
        <p:sp>
          <p:nvSpPr>
            <p:cNvPr id="13" name="12 CuadroTexto"/>
            <p:cNvSpPr txBox="1"/>
            <p:nvPr/>
          </p:nvSpPr>
          <p:spPr>
            <a:xfrm>
              <a:off x="3923929" y="2636912"/>
              <a:ext cx="446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project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funded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by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the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European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Union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Seventh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Framework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Programme</a:t>
              </a:r>
              <a:endParaRPr lang="es-ES" sz="1000" dirty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75165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11266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9300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87563" cy="58562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11188" y="381000"/>
            <a:ext cx="6113462" cy="58562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0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75427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188" y="1371600"/>
            <a:ext cx="4100512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4100" y="1371600"/>
            <a:ext cx="4100513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90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95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129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825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5792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de suivi du PRIDES GREEN - 24 novembre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830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5600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529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87563" cy="58562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11188" y="381000"/>
            <a:ext cx="6113462" cy="58562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039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316481"/>
            <a:ext cx="9144000" cy="454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18638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 flipH="1">
            <a:off x="3312368" y="-27383"/>
            <a:ext cx="5868144" cy="2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3 Rectángulo"/>
          <p:cNvSpPr/>
          <p:nvPr userDrawn="1"/>
        </p:nvSpPr>
        <p:spPr>
          <a:xfrm>
            <a:off x="0" y="6092825"/>
            <a:ext cx="9144000" cy="792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5" name="Picture 1" descr="R:\Dptos\Clusters\ZINNAE\4_Gestion_del_proyecto\WE@EU_ROK\logo\logo_WEatEU_150x228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0350" y="179388"/>
            <a:ext cx="804863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>
            <a:spLocks noChangeArrowheads="1"/>
          </p:cNvSpPr>
          <p:nvPr userDrawn="1"/>
        </p:nvSpPr>
        <p:spPr bwMode="auto">
          <a:xfrm>
            <a:off x="-108520" y="6165304"/>
            <a:ext cx="3168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info@weateu.eu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www.weateu.eu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#</a:t>
            </a:r>
            <a:r>
              <a:rPr lang="es-ES" sz="1200" dirty="0" err="1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weateu</a:t>
            </a:r>
            <a:endParaRPr lang="es-ES" sz="1200" dirty="0">
              <a:solidFill>
                <a:srgbClr val="25406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1042988" y="188913"/>
            <a:ext cx="3784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595959"/>
                </a:solidFill>
                <a:ea typeface="MS PGothic" pitchFamily="34" charset="-128"/>
                <a:cs typeface="Times New Roman" pitchFamily="18" charset="0"/>
              </a:rPr>
              <a:t>WE@EU: </a:t>
            </a:r>
          </a:p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>
                <a:solidFill>
                  <a:srgbClr val="376092"/>
                </a:solidFill>
                <a:ea typeface="MS PGothic" pitchFamily="34" charset="-128"/>
                <a:cs typeface="Times New Roman" pitchFamily="18" charset="0"/>
              </a:rPr>
              <a:t>WATER EFFICIENCY IN EUROPEAN URBAN AREAS</a:t>
            </a:r>
            <a:endParaRPr lang="en-GB" sz="1100">
              <a:solidFill>
                <a:srgbClr val="376092"/>
              </a:solidFill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0" name="31 Grupo"/>
          <p:cNvGrpSpPr>
            <a:grpSpLocks noChangeAspect="1"/>
          </p:cNvGrpSpPr>
          <p:nvPr userDrawn="1"/>
        </p:nvGrpSpPr>
        <p:grpSpPr>
          <a:xfrm>
            <a:off x="5076056" y="6165304"/>
            <a:ext cx="5472608" cy="613604"/>
            <a:chOff x="1475657" y="2636911"/>
            <a:chExt cx="6912768" cy="775079"/>
          </a:xfrm>
        </p:grpSpPr>
        <p:pic>
          <p:nvPicPr>
            <p:cNvPr id="11" name="Picture 2" descr="R:\Dptos\Clusters\ZINNAE\4_Gestion_del_proyecto\WE@EU_ROK\WP_7\Plan difusion WE@EU\EU_logo\flag_yellow_high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7" y="2636911"/>
              <a:ext cx="1170833" cy="775079"/>
            </a:xfrm>
            <a:prstGeom prst="rect">
              <a:avLst/>
            </a:prstGeom>
            <a:noFill/>
          </p:spPr>
        </p:pic>
        <p:pic>
          <p:nvPicPr>
            <p:cNvPr id="12" name="Picture 3" descr="R:\Dptos\Clusters\ZINNAE\4_Gestion_del_proyecto\WE@EU_ROK\WP_7\Plan difusion WE@EU\EU_logo\FP7-gen-RG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1801" y="2636912"/>
              <a:ext cx="892516" cy="726018"/>
            </a:xfrm>
            <a:prstGeom prst="rect">
              <a:avLst/>
            </a:prstGeom>
            <a:noFill/>
          </p:spPr>
        </p:pic>
        <p:sp>
          <p:nvSpPr>
            <p:cNvPr id="13" name="12 CuadroTexto"/>
            <p:cNvSpPr txBox="1"/>
            <p:nvPr/>
          </p:nvSpPr>
          <p:spPr>
            <a:xfrm>
              <a:off x="3923929" y="2636912"/>
              <a:ext cx="446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project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funded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by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the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European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Union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Seventh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Framework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Programme</a:t>
              </a:r>
              <a:endParaRPr lang="es-ES" sz="1000" dirty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810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17108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188" y="1371600"/>
            <a:ext cx="4100512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4100" y="1371600"/>
            <a:ext cx="4100513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428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80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163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14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de suivi du PRIDES GREEN - 24 novembre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835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462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33527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240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87563" cy="58562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11188" y="381000"/>
            <a:ext cx="6113462" cy="58562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742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316481"/>
            <a:ext cx="9144000" cy="454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90346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 flipH="1">
            <a:off x="3312368" y="-27383"/>
            <a:ext cx="5868144" cy="2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3 Rectángulo"/>
          <p:cNvSpPr/>
          <p:nvPr userDrawn="1"/>
        </p:nvSpPr>
        <p:spPr>
          <a:xfrm>
            <a:off x="0" y="6092825"/>
            <a:ext cx="9144000" cy="792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5" name="Picture 1" descr="R:\Dptos\Clusters\ZINNAE\4_Gestion_del_proyecto\WE@EU_ROK\logo\logo_WEatEU_150x228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0350" y="179388"/>
            <a:ext cx="804863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>
            <a:spLocks noChangeArrowheads="1"/>
          </p:cNvSpPr>
          <p:nvPr userDrawn="1"/>
        </p:nvSpPr>
        <p:spPr bwMode="auto">
          <a:xfrm>
            <a:off x="-108520" y="6165304"/>
            <a:ext cx="3168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info@weateu.eu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www.weateu.eu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#</a:t>
            </a:r>
            <a:r>
              <a:rPr lang="es-ES" sz="1200" dirty="0" err="1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weateu</a:t>
            </a:r>
            <a:endParaRPr lang="es-ES" sz="1200" dirty="0">
              <a:solidFill>
                <a:srgbClr val="25406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1042988" y="188913"/>
            <a:ext cx="3784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595959"/>
                </a:solidFill>
                <a:ea typeface="MS PGothic" pitchFamily="34" charset="-128"/>
                <a:cs typeface="Times New Roman" pitchFamily="18" charset="0"/>
              </a:rPr>
              <a:t>WE@EU: </a:t>
            </a:r>
          </a:p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>
                <a:solidFill>
                  <a:srgbClr val="376092"/>
                </a:solidFill>
                <a:ea typeface="MS PGothic" pitchFamily="34" charset="-128"/>
                <a:cs typeface="Times New Roman" pitchFamily="18" charset="0"/>
              </a:rPr>
              <a:t>WATER EFFICIENCY IN EUROPEAN URBAN AREAS</a:t>
            </a:r>
            <a:endParaRPr lang="en-GB" sz="1100">
              <a:solidFill>
                <a:srgbClr val="376092"/>
              </a:solidFill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0" name="31 Grupo"/>
          <p:cNvGrpSpPr>
            <a:grpSpLocks noChangeAspect="1"/>
          </p:cNvGrpSpPr>
          <p:nvPr userDrawn="1"/>
        </p:nvGrpSpPr>
        <p:grpSpPr>
          <a:xfrm>
            <a:off x="5076056" y="6165304"/>
            <a:ext cx="5472608" cy="613604"/>
            <a:chOff x="1475657" y="2636911"/>
            <a:chExt cx="6912768" cy="775079"/>
          </a:xfrm>
        </p:grpSpPr>
        <p:pic>
          <p:nvPicPr>
            <p:cNvPr id="11" name="Picture 2" descr="R:\Dptos\Clusters\ZINNAE\4_Gestion_del_proyecto\WE@EU_ROK\WP_7\Plan difusion WE@EU\EU_logo\flag_yellow_high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7" y="2636911"/>
              <a:ext cx="1170833" cy="775079"/>
            </a:xfrm>
            <a:prstGeom prst="rect">
              <a:avLst/>
            </a:prstGeom>
            <a:noFill/>
          </p:spPr>
        </p:pic>
        <p:pic>
          <p:nvPicPr>
            <p:cNvPr id="12" name="Picture 3" descr="R:\Dptos\Clusters\ZINNAE\4_Gestion_del_proyecto\WE@EU_ROK\WP_7\Plan difusion WE@EU\EU_logo\FP7-gen-RG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1801" y="2636912"/>
              <a:ext cx="892516" cy="726018"/>
            </a:xfrm>
            <a:prstGeom prst="rect">
              <a:avLst/>
            </a:prstGeom>
            <a:noFill/>
          </p:spPr>
        </p:pic>
        <p:sp>
          <p:nvSpPr>
            <p:cNvPr id="13" name="12 CuadroTexto"/>
            <p:cNvSpPr txBox="1"/>
            <p:nvPr/>
          </p:nvSpPr>
          <p:spPr>
            <a:xfrm>
              <a:off x="3923929" y="2636912"/>
              <a:ext cx="446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project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funded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by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the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European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Union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Seventh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Framework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Programme</a:t>
              </a:r>
              <a:endParaRPr lang="es-ES" sz="1000" dirty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805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96367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188" y="1371600"/>
            <a:ext cx="4100512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4100" y="1371600"/>
            <a:ext cx="4100513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305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7486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45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de suivi du PRIDES GREEN - 24 novembre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333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2355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56158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38417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070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87563" cy="58562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11188" y="381000"/>
            <a:ext cx="6113462" cy="58562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537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316481"/>
            <a:ext cx="9144000" cy="454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177667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 flipH="1">
            <a:off x="3312368" y="-27383"/>
            <a:ext cx="5868144" cy="2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3 Rectángulo"/>
          <p:cNvSpPr/>
          <p:nvPr userDrawn="1"/>
        </p:nvSpPr>
        <p:spPr>
          <a:xfrm>
            <a:off x="0" y="6092825"/>
            <a:ext cx="9144000" cy="792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5" name="Picture 1" descr="R:\Dptos\Clusters\ZINNAE\4_Gestion_del_proyecto\WE@EU_ROK\logo\logo_WEatEU_150x228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0350" y="179388"/>
            <a:ext cx="804863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>
            <a:spLocks noChangeArrowheads="1"/>
          </p:cNvSpPr>
          <p:nvPr userDrawn="1"/>
        </p:nvSpPr>
        <p:spPr bwMode="auto">
          <a:xfrm>
            <a:off x="-108520" y="6165304"/>
            <a:ext cx="3168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info@weateu.eu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www.weateu.eu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#</a:t>
            </a:r>
            <a:r>
              <a:rPr lang="es-ES" sz="1200" dirty="0" err="1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weateu</a:t>
            </a:r>
            <a:endParaRPr lang="es-ES" sz="1200" dirty="0">
              <a:solidFill>
                <a:srgbClr val="25406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1042988" y="188913"/>
            <a:ext cx="3784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595959"/>
                </a:solidFill>
                <a:ea typeface="MS PGothic" pitchFamily="34" charset="-128"/>
                <a:cs typeface="Times New Roman" pitchFamily="18" charset="0"/>
              </a:rPr>
              <a:t>WE@EU: </a:t>
            </a:r>
          </a:p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>
                <a:solidFill>
                  <a:srgbClr val="376092"/>
                </a:solidFill>
                <a:ea typeface="MS PGothic" pitchFamily="34" charset="-128"/>
                <a:cs typeface="Times New Roman" pitchFamily="18" charset="0"/>
              </a:rPr>
              <a:t>WATER EFFICIENCY IN EUROPEAN URBAN AREAS</a:t>
            </a:r>
            <a:endParaRPr lang="en-GB" sz="1100">
              <a:solidFill>
                <a:srgbClr val="376092"/>
              </a:solidFill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0" name="31 Grupo"/>
          <p:cNvGrpSpPr>
            <a:grpSpLocks noChangeAspect="1"/>
          </p:cNvGrpSpPr>
          <p:nvPr userDrawn="1"/>
        </p:nvGrpSpPr>
        <p:grpSpPr>
          <a:xfrm>
            <a:off x="5076056" y="6165304"/>
            <a:ext cx="5472608" cy="613604"/>
            <a:chOff x="1475657" y="2636911"/>
            <a:chExt cx="6912768" cy="775079"/>
          </a:xfrm>
        </p:grpSpPr>
        <p:pic>
          <p:nvPicPr>
            <p:cNvPr id="11" name="Picture 2" descr="R:\Dptos\Clusters\ZINNAE\4_Gestion_del_proyecto\WE@EU_ROK\WP_7\Plan difusion WE@EU\EU_logo\flag_yellow_high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7" y="2636911"/>
              <a:ext cx="1170833" cy="775079"/>
            </a:xfrm>
            <a:prstGeom prst="rect">
              <a:avLst/>
            </a:prstGeom>
            <a:noFill/>
          </p:spPr>
        </p:pic>
        <p:pic>
          <p:nvPicPr>
            <p:cNvPr id="12" name="Picture 3" descr="R:\Dptos\Clusters\ZINNAE\4_Gestion_del_proyecto\WE@EU_ROK\WP_7\Plan difusion WE@EU\EU_logo\FP7-gen-RG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1801" y="2636912"/>
              <a:ext cx="892516" cy="726018"/>
            </a:xfrm>
            <a:prstGeom prst="rect">
              <a:avLst/>
            </a:prstGeom>
            <a:noFill/>
          </p:spPr>
        </p:pic>
        <p:sp>
          <p:nvSpPr>
            <p:cNvPr id="13" name="12 CuadroTexto"/>
            <p:cNvSpPr txBox="1"/>
            <p:nvPr/>
          </p:nvSpPr>
          <p:spPr>
            <a:xfrm>
              <a:off x="3923929" y="2636912"/>
              <a:ext cx="446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project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funded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by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the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European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Union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Seventh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Framework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Programme</a:t>
              </a:r>
              <a:endParaRPr lang="es-ES" sz="1000" dirty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6431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0673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188" y="1371600"/>
            <a:ext cx="4100512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4100" y="1371600"/>
            <a:ext cx="4100513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5532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18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de suivi du PRIDES GREEN - 24 novembre 2014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145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884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932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551680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843696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050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87563" cy="58562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11188" y="381000"/>
            <a:ext cx="6113462" cy="58562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4298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316481"/>
            <a:ext cx="9144000" cy="454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197821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 flipH="1">
            <a:off x="3312368" y="-27383"/>
            <a:ext cx="5868144" cy="2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3 Rectángulo"/>
          <p:cNvSpPr/>
          <p:nvPr userDrawn="1"/>
        </p:nvSpPr>
        <p:spPr>
          <a:xfrm>
            <a:off x="0" y="6092825"/>
            <a:ext cx="9144000" cy="792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5" name="Picture 1" descr="R:\Dptos\Clusters\ZINNAE\4_Gestion_del_proyecto\WE@EU_ROK\logo\logo_WEatEU_150x228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0350" y="179388"/>
            <a:ext cx="804863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>
            <a:spLocks noChangeArrowheads="1"/>
          </p:cNvSpPr>
          <p:nvPr userDrawn="1"/>
        </p:nvSpPr>
        <p:spPr bwMode="auto">
          <a:xfrm>
            <a:off x="-108520" y="6165304"/>
            <a:ext cx="3168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info@weateu.eu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www.weateu.eu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#</a:t>
            </a:r>
            <a:r>
              <a:rPr lang="es-ES" sz="1200" dirty="0" err="1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weateu</a:t>
            </a:r>
            <a:endParaRPr lang="es-ES" sz="1200" dirty="0">
              <a:solidFill>
                <a:srgbClr val="25406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1042988" y="188913"/>
            <a:ext cx="3784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595959"/>
                </a:solidFill>
                <a:ea typeface="MS PGothic" pitchFamily="34" charset="-128"/>
                <a:cs typeface="Times New Roman" pitchFamily="18" charset="0"/>
              </a:rPr>
              <a:t>WE@EU: </a:t>
            </a:r>
          </a:p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>
                <a:solidFill>
                  <a:srgbClr val="376092"/>
                </a:solidFill>
                <a:ea typeface="MS PGothic" pitchFamily="34" charset="-128"/>
                <a:cs typeface="Times New Roman" pitchFamily="18" charset="0"/>
              </a:rPr>
              <a:t>WATER EFFICIENCY IN EUROPEAN URBAN AREAS</a:t>
            </a:r>
            <a:endParaRPr lang="en-GB" sz="1100">
              <a:solidFill>
                <a:srgbClr val="376092"/>
              </a:solidFill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0" name="31 Grupo"/>
          <p:cNvGrpSpPr>
            <a:grpSpLocks noChangeAspect="1"/>
          </p:cNvGrpSpPr>
          <p:nvPr userDrawn="1"/>
        </p:nvGrpSpPr>
        <p:grpSpPr>
          <a:xfrm>
            <a:off x="5076056" y="6165304"/>
            <a:ext cx="5472608" cy="613604"/>
            <a:chOff x="1475657" y="2636911"/>
            <a:chExt cx="6912768" cy="775079"/>
          </a:xfrm>
        </p:grpSpPr>
        <p:pic>
          <p:nvPicPr>
            <p:cNvPr id="11" name="Picture 2" descr="R:\Dptos\Clusters\ZINNAE\4_Gestion_del_proyecto\WE@EU_ROK\WP_7\Plan difusion WE@EU\EU_logo\flag_yellow_high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7" y="2636911"/>
              <a:ext cx="1170833" cy="775079"/>
            </a:xfrm>
            <a:prstGeom prst="rect">
              <a:avLst/>
            </a:prstGeom>
            <a:noFill/>
          </p:spPr>
        </p:pic>
        <p:pic>
          <p:nvPicPr>
            <p:cNvPr id="12" name="Picture 3" descr="R:\Dptos\Clusters\ZINNAE\4_Gestion_del_proyecto\WE@EU_ROK\WP_7\Plan difusion WE@EU\EU_logo\FP7-gen-RG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1801" y="2636912"/>
              <a:ext cx="892516" cy="726018"/>
            </a:xfrm>
            <a:prstGeom prst="rect">
              <a:avLst/>
            </a:prstGeom>
            <a:noFill/>
          </p:spPr>
        </p:pic>
        <p:sp>
          <p:nvSpPr>
            <p:cNvPr id="13" name="12 CuadroTexto"/>
            <p:cNvSpPr txBox="1"/>
            <p:nvPr/>
          </p:nvSpPr>
          <p:spPr>
            <a:xfrm>
              <a:off x="3923929" y="2636912"/>
              <a:ext cx="446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project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funded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by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the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European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Union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Seventh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Framework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Programme</a:t>
              </a:r>
              <a:endParaRPr lang="es-ES" sz="1000" dirty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9476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6734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188" y="1371600"/>
            <a:ext cx="4100512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4100" y="1371600"/>
            <a:ext cx="4100513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896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de suivi du PRIDES GREEN - 24 novembre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9947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8826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2630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0596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073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636292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6943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87563" cy="58562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11188" y="381000"/>
            <a:ext cx="6113462" cy="58562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6752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316481"/>
            <a:ext cx="9144000" cy="454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598326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 flipH="1">
            <a:off x="3312368" y="-27383"/>
            <a:ext cx="5868144" cy="2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3 Rectángulo"/>
          <p:cNvSpPr/>
          <p:nvPr userDrawn="1"/>
        </p:nvSpPr>
        <p:spPr>
          <a:xfrm>
            <a:off x="0" y="6092825"/>
            <a:ext cx="9144000" cy="792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5" name="Picture 1" descr="R:\Dptos\Clusters\ZINNAE\4_Gestion_del_proyecto\WE@EU_ROK\logo\logo_WEatEU_150x228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0350" y="179388"/>
            <a:ext cx="804863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>
            <a:spLocks noChangeArrowheads="1"/>
          </p:cNvSpPr>
          <p:nvPr userDrawn="1"/>
        </p:nvSpPr>
        <p:spPr bwMode="auto">
          <a:xfrm>
            <a:off x="-108520" y="6165304"/>
            <a:ext cx="3168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info@weateu.eu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www.weateu.eu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#</a:t>
            </a:r>
            <a:r>
              <a:rPr lang="es-ES" sz="1200" dirty="0" err="1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weateu</a:t>
            </a:r>
            <a:endParaRPr lang="es-ES" sz="1200" dirty="0">
              <a:solidFill>
                <a:srgbClr val="25406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1042988" y="188913"/>
            <a:ext cx="3784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595959"/>
                </a:solidFill>
                <a:ea typeface="MS PGothic" pitchFamily="34" charset="-128"/>
                <a:cs typeface="Times New Roman" pitchFamily="18" charset="0"/>
              </a:rPr>
              <a:t>WE@EU: </a:t>
            </a:r>
          </a:p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>
                <a:solidFill>
                  <a:srgbClr val="376092"/>
                </a:solidFill>
                <a:ea typeface="MS PGothic" pitchFamily="34" charset="-128"/>
                <a:cs typeface="Times New Roman" pitchFamily="18" charset="0"/>
              </a:rPr>
              <a:t>WATER EFFICIENCY IN EUROPEAN URBAN AREAS</a:t>
            </a:r>
            <a:endParaRPr lang="en-GB" sz="1100">
              <a:solidFill>
                <a:srgbClr val="376092"/>
              </a:solidFill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0" name="31 Grupo"/>
          <p:cNvGrpSpPr>
            <a:grpSpLocks noChangeAspect="1"/>
          </p:cNvGrpSpPr>
          <p:nvPr userDrawn="1"/>
        </p:nvGrpSpPr>
        <p:grpSpPr>
          <a:xfrm>
            <a:off x="5076056" y="6165304"/>
            <a:ext cx="5472608" cy="613604"/>
            <a:chOff x="1475657" y="2636911"/>
            <a:chExt cx="6912768" cy="775079"/>
          </a:xfrm>
        </p:grpSpPr>
        <p:pic>
          <p:nvPicPr>
            <p:cNvPr id="11" name="Picture 2" descr="R:\Dptos\Clusters\ZINNAE\4_Gestion_del_proyecto\WE@EU_ROK\WP_7\Plan difusion WE@EU\EU_logo\flag_yellow_high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7" y="2636911"/>
              <a:ext cx="1170833" cy="775079"/>
            </a:xfrm>
            <a:prstGeom prst="rect">
              <a:avLst/>
            </a:prstGeom>
            <a:noFill/>
          </p:spPr>
        </p:pic>
        <p:pic>
          <p:nvPicPr>
            <p:cNvPr id="12" name="Picture 3" descr="R:\Dptos\Clusters\ZINNAE\4_Gestion_del_proyecto\WE@EU_ROK\WP_7\Plan difusion WE@EU\EU_logo\FP7-gen-RG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1801" y="2636912"/>
              <a:ext cx="892516" cy="726018"/>
            </a:xfrm>
            <a:prstGeom prst="rect">
              <a:avLst/>
            </a:prstGeom>
            <a:noFill/>
          </p:spPr>
        </p:pic>
        <p:sp>
          <p:nvSpPr>
            <p:cNvPr id="13" name="12 CuadroTexto"/>
            <p:cNvSpPr txBox="1"/>
            <p:nvPr/>
          </p:nvSpPr>
          <p:spPr>
            <a:xfrm>
              <a:off x="3923929" y="2636912"/>
              <a:ext cx="446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project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funded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by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the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European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Union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Seventh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Framework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Programme</a:t>
              </a:r>
              <a:endParaRPr lang="es-ES" sz="1000" dirty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7257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933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de suivi du PRIDES GREEN - 24 novembre 2014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7446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188" y="1371600"/>
            <a:ext cx="4100512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4100" y="1371600"/>
            <a:ext cx="4100513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5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0602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2071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5770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956600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459646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747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87563" cy="58562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11188" y="381000"/>
            <a:ext cx="6113462" cy="58562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7729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316481"/>
            <a:ext cx="9144000" cy="454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2108387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 flipH="1">
            <a:off x="3312368" y="-27383"/>
            <a:ext cx="5868144" cy="2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3 Rectángulo"/>
          <p:cNvSpPr/>
          <p:nvPr userDrawn="1"/>
        </p:nvSpPr>
        <p:spPr>
          <a:xfrm>
            <a:off x="0" y="6092825"/>
            <a:ext cx="9144000" cy="792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5" name="Picture 1" descr="R:\Dptos\Clusters\ZINNAE\4_Gestion_del_proyecto\WE@EU_ROK\logo\logo_WEatEU_150x228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0350" y="179388"/>
            <a:ext cx="804863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>
            <a:spLocks noChangeArrowheads="1"/>
          </p:cNvSpPr>
          <p:nvPr userDrawn="1"/>
        </p:nvSpPr>
        <p:spPr bwMode="auto">
          <a:xfrm>
            <a:off x="-108520" y="6165304"/>
            <a:ext cx="3168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info@weateu.eu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www.weateu.eu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#</a:t>
            </a:r>
            <a:r>
              <a:rPr lang="es-ES" sz="1200" dirty="0" err="1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weateu</a:t>
            </a:r>
            <a:endParaRPr lang="es-ES" sz="1200" dirty="0">
              <a:solidFill>
                <a:srgbClr val="25406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1042988" y="188913"/>
            <a:ext cx="3784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595959"/>
                </a:solidFill>
                <a:ea typeface="MS PGothic" pitchFamily="34" charset="-128"/>
                <a:cs typeface="Times New Roman" pitchFamily="18" charset="0"/>
              </a:rPr>
              <a:t>WE@EU: </a:t>
            </a:r>
          </a:p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>
                <a:solidFill>
                  <a:srgbClr val="376092"/>
                </a:solidFill>
                <a:ea typeface="MS PGothic" pitchFamily="34" charset="-128"/>
                <a:cs typeface="Times New Roman" pitchFamily="18" charset="0"/>
              </a:rPr>
              <a:t>WATER EFFICIENCY IN EUROPEAN URBAN AREAS</a:t>
            </a:r>
            <a:endParaRPr lang="en-GB" sz="1100">
              <a:solidFill>
                <a:srgbClr val="376092"/>
              </a:solidFill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0" name="31 Grupo"/>
          <p:cNvGrpSpPr>
            <a:grpSpLocks noChangeAspect="1"/>
          </p:cNvGrpSpPr>
          <p:nvPr userDrawn="1"/>
        </p:nvGrpSpPr>
        <p:grpSpPr>
          <a:xfrm>
            <a:off x="5076056" y="6165304"/>
            <a:ext cx="5472608" cy="613604"/>
            <a:chOff x="1475657" y="2636911"/>
            <a:chExt cx="6912768" cy="775079"/>
          </a:xfrm>
        </p:grpSpPr>
        <p:pic>
          <p:nvPicPr>
            <p:cNvPr id="11" name="Picture 2" descr="R:\Dptos\Clusters\ZINNAE\4_Gestion_del_proyecto\WE@EU_ROK\WP_7\Plan difusion WE@EU\EU_logo\flag_yellow_high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7" y="2636911"/>
              <a:ext cx="1170833" cy="775079"/>
            </a:xfrm>
            <a:prstGeom prst="rect">
              <a:avLst/>
            </a:prstGeom>
            <a:noFill/>
          </p:spPr>
        </p:pic>
        <p:pic>
          <p:nvPicPr>
            <p:cNvPr id="12" name="Picture 3" descr="R:\Dptos\Clusters\ZINNAE\4_Gestion_del_proyecto\WE@EU_ROK\WP_7\Plan difusion WE@EU\EU_logo\FP7-gen-RG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1801" y="2636912"/>
              <a:ext cx="892516" cy="726018"/>
            </a:xfrm>
            <a:prstGeom prst="rect">
              <a:avLst/>
            </a:prstGeom>
            <a:noFill/>
          </p:spPr>
        </p:pic>
        <p:sp>
          <p:nvSpPr>
            <p:cNvPr id="13" name="12 CuadroTexto"/>
            <p:cNvSpPr txBox="1"/>
            <p:nvPr/>
          </p:nvSpPr>
          <p:spPr>
            <a:xfrm>
              <a:off x="3923929" y="2636912"/>
              <a:ext cx="446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project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funded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by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the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European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Union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Seventh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Framework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Programme</a:t>
              </a:r>
              <a:endParaRPr lang="es-ES" sz="1000" dirty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45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de suivi du PRIDES GREEN - 24 novembre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6287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531578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188" y="1371600"/>
            <a:ext cx="4100512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4100" y="1371600"/>
            <a:ext cx="4100513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3697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565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7228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2376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073268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223546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2705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87563" cy="58562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11188" y="381000"/>
            <a:ext cx="6113462" cy="58562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6209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316481"/>
            <a:ext cx="9144000" cy="454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29343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de suivi du PRIDES GREEN - 24 novembre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3730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7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 flipH="1">
            <a:off x="3312368" y="-27383"/>
            <a:ext cx="5868144" cy="2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3 Rectángulo"/>
          <p:cNvSpPr/>
          <p:nvPr userDrawn="1"/>
        </p:nvSpPr>
        <p:spPr>
          <a:xfrm>
            <a:off x="0" y="6092825"/>
            <a:ext cx="9144000" cy="7921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>
              <a:solidFill>
                <a:prstClr val="white"/>
              </a:solidFill>
            </a:endParaRPr>
          </a:p>
        </p:txBody>
      </p:sp>
      <p:pic>
        <p:nvPicPr>
          <p:cNvPr id="5" name="Picture 1" descr="R:\Dptos\Clusters\ZINNAE\4_Gestion_del_proyecto\WE@EU_ROK\logo\logo_WEatEU_150x228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60350" y="179388"/>
            <a:ext cx="804863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>
            <a:spLocks noChangeArrowheads="1"/>
          </p:cNvSpPr>
          <p:nvPr userDrawn="1"/>
        </p:nvSpPr>
        <p:spPr bwMode="auto">
          <a:xfrm>
            <a:off x="-108520" y="6165304"/>
            <a:ext cx="3168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info@weateu.eu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www.weateu.eu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#</a:t>
            </a:r>
            <a:r>
              <a:rPr lang="es-ES" sz="1200" dirty="0" err="1" smtClean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rPr>
              <a:t>weateu</a:t>
            </a:r>
            <a:endParaRPr lang="es-ES" sz="1200" dirty="0">
              <a:solidFill>
                <a:srgbClr val="25406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1042988" y="188913"/>
            <a:ext cx="3784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>
                <a:solidFill>
                  <a:srgbClr val="595959"/>
                </a:solidFill>
                <a:ea typeface="MS PGothic" pitchFamily="34" charset="-128"/>
                <a:cs typeface="Times New Roman" pitchFamily="18" charset="0"/>
              </a:rPr>
              <a:t>WE@EU: </a:t>
            </a:r>
          </a:p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>
                <a:solidFill>
                  <a:srgbClr val="376092"/>
                </a:solidFill>
                <a:ea typeface="MS PGothic" pitchFamily="34" charset="-128"/>
                <a:cs typeface="Times New Roman" pitchFamily="18" charset="0"/>
              </a:rPr>
              <a:t>WATER EFFICIENCY IN EUROPEAN URBAN AREAS</a:t>
            </a:r>
            <a:endParaRPr lang="en-GB" sz="1100">
              <a:solidFill>
                <a:srgbClr val="376092"/>
              </a:solidFill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0" name="31 Grupo"/>
          <p:cNvGrpSpPr>
            <a:grpSpLocks noChangeAspect="1"/>
          </p:cNvGrpSpPr>
          <p:nvPr userDrawn="1"/>
        </p:nvGrpSpPr>
        <p:grpSpPr>
          <a:xfrm>
            <a:off x="5076056" y="6165304"/>
            <a:ext cx="5472608" cy="613604"/>
            <a:chOff x="1475657" y="2636911"/>
            <a:chExt cx="6912768" cy="775079"/>
          </a:xfrm>
        </p:grpSpPr>
        <p:pic>
          <p:nvPicPr>
            <p:cNvPr id="11" name="Picture 2" descr="R:\Dptos\Clusters\ZINNAE\4_Gestion_del_proyecto\WE@EU_ROK\WP_7\Plan difusion WE@EU\EU_logo\flag_yellow_high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7" y="2636911"/>
              <a:ext cx="1170833" cy="775079"/>
            </a:xfrm>
            <a:prstGeom prst="rect">
              <a:avLst/>
            </a:prstGeom>
            <a:noFill/>
          </p:spPr>
        </p:pic>
        <p:pic>
          <p:nvPicPr>
            <p:cNvPr id="12" name="Picture 3" descr="R:\Dptos\Clusters\ZINNAE\4_Gestion_del_proyecto\WE@EU_ROK\WP_7\Plan difusion WE@EU\EU_logo\FP7-gen-RG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1801" y="2636912"/>
              <a:ext cx="892516" cy="726018"/>
            </a:xfrm>
            <a:prstGeom prst="rect">
              <a:avLst/>
            </a:prstGeom>
            <a:noFill/>
          </p:spPr>
        </p:pic>
        <p:sp>
          <p:nvSpPr>
            <p:cNvPr id="13" name="12 CuadroTexto"/>
            <p:cNvSpPr txBox="1"/>
            <p:nvPr/>
          </p:nvSpPr>
          <p:spPr>
            <a:xfrm>
              <a:off x="3923929" y="2636912"/>
              <a:ext cx="446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project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is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funded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by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the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European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Union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Seventh</a:t>
              </a:r>
              <a:r>
                <a:rPr lang="es-ES" sz="1000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 Framework </a:t>
              </a:r>
              <a:r>
                <a:rPr lang="es-ES" sz="1000" dirty="0" err="1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  <a:cs typeface="Arial" pitchFamily="34" charset="0"/>
                </a:rPr>
                <a:t>Programme</a:t>
              </a:r>
              <a:endParaRPr lang="es-ES" sz="1000" dirty="0">
                <a:solidFill>
                  <a:srgbClr val="1F497D">
                    <a:lumMod val="75000"/>
                  </a:srgbClr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1463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853295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188" y="1371600"/>
            <a:ext cx="4100512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4100" y="1371600"/>
            <a:ext cx="4100513" cy="4865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4771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0862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8263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6598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425069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694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8040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87563" cy="58562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11188" y="381000"/>
            <a:ext cx="6113462" cy="58562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78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24/11/2014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Comité de suivi du PRIDES GREEN - 24 novembre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8A9D2-5FA5-4298-A91C-D88DC04D7D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4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81000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71600"/>
            <a:ext cx="835342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5861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63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150938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43986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18970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3542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8114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2686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81000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71600"/>
            <a:ext cx="835342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7899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63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150938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43986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18970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3542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8114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2686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81000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71600"/>
            <a:ext cx="835342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8307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63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150938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43986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18970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3542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8114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2686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81000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71600"/>
            <a:ext cx="835342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9977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63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150938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43986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18970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3542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8114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2686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81000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71600"/>
            <a:ext cx="835342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865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63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150938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43986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18970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3542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8114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2686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81000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71600"/>
            <a:ext cx="835342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9069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63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150938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43986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18970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3542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8114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2686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81000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71600"/>
            <a:ext cx="835342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1474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63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150938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43986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18970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3542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8114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2686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81000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71600"/>
            <a:ext cx="835342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0085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63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150938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43986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18970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3542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8114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2686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81000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71600"/>
            <a:ext cx="835342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020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63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150938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43986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18970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3542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8114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2686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81000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71600"/>
            <a:ext cx="835342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0589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63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150938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43986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18970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3542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8114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2686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81000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71600"/>
            <a:ext cx="8353425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4890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ranklin Gothic Medium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63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150938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439863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18970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3542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8114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268663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Lucida Grande" pitchFamily="-8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" Type="http://schemas.openxmlformats.org/officeDocument/2006/relationships/image" Target="../media/image6.pn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gif"/><Relationship Id="rId4" Type="http://schemas.openxmlformats.org/officeDocument/2006/relationships/image" Target="../media/image17.jp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2.jpe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nviroconsult.fr/fr/" TargetMode="External"/><Relationship Id="rId11" Type="http://schemas.openxmlformats.org/officeDocument/2006/relationships/image" Target="../media/image39.png"/><Relationship Id="rId24" Type="http://schemas.openxmlformats.org/officeDocument/2006/relationships/image" Target="../media/image52.jpeg"/><Relationship Id="rId32" Type="http://schemas.openxmlformats.org/officeDocument/2006/relationships/image" Target="../media/image60.jpe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jpe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1</a:t>
            </a:fld>
            <a:endParaRPr lang="fr-FR" dirty="0"/>
          </a:p>
        </p:txBody>
      </p:sp>
      <p:pic>
        <p:nvPicPr>
          <p:cNvPr id="11" name="Imag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35" y="723782"/>
            <a:ext cx="2865426" cy="97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8517" y="1903115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/>
              <a:t>Le CLUSTER des ECOENTREPRISES</a:t>
            </a:r>
          </a:p>
          <a:p>
            <a:pPr algn="ctr"/>
            <a:r>
              <a:rPr lang="fr-FR" sz="2800" dirty="0" smtClean="0"/>
              <a:t>Environnement et développement durable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536712" y="386104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>
                    <a:lumMod val="50000"/>
                  </a:schemeClr>
                </a:solidFill>
              </a:rPr>
              <a:t>Un outil régional au service de la croissance verte,</a:t>
            </a:r>
          </a:p>
          <a:p>
            <a:pPr algn="ctr"/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</a:rPr>
              <a:t>du développement économique et de la création d’emplois en région PACA</a:t>
            </a:r>
            <a:endParaRPr lang="fr-F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60" y="5013176"/>
            <a:ext cx="6480175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4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Rectangle 415"/>
          <p:cNvSpPr>
            <a:spLocks noGrp="1" noChangeArrowheads="1"/>
          </p:cNvSpPr>
          <p:nvPr>
            <p:ph type="ctrTitle" idx="4294967295"/>
          </p:nvPr>
        </p:nvSpPr>
        <p:spPr>
          <a:xfrm>
            <a:off x="1259632" y="1268760"/>
            <a:ext cx="6985000" cy="2887125"/>
          </a:xfrm>
        </p:spPr>
        <p:txBody>
          <a:bodyPr/>
          <a:lstStyle/>
          <a:p>
            <a:pPr lvl="0" algn="ctr" defTabSz="457200" eaLnBrk="1" hangingPunct="1">
              <a:spcBef>
                <a:spcPct val="20000"/>
              </a:spcBef>
            </a:pPr>
            <a:r>
              <a:rPr lang="es-ES" altLang="fr-FR" sz="4000" kern="1200" dirty="0" smtClean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/>
            </a:r>
            <a:br>
              <a:rPr lang="es-ES" altLang="fr-FR" sz="4000" kern="1200" dirty="0" smtClean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ES" altLang="fr-FR" sz="4000" kern="1200" dirty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/>
            </a:r>
            <a:br>
              <a:rPr lang="es-ES" altLang="fr-FR" sz="4000" kern="1200" dirty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ES" altLang="fr-FR" sz="4000" kern="1200" dirty="0" smtClean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Les </a:t>
            </a:r>
            <a:r>
              <a:rPr lang="es-ES" altLang="fr-FR" sz="4000" kern="1200" dirty="0" err="1" smtClean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enjeux</a:t>
            </a:r>
            <a:r>
              <a:rPr lang="es-ES" altLang="fr-FR" sz="4000" kern="1200" dirty="0" smtClean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de la </a:t>
            </a:r>
            <a:r>
              <a:rPr lang="es-ES" altLang="fr-FR" sz="4000" kern="1200" dirty="0" err="1" smtClean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gestion</a:t>
            </a:r>
            <a:r>
              <a:rPr lang="es-ES" altLang="fr-FR" sz="4000" kern="1200" dirty="0" smtClean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</a:t>
            </a:r>
            <a:r>
              <a:rPr lang="es-ES" altLang="fr-FR" sz="4000" kern="1200" dirty="0" err="1" smtClean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efficace</a:t>
            </a:r>
            <a:r>
              <a:rPr lang="es-ES" altLang="fr-FR" sz="4000" kern="1200" dirty="0" smtClean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</a:t>
            </a:r>
            <a:r>
              <a:rPr lang="es-ES" altLang="fr-FR" sz="4000" kern="1200" dirty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de </a:t>
            </a:r>
            <a:r>
              <a:rPr lang="es-ES" altLang="fr-FR" sz="4000" kern="1200" dirty="0" err="1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l’eau</a:t>
            </a:r>
            <a:r>
              <a:rPr lang="es-ES" altLang="fr-FR" sz="4000" kern="1200" dirty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</a:t>
            </a:r>
            <a:br>
              <a:rPr lang="es-ES" altLang="fr-FR" sz="4000" kern="1200" dirty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</a:br>
            <a:r>
              <a:rPr lang="es-ES" altLang="fr-FR" sz="4000" kern="1200" dirty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en </a:t>
            </a:r>
            <a:r>
              <a:rPr lang="es-ES" altLang="fr-FR" sz="4000" kern="1200" dirty="0" err="1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zones</a:t>
            </a:r>
            <a:r>
              <a:rPr lang="es-ES" altLang="fr-FR" sz="4000" kern="1200" dirty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</a:t>
            </a:r>
            <a:r>
              <a:rPr lang="es-ES" altLang="fr-FR" sz="4000" kern="1200" dirty="0" err="1" smtClean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urbaines</a:t>
            </a:r>
            <a:r>
              <a:rPr lang="es-ES" altLang="fr-FR" sz="4000" kern="1200" dirty="0" smtClean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</a:t>
            </a:r>
            <a:r>
              <a:rPr lang="es-ES" altLang="fr-FR" sz="4000" kern="1200" dirty="0" err="1" smtClean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européennes</a:t>
            </a:r>
            <a:r>
              <a:rPr lang="fr-FR" altLang="fr-FR" sz="4000" kern="1200" dirty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/>
            </a:r>
            <a:br>
              <a:rPr lang="fr-FR" altLang="fr-FR" sz="4000" kern="1200" dirty="0">
                <a:solidFill>
                  <a:prstClr val="black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</a:br>
            <a:endParaRPr lang="en-GB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64" name="Rectangle 416"/>
          <p:cNvSpPr>
            <a:spLocks noGrp="1" noChangeArrowheads="1"/>
          </p:cNvSpPr>
          <p:nvPr>
            <p:ph type="subTitle" idx="4294967295"/>
          </p:nvPr>
        </p:nvSpPr>
        <p:spPr>
          <a:xfrm>
            <a:off x="684213" y="4797152"/>
            <a:ext cx="8001000" cy="5048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Cristina Casian,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Chargée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mission 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projets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européens</a:t>
            </a:r>
            <a:endParaRPr lang="en-GB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GB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éco-entreprises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Technopôle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l’Arbois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15 mars 2016</a:t>
            </a:r>
          </a:p>
        </p:txBody>
      </p:sp>
      <p:pic>
        <p:nvPicPr>
          <p:cNvPr id="4" name="Picture 2" descr="R:\Dptos\Clusters\ZINNAE\4_Gestion_del_proyecto\WE@EU_ROK\logo\logo_WEatEU_150x2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224136" cy="1860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47813" y="404813"/>
            <a:ext cx="46386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Times New Roman" pitchFamily="18" charset="0"/>
                <a:cs typeface="Times New Roman" pitchFamily="18" charset="0"/>
              </a:rPr>
              <a:t>WE@EU</a:t>
            </a:r>
            <a:r>
              <a:rPr lang="en-GB" sz="3600" b="1" dirty="0">
                <a:solidFill>
                  <a:prstClr val="black">
                    <a:lumMod val="65000"/>
                    <a:lumOff val="35000"/>
                  </a:prstClr>
                </a:solidFill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indent="904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1F497D"/>
                </a:solidFill>
                <a:ea typeface="MS PGothic" pitchFamily="34" charset="-128"/>
                <a:cs typeface="Arial" pitchFamily="34" charset="0"/>
              </a:rPr>
              <a:t>WATER EFFICIENCY </a:t>
            </a:r>
            <a:r>
              <a:rPr lang="en-GB" sz="1400" dirty="0" err="1">
                <a:solidFill>
                  <a:srgbClr val="1F497D"/>
                </a:solidFill>
                <a:ea typeface="MS PGothic" pitchFamily="34" charset="-128"/>
                <a:cs typeface="Arial" pitchFamily="34" charset="0"/>
              </a:rPr>
              <a:t>IN</a:t>
            </a:r>
            <a:r>
              <a:rPr lang="en-GB" sz="1400" dirty="0">
                <a:solidFill>
                  <a:srgbClr val="1F497D"/>
                </a:solidFill>
                <a:ea typeface="MS PGothic" pitchFamily="34" charset="-128"/>
                <a:cs typeface="Arial" pitchFamily="34" charset="0"/>
              </a:rPr>
              <a:t> EUROPEAN URBAN AREAS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938963" y="0"/>
            <a:ext cx="22050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dirty="0">
                <a:solidFill>
                  <a:srgbClr val="1F497D"/>
                </a:solidFill>
                <a:ea typeface="MS PGothic" pitchFamily="34" charset="-128"/>
                <a:cs typeface="Arial" pitchFamily="34" charset="0"/>
              </a:rPr>
              <a:t>www.weateu.eu</a:t>
            </a:r>
          </a:p>
          <a:p>
            <a:pPr algn="ctr">
              <a:defRPr/>
            </a:pPr>
            <a:r>
              <a:rPr lang="es-ES" sz="1600" dirty="0">
                <a:solidFill>
                  <a:srgbClr val="1F497D"/>
                </a:solidFill>
                <a:ea typeface="MS PGothic" pitchFamily="34" charset="-128"/>
                <a:cs typeface="Arial" pitchFamily="34" charset="0"/>
              </a:rPr>
              <a:t>#</a:t>
            </a:r>
            <a:r>
              <a:rPr lang="es-ES" sz="1600" dirty="0" err="1">
                <a:solidFill>
                  <a:srgbClr val="1F497D"/>
                </a:solidFill>
                <a:ea typeface="MS PGothic" pitchFamily="34" charset="-128"/>
                <a:cs typeface="Arial" pitchFamily="34" charset="0"/>
              </a:rPr>
              <a:t>weateu</a:t>
            </a:r>
            <a:endParaRPr lang="es-ES" sz="1600" dirty="0">
              <a:solidFill>
                <a:srgbClr val="1F497D"/>
              </a:solidFill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s-ES" sz="1600" dirty="0">
                <a:solidFill>
                  <a:srgbClr val="1F497D"/>
                </a:solidFill>
                <a:ea typeface="MS PGothic" pitchFamily="34" charset="-128"/>
                <a:cs typeface="Arial" pitchFamily="34" charset="0"/>
              </a:rPr>
              <a:t>info@weateu.eu</a:t>
            </a:r>
          </a:p>
        </p:txBody>
      </p:sp>
    </p:spTree>
    <p:extLst>
      <p:ext uri="{BB962C8B-B14F-4D97-AF65-F5344CB8AC3E}">
        <p14:creationId xmlns:p14="http://schemas.microsoft.com/office/powerpoint/2010/main" val="12346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91680" y="109221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Le projet  européen WE@EU-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Gestion efficace de l’eau dans les zones urbaines</a:t>
            </a:r>
            <a:endParaRPr lang="fr-FR" sz="20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45509" y="2160726"/>
            <a:ext cx="38164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fr-FR" sz="2000" dirty="0">
                <a:solidFill>
                  <a:prstClr val="black"/>
                </a:solidFill>
                <a:ea typeface="MS PGothic" pitchFamily="34" charset="-128"/>
              </a:rPr>
              <a:t>5 régions p</a:t>
            </a: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artenaires :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L’est de </a:t>
            </a:r>
            <a:r>
              <a:rPr lang="fr-FR" sz="2000" b="1" dirty="0" smtClean="0">
                <a:solidFill>
                  <a:prstClr val="black"/>
                </a:solidFill>
                <a:ea typeface="MS PGothic" pitchFamily="34" charset="-128"/>
              </a:rPr>
              <a:t>l'Angleterre</a:t>
            </a: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 (UK),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ea typeface="MS PGothic" pitchFamily="34" charset="-128"/>
              </a:rPr>
              <a:t>Aragon</a:t>
            </a: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 (Espagne),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ea typeface="MS PGothic" pitchFamily="34" charset="-128"/>
              </a:rPr>
              <a:t>Galilée</a:t>
            </a: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 (Israël),  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fr-FR" sz="2000" b="1" dirty="0" smtClean="0">
                <a:solidFill>
                  <a:prstClr val="black"/>
                </a:solidFill>
                <a:ea typeface="MS PGothic" pitchFamily="34" charset="-128"/>
              </a:rPr>
              <a:t>Malte</a:t>
            </a: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, 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fr-FR" sz="2000" b="1" dirty="0" smtClean="0">
                <a:solidFill>
                  <a:prstClr val="black"/>
                </a:solidFill>
                <a:ea typeface="MS PGothic" pitchFamily="34" charset="-128"/>
              </a:rPr>
              <a:t>PACA</a:t>
            </a: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fr-FR" sz="2000" dirty="0">
                <a:solidFill>
                  <a:prstClr val="black"/>
                </a:solidFill>
                <a:ea typeface="MS PGothic" pitchFamily="34" charset="-128"/>
              </a:rPr>
              <a:t>(France</a:t>
            </a:r>
            <a:r>
              <a:rPr lang="fr-FR" sz="1000" dirty="0">
                <a:solidFill>
                  <a:prstClr val="black"/>
                </a:solidFill>
                <a:ea typeface="MS PGothic" pitchFamily="34" charset="-128"/>
              </a:rPr>
              <a:t>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6325"/>
            <a:ext cx="414409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13176"/>
            <a:ext cx="4932040" cy="184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8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2696"/>
            <a:ext cx="2054225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305744" y="1845877"/>
            <a:ext cx="6838255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prstClr val="black"/>
                </a:solidFill>
                <a:ea typeface="MS PGothic" pitchFamily="34" charset="-128"/>
              </a:rPr>
              <a:t>A</a:t>
            </a:r>
            <a:r>
              <a:rPr lang="fr-FR" sz="1500" b="1" dirty="0" smtClean="0">
                <a:solidFill>
                  <a:prstClr val="black"/>
                </a:solidFill>
                <a:ea typeface="MS PGothic" pitchFamily="34" charset="-128"/>
              </a:rPr>
              <a:t>ccéder </a:t>
            </a:r>
            <a:r>
              <a:rPr lang="fr-FR" sz="1500" b="1" dirty="0">
                <a:solidFill>
                  <a:prstClr val="black"/>
                </a:solidFill>
                <a:ea typeface="MS PGothic" pitchFamily="34" charset="-128"/>
              </a:rPr>
              <a:t>à de nouveaux </a:t>
            </a:r>
            <a:r>
              <a:rPr lang="fr-FR" sz="1500" b="1" dirty="0" smtClean="0">
                <a:solidFill>
                  <a:prstClr val="black"/>
                </a:solidFill>
                <a:ea typeface="MS PGothic" pitchFamily="34" charset="-128"/>
              </a:rPr>
              <a:t>marchés;</a:t>
            </a:r>
            <a:endParaRPr lang="fr-FR" sz="1500" b="1" dirty="0">
              <a:solidFill>
                <a:prstClr val="black"/>
              </a:solidFill>
              <a:ea typeface="MS PGothic" pitchFamily="34" charset="-128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prstClr val="black"/>
                </a:solidFill>
                <a:ea typeface="MS PGothic" pitchFamily="34" charset="-128"/>
              </a:rPr>
              <a:t>A</a:t>
            </a:r>
            <a:r>
              <a:rPr lang="fr-FR" sz="1500" b="1" dirty="0" smtClean="0">
                <a:solidFill>
                  <a:prstClr val="black"/>
                </a:solidFill>
                <a:ea typeface="MS PGothic" pitchFamily="34" charset="-128"/>
              </a:rPr>
              <a:t>ccroître </a:t>
            </a:r>
            <a:r>
              <a:rPr lang="fr-FR" sz="1500" b="1" dirty="0">
                <a:solidFill>
                  <a:prstClr val="black"/>
                </a:solidFill>
                <a:ea typeface="MS PGothic" pitchFamily="34" charset="-128"/>
              </a:rPr>
              <a:t>la compétitivité des entreprises et valoriser leur </a:t>
            </a:r>
            <a:r>
              <a:rPr lang="fr-FR" sz="1500" b="1" dirty="0" smtClean="0">
                <a:solidFill>
                  <a:prstClr val="black"/>
                </a:solidFill>
                <a:ea typeface="MS PGothic" pitchFamily="34" charset="-128"/>
              </a:rPr>
              <a:t>expertise;</a:t>
            </a:r>
            <a:endParaRPr lang="fr-FR" sz="1500" b="1" dirty="0">
              <a:solidFill>
                <a:prstClr val="black"/>
              </a:solidFill>
              <a:ea typeface="MS PGothic" pitchFamily="34" charset="-128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prstClr val="black"/>
                </a:solidFill>
                <a:ea typeface="MS PGothic" pitchFamily="34" charset="-128"/>
              </a:rPr>
              <a:t>A</a:t>
            </a:r>
            <a:r>
              <a:rPr lang="fr-FR" sz="1500" b="1" dirty="0" smtClean="0">
                <a:solidFill>
                  <a:prstClr val="black"/>
                </a:solidFill>
                <a:ea typeface="MS PGothic" pitchFamily="34" charset="-128"/>
              </a:rPr>
              <a:t>cquérir </a:t>
            </a:r>
            <a:r>
              <a:rPr lang="fr-FR" sz="1500" b="1" dirty="0">
                <a:solidFill>
                  <a:prstClr val="black"/>
                </a:solidFill>
                <a:ea typeface="MS PGothic" pitchFamily="34" charset="-128"/>
              </a:rPr>
              <a:t>de nouvelles </a:t>
            </a:r>
            <a:r>
              <a:rPr lang="fr-FR" sz="1500" b="1" dirty="0" smtClean="0">
                <a:solidFill>
                  <a:prstClr val="black"/>
                </a:solidFill>
                <a:ea typeface="MS PGothic" pitchFamily="34" charset="-128"/>
              </a:rPr>
              <a:t>compétences;</a:t>
            </a:r>
            <a:endParaRPr lang="fr-FR" sz="1500" b="1" dirty="0">
              <a:solidFill>
                <a:prstClr val="black"/>
              </a:solidFill>
              <a:ea typeface="MS PGothic" pitchFamily="34" charset="-128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prstClr val="black"/>
                </a:solidFill>
                <a:ea typeface="MS PGothic" pitchFamily="34" charset="-128"/>
              </a:rPr>
              <a:t>S</a:t>
            </a:r>
            <a:r>
              <a:rPr lang="fr-FR" sz="1500" b="1" dirty="0" smtClean="0">
                <a:solidFill>
                  <a:prstClr val="black"/>
                </a:solidFill>
                <a:ea typeface="MS PGothic" pitchFamily="34" charset="-128"/>
              </a:rPr>
              <a:t>outenir </a:t>
            </a:r>
            <a:r>
              <a:rPr lang="fr-FR" sz="1500" b="1" dirty="0">
                <a:solidFill>
                  <a:prstClr val="black"/>
                </a:solidFill>
                <a:ea typeface="MS PGothic" pitchFamily="34" charset="-128"/>
              </a:rPr>
              <a:t>l’internationalisation des </a:t>
            </a:r>
            <a:r>
              <a:rPr lang="fr-FR" sz="1500" b="1" dirty="0" smtClean="0">
                <a:solidFill>
                  <a:prstClr val="black"/>
                </a:solidFill>
                <a:ea typeface="MS PGothic" pitchFamily="34" charset="-128"/>
              </a:rPr>
              <a:t>clusters;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prstClr val="black"/>
                </a:solidFill>
                <a:ea typeface="MS PGothic" pitchFamily="34" charset="-128"/>
              </a:rPr>
              <a:t>D</a:t>
            </a:r>
            <a:r>
              <a:rPr lang="fr-FR" sz="1500" b="1" dirty="0" smtClean="0">
                <a:solidFill>
                  <a:prstClr val="black"/>
                </a:solidFill>
                <a:ea typeface="MS PGothic" pitchFamily="34" charset="-128"/>
              </a:rPr>
              <a:t>évelopper </a:t>
            </a:r>
            <a:r>
              <a:rPr lang="fr-FR" sz="1500" b="1" dirty="0">
                <a:solidFill>
                  <a:prstClr val="black"/>
                </a:solidFill>
                <a:ea typeface="MS PGothic" pitchFamily="34" charset="-128"/>
              </a:rPr>
              <a:t>des collaborations entre PME, </a:t>
            </a:r>
            <a:r>
              <a:rPr lang="fr-FR" sz="1500" b="1" dirty="0" smtClean="0">
                <a:solidFill>
                  <a:prstClr val="black"/>
                </a:solidFill>
                <a:ea typeface="MS PGothic" pitchFamily="34" charset="-128"/>
              </a:rPr>
              <a:t>universités, laboratoires </a:t>
            </a:r>
            <a:r>
              <a:rPr lang="fr-FR" sz="1500" b="1" dirty="0">
                <a:solidFill>
                  <a:prstClr val="black"/>
                </a:solidFill>
                <a:ea typeface="MS PGothic" pitchFamily="34" charset="-128"/>
              </a:rPr>
              <a:t>de recherche et collectivités sur les thématiques relatives à la gestion de </a:t>
            </a:r>
            <a:r>
              <a:rPr lang="fr-FR" sz="1500" b="1" dirty="0" smtClean="0">
                <a:solidFill>
                  <a:prstClr val="black"/>
                </a:solidFill>
                <a:ea typeface="MS PGothic" pitchFamily="34" charset="-128"/>
              </a:rPr>
              <a:t>l’eau;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prstClr val="black"/>
                </a:solidFill>
                <a:ea typeface="MS PGothic" pitchFamily="34" charset="-128"/>
              </a:rPr>
              <a:t>S</a:t>
            </a:r>
            <a:r>
              <a:rPr lang="fr-FR" sz="1500" b="1" dirty="0" smtClean="0">
                <a:solidFill>
                  <a:prstClr val="black"/>
                </a:solidFill>
                <a:ea typeface="MS PGothic" pitchFamily="34" charset="-128"/>
              </a:rPr>
              <a:t>outenir l’émergence </a:t>
            </a:r>
            <a:r>
              <a:rPr lang="fr-FR" sz="1500" b="1" dirty="0">
                <a:solidFill>
                  <a:prstClr val="black"/>
                </a:solidFill>
                <a:ea typeface="MS PGothic" pitchFamily="34" charset="-128"/>
              </a:rPr>
              <a:t>d’un cluster de l’eau à </a:t>
            </a:r>
            <a:r>
              <a:rPr lang="fr-FR" sz="1500" b="1" dirty="0" smtClean="0">
                <a:solidFill>
                  <a:prstClr val="black"/>
                </a:solidFill>
                <a:ea typeface="MS PGothic" pitchFamily="34" charset="-128"/>
              </a:rPr>
              <a:t>Malte;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prstClr val="black"/>
                </a:solidFill>
                <a:ea typeface="MS PGothic" pitchFamily="34" charset="-128"/>
              </a:rPr>
              <a:t>S</a:t>
            </a:r>
            <a:r>
              <a:rPr lang="fr-FR" sz="1500" b="1" dirty="0" smtClean="0">
                <a:solidFill>
                  <a:prstClr val="black"/>
                </a:solidFill>
                <a:ea typeface="MS PGothic" pitchFamily="34" charset="-128"/>
              </a:rPr>
              <a:t>ensibiliser </a:t>
            </a:r>
            <a:r>
              <a:rPr lang="fr-FR" sz="1500" b="1" dirty="0">
                <a:solidFill>
                  <a:prstClr val="black"/>
                </a:solidFill>
                <a:ea typeface="MS PGothic" pitchFamily="34" charset="-128"/>
              </a:rPr>
              <a:t>les administrations régionales, nationales et européennes afin d’orienter au mieux les financements publics favorisant le développement d’innovations dans la gestion de l’eau.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r-FR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51720" y="1026671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prstClr val="black"/>
                </a:solidFill>
                <a:ea typeface="MS PGothic" pitchFamily="34" charset="-128"/>
              </a:rPr>
              <a:t>Objectifs du projet WE@EU:</a:t>
            </a:r>
            <a:endParaRPr lang="fr-FR" sz="28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55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3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0" y="2060259"/>
            <a:ext cx="5811896" cy="367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6136" y="2060259"/>
            <a:ext cx="334786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prstClr val="black"/>
                </a:solidFill>
                <a:ea typeface="MS PGothic" pitchFamily="34" charset="-128"/>
              </a:rPr>
              <a:t>Thématiques prioritaires identifiées en PACA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"/>
            </a:pP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Eau </a:t>
            </a:r>
            <a:r>
              <a:rPr lang="fr-FR" sz="1600" dirty="0">
                <a:solidFill>
                  <a:prstClr val="black"/>
                </a:solidFill>
                <a:ea typeface="MS PGothic" pitchFamily="34" charset="-128"/>
              </a:rPr>
              <a:t>&amp; traitement </a:t>
            </a: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des eaux usées,</a:t>
            </a:r>
            <a:endParaRPr lang="fr-FR" sz="1600" dirty="0">
              <a:solidFill>
                <a:prstClr val="black"/>
              </a:solidFill>
              <a:ea typeface="MS PGothic" pitchFamily="34" charset="-128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"/>
            </a:pP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La </a:t>
            </a:r>
            <a:r>
              <a:rPr lang="fr-FR" sz="1600" dirty="0">
                <a:solidFill>
                  <a:prstClr val="black"/>
                </a:solidFill>
                <a:ea typeface="MS PGothic" pitchFamily="34" charset="-128"/>
              </a:rPr>
              <a:t>surveillance, la modélisation et les TIC,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"/>
            </a:pP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Le </a:t>
            </a:r>
            <a:r>
              <a:rPr lang="fr-FR" sz="1600" dirty="0">
                <a:solidFill>
                  <a:prstClr val="black"/>
                </a:solidFill>
                <a:ea typeface="MS PGothic" pitchFamily="34" charset="-128"/>
              </a:rPr>
              <a:t>recyclage et la réutilisation des eaux</a:t>
            </a: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,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"/>
            </a:pP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L’interaction </a:t>
            </a:r>
            <a:r>
              <a:rPr lang="fr-FR" sz="1600" dirty="0">
                <a:solidFill>
                  <a:prstClr val="black"/>
                </a:solidFill>
                <a:ea typeface="MS PGothic" pitchFamily="34" charset="-128"/>
              </a:rPr>
              <a:t>énergie-eau </a:t>
            </a: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NEXUS </a:t>
            </a:r>
            <a:endParaRPr lang="fr-FR" sz="16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35696" y="1052736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prstClr val="black"/>
                </a:solidFill>
                <a:ea typeface="MS PGothic" pitchFamily="34" charset="-128"/>
              </a:rPr>
              <a:t>Résultats de l’analyse WE@EU en Région PACA</a:t>
            </a:r>
            <a:endParaRPr lang="fr-FR" sz="28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2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720345684"/>
              </p:ext>
            </p:extLst>
          </p:nvPr>
        </p:nvGraphicFramePr>
        <p:xfrm>
          <a:off x="1499827" y="1695825"/>
          <a:ext cx="6860029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067944" y="3429000"/>
            <a:ext cx="17281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FF0000"/>
                </a:solidFill>
                <a:ea typeface="MS PGothic" pitchFamily="34" charset="-128"/>
              </a:rPr>
              <a:t>Financement pour l’innovation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09766" y="98072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prstClr val="black"/>
                </a:solidFill>
                <a:ea typeface="MS PGothic" pitchFamily="34" charset="-128"/>
              </a:rPr>
              <a:t>Plan d’action pour améliorer la gestion efficace de l’eau en zones urbaines</a:t>
            </a:r>
            <a:endParaRPr lang="fr-FR" sz="28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995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49EBF3-6558-4133-9F68-0FAAE27EB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CF49EBF3-6558-4133-9F68-0FAAE27EB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CF49EBF3-6558-4133-9F68-0FAAE27EB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CF49EBF3-6558-4133-9F68-0FAAE27EB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FEEEC-AD40-4945-850B-509E2988A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EE5FEEEC-AD40-4945-850B-509E2988A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EE5FEEEC-AD40-4945-850B-509E2988A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EE5FEEEC-AD40-4945-850B-509E2988A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C9FC1A-77A3-42AA-91F5-005B1DB8B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59C9FC1A-77A3-42AA-91F5-005B1DB8B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9C9FC1A-77A3-42AA-91F5-005B1DB8B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59C9FC1A-77A3-42AA-91F5-005B1DB8B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2276872"/>
            <a:ext cx="7758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"/>
            </a:pPr>
            <a:r>
              <a:rPr lang="fr-FR" sz="2000" dirty="0">
                <a:solidFill>
                  <a:prstClr val="black"/>
                </a:solidFill>
                <a:ea typeface="MS PGothic" pitchFamily="34" charset="-128"/>
              </a:rPr>
              <a:t>E</a:t>
            </a: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n </a:t>
            </a:r>
            <a:r>
              <a:rPr lang="fr-FR" sz="2000" dirty="0">
                <a:solidFill>
                  <a:prstClr val="black"/>
                </a:solidFill>
                <a:ea typeface="MS PGothic" pitchFamily="34" charset="-128"/>
              </a:rPr>
              <a:t>favorisant la coopération transnationale entre les clusters et leurs membres</a:t>
            </a: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fr-FR" sz="2000" dirty="0">
              <a:solidFill>
                <a:prstClr val="black"/>
              </a:solidFill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fr-FR" sz="2000" i="1" dirty="0">
                <a:solidFill>
                  <a:prstClr val="black"/>
                </a:solidFill>
                <a:ea typeface="MS PGothic" pitchFamily="34" charset="-128"/>
              </a:rPr>
              <a:t>Participation de nos membres pendant la « Malta Water </a:t>
            </a:r>
            <a:r>
              <a:rPr lang="fr-FR" sz="2000" i="1" dirty="0" err="1">
                <a:solidFill>
                  <a:prstClr val="black"/>
                </a:solidFill>
                <a:ea typeface="MS PGothic" pitchFamily="34" charset="-128"/>
              </a:rPr>
              <a:t>Week</a:t>
            </a:r>
            <a:r>
              <a:rPr lang="fr-FR" sz="2000" i="1" dirty="0">
                <a:solidFill>
                  <a:prstClr val="black"/>
                </a:solidFill>
                <a:ea typeface="MS PGothic" pitchFamily="34" charset="-128"/>
              </a:rPr>
              <a:t> »-2015, « Smagua » 2014 et 2016, </a:t>
            </a:r>
            <a:r>
              <a:rPr lang="fr-FR" sz="2000" i="1" dirty="0" err="1">
                <a:solidFill>
                  <a:prstClr val="black"/>
                </a:solidFill>
                <a:ea typeface="MS PGothic" pitchFamily="34" charset="-128"/>
              </a:rPr>
              <a:t>Watec</a:t>
            </a:r>
            <a:r>
              <a:rPr lang="fr-FR" sz="2000" i="1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ea typeface="MS PGothic" pitchFamily="34" charset="-128"/>
              </a:rPr>
              <a:t>2015</a:t>
            </a:r>
            <a:r>
              <a:rPr lang="fr-FR" sz="2000" i="1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ea typeface="MS PGothic" pitchFamily="34" charset="-128"/>
              </a:rPr>
              <a:t>et des Workshops internationaux.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fr-FR" sz="2000" i="1" dirty="0">
              <a:solidFill>
                <a:prstClr val="black"/>
              </a:solidFill>
              <a:ea typeface="MS PGothic" pitchFamily="34" charset="-128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"/>
            </a:pPr>
            <a:r>
              <a:rPr lang="fr-FR" sz="2000" dirty="0">
                <a:solidFill>
                  <a:prstClr val="black"/>
                </a:solidFill>
                <a:ea typeface="MS PGothic" pitchFamily="34" charset="-128"/>
              </a:rPr>
              <a:t>E</a:t>
            </a: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n </a:t>
            </a:r>
            <a:r>
              <a:rPr lang="fr-FR" sz="2000" dirty="0">
                <a:solidFill>
                  <a:prstClr val="black"/>
                </a:solidFill>
                <a:ea typeface="MS PGothic" pitchFamily="34" charset="-128"/>
              </a:rPr>
              <a:t>identifiant et en valorisant les projets de R&amp;D publics et privés</a:t>
            </a: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,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"/>
            </a:pPr>
            <a:endParaRPr lang="fr-FR" sz="2000" dirty="0">
              <a:solidFill>
                <a:prstClr val="black"/>
              </a:solidFill>
              <a:ea typeface="MS PGothic" pitchFamily="34" charset="-128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"/>
            </a:pPr>
            <a:r>
              <a:rPr lang="fr-FR" sz="2000" dirty="0">
                <a:solidFill>
                  <a:prstClr val="black"/>
                </a:solidFill>
                <a:ea typeface="MS PGothic" pitchFamily="34" charset="-128"/>
              </a:rPr>
              <a:t>E</a:t>
            </a: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n </a:t>
            </a:r>
            <a:r>
              <a:rPr lang="fr-FR" sz="2000" dirty="0">
                <a:solidFill>
                  <a:prstClr val="black"/>
                </a:solidFill>
                <a:ea typeface="MS PGothic" pitchFamily="34" charset="-128"/>
              </a:rPr>
              <a:t>soutenant l’émergence de nouveaux clusters ( ex: Malte),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"/>
            </a:pPr>
            <a:endParaRPr lang="fr-FR" sz="20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19672" y="1340767"/>
            <a:ext cx="5382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dirty="0" smtClean="0">
                <a:solidFill>
                  <a:prstClr val="black"/>
                </a:solidFill>
                <a:ea typeface="MS PGothic" pitchFamily="34" charset="-128"/>
              </a:rPr>
              <a:t>Comment ?</a:t>
            </a:r>
            <a:endParaRPr lang="fr-FR" sz="32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39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4950" y="1589585"/>
            <a:ext cx="77115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"/>
            </a:pPr>
            <a:r>
              <a:rPr lang="fr-FR" sz="1600" dirty="0">
                <a:solidFill>
                  <a:prstClr val="black"/>
                </a:solidFill>
                <a:ea typeface="MS PGothic" pitchFamily="34" charset="-128"/>
              </a:rPr>
              <a:t>Une étude des activités recherche publiques et privées de la filière eau en PACA a été réalisée en partenariat avec la DIRECCTE PACA</a:t>
            </a: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.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"/>
            </a:pP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300 </a:t>
            </a:r>
            <a:r>
              <a:rPr lang="fr-FR" sz="1600" dirty="0">
                <a:solidFill>
                  <a:prstClr val="black"/>
                </a:solidFill>
                <a:ea typeface="MS PGothic" pitchFamily="34" charset="-128"/>
              </a:rPr>
              <a:t>participants ont </a:t>
            </a: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participé </a:t>
            </a:r>
            <a:r>
              <a:rPr lang="fr-FR" sz="1600" dirty="0">
                <a:solidFill>
                  <a:prstClr val="black"/>
                </a:solidFill>
                <a:ea typeface="MS PGothic" pitchFamily="34" charset="-128"/>
              </a:rPr>
              <a:t>à des Journées Techniques et évènements organisées par Éa éco-entreprises en partenariat avec le projet WE@EU</a:t>
            </a: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,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"/>
            </a:pPr>
            <a:r>
              <a:rPr lang="fr-FR" sz="1600" dirty="0">
                <a:solidFill>
                  <a:prstClr val="black"/>
                </a:solidFill>
                <a:ea typeface="MS PGothic" pitchFamily="34" charset="-128"/>
              </a:rPr>
              <a:t>Des visites de sites ont été organisée, deux en  PACA (dont la SCP</a:t>
            </a: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).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"/>
            </a:pP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Emergence d’un nouveau </a:t>
            </a:r>
            <a:r>
              <a:rPr lang="fr-FR" sz="1600" dirty="0">
                <a:solidFill>
                  <a:prstClr val="black"/>
                </a:solidFill>
                <a:ea typeface="MS PGothic" pitchFamily="34" charset="-128"/>
              </a:rPr>
              <a:t>projet </a:t>
            </a: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collaboratif </a:t>
            </a:r>
            <a:r>
              <a:rPr lang="fr-FR" sz="1600" dirty="0" err="1" smtClean="0">
                <a:solidFill>
                  <a:prstClr val="black"/>
                </a:solidFill>
                <a:ea typeface="MS PGothic" pitchFamily="34" charset="-128"/>
              </a:rPr>
              <a:t>Energy</a:t>
            </a: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 in Water(En) eau-énergie à l’international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"/>
            </a:pP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19 </a:t>
            </a:r>
            <a:r>
              <a:rPr lang="fr-FR" sz="1600" dirty="0">
                <a:solidFill>
                  <a:prstClr val="black"/>
                </a:solidFill>
                <a:ea typeface="MS PGothic" pitchFamily="34" charset="-128"/>
              </a:rPr>
              <a:t>membres d’Ea éco-entreprises ont bénéficié d’un accompagnement dans le cadre du projet,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"/>
            </a:pP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78 </a:t>
            </a:r>
            <a:r>
              <a:rPr lang="fr-FR" sz="1600" dirty="0">
                <a:solidFill>
                  <a:prstClr val="black"/>
                </a:solidFill>
                <a:ea typeface="MS PGothic" pitchFamily="34" charset="-128"/>
              </a:rPr>
              <a:t>rencontres B2B </a:t>
            </a: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ont été organisées </a:t>
            </a:r>
            <a:r>
              <a:rPr lang="fr-FR" sz="1600" dirty="0">
                <a:solidFill>
                  <a:prstClr val="black"/>
                </a:solidFill>
                <a:ea typeface="MS PGothic" pitchFamily="34" charset="-128"/>
              </a:rPr>
              <a:t>à l’international,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"/>
            </a:pP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10 membres ont </a:t>
            </a:r>
            <a:r>
              <a:rPr lang="fr-FR" sz="1600" dirty="0">
                <a:solidFill>
                  <a:prstClr val="black"/>
                </a:solidFill>
                <a:ea typeface="MS PGothic" pitchFamily="34" charset="-128"/>
              </a:rPr>
              <a:t>bénéficié d’une mission de prospection dans les pays partenaires</a:t>
            </a:r>
            <a:r>
              <a:rPr lang="fr-FR" sz="1600" dirty="0" smtClean="0">
                <a:solidFill>
                  <a:prstClr val="black"/>
                </a:solidFill>
                <a:ea typeface="MS PGothic" pitchFamily="34" charset="-128"/>
              </a:rPr>
              <a:t>,</a:t>
            </a:r>
            <a:endParaRPr lang="fr-FR" sz="16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92018" y="670415"/>
            <a:ext cx="5232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prstClr val="black"/>
                </a:solidFill>
                <a:ea typeface="MS PGothic" pitchFamily="34" charset="-128"/>
              </a:rPr>
              <a:t>Résultats clefs du projet WE@EU pour la Région PACA</a:t>
            </a:r>
            <a:endParaRPr lang="fr-FR" sz="28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9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lara.presa\Desktop\Consortium_Credits_June_2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013" y="3723161"/>
            <a:ext cx="7056784" cy="239353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063567" y="826498"/>
            <a:ext cx="68407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prstClr val="black"/>
                </a:solidFill>
                <a:ea typeface="MS PGothic" pitchFamily="34" charset="-128"/>
              </a:rPr>
              <a:t>Merci pour votre attention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prstClr val="black"/>
                </a:solidFill>
                <a:ea typeface="MS PGothic" pitchFamily="34" charset="-128"/>
              </a:rPr>
              <a:t>Pour plus de détails: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Cristina </a:t>
            </a:r>
            <a:r>
              <a:rPr lang="fr-FR" sz="2000" dirty="0">
                <a:solidFill>
                  <a:prstClr val="black"/>
                </a:solidFill>
                <a:ea typeface="MS PGothic" pitchFamily="34" charset="-128"/>
              </a:rPr>
              <a:t>Casian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prstClr val="black"/>
                </a:solidFill>
                <a:ea typeface="MS PGothic" pitchFamily="34" charset="-128"/>
              </a:rPr>
              <a:t>Chargée de Projets </a:t>
            </a: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Européens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Email: cristina.casian@ea-ecoentreprises.com</a:t>
            </a:r>
            <a:endParaRPr lang="fr-FR" sz="2000" dirty="0">
              <a:solidFill>
                <a:prstClr val="black"/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prstClr val="black"/>
                </a:solidFill>
                <a:ea typeface="MS PGothic" pitchFamily="34" charset="-128"/>
              </a:rPr>
              <a:t>Tél : +33.(0)4.42.97.10.15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prstClr val="black"/>
                </a:solidFill>
                <a:ea typeface="MS PGothic" pitchFamily="34" charset="-128"/>
              </a:rPr>
              <a:t>Mobile : +33 (0)6 26 53 45 </a:t>
            </a:r>
            <a:r>
              <a:rPr lang="fr-FR" sz="2000" dirty="0" smtClean="0">
                <a:solidFill>
                  <a:prstClr val="black"/>
                </a:solidFill>
                <a:ea typeface="MS PGothic" pitchFamily="34" charset="-128"/>
              </a:rPr>
              <a:t>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prstClr val="black"/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800" dirty="0">
              <a:solidFill>
                <a:prstClr val="black"/>
              </a:solidFill>
              <a:ea typeface="MS PGothic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8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33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2</a:t>
            </a:fld>
            <a:endParaRPr lang="fr-FR" dirty="0"/>
          </a:p>
        </p:txBody>
      </p:sp>
      <p:pic>
        <p:nvPicPr>
          <p:cNvPr id="11" name="Imag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629"/>
            <a:ext cx="2865426" cy="97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51920" y="611977"/>
            <a:ext cx="5010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solidFill>
                  <a:srgbClr val="0091AA"/>
                </a:solidFill>
              </a:rPr>
              <a:t>Les chiffres clés</a:t>
            </a:r>
            <a:endParaRPr lang="fr-FR" sz="3200" dirty="0">
              <a:solidFill>
                <a:srgbClr val="0091A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2132856"/>
            <a:ext cx="5820119" cy="2239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Clr>
                <a:srgbClr val="0091AA"/>
              </a:buClr>
              <a:buFont typeface="Wingdings" panose="05000000000000000000" pitchFamily="2" charset="2"/>
              <a:buChar char=""/>
            </a:pPr>
            <a:r>
              <a:rPr lang="fr-FR" sz="3600" dirty="0" smtClean="0"/>
              <a:t>20 ans d’existence en PACA</a:t>
            </a:r>
          </a:p>
          <a:p>
            <a:pPr marL="171450" indent="-171450">
              <a:buClr>
                <a:srgbClr val="0091AA"/>
              </a:buClr>
              <a:buFont typeface="Wingdings" panose="05000000000000000000" pitchFamily="2" charset="2"/>
              <a:buChar char=""/>
            </a:pPr>
            <a:endParaRPr lang="fr-FR" sz="1050" dirty="0" smtClean="0">
              <a:solidFill>
                <a:srgbClr val="0091AA"/>
              </a:solidFill>
            </a:endParaRPr>
          </a:p>
          <a:p>
            <a:pPr marL="571500" indent="-571500">
              <a:buClr>
                <a:srgbClr val="0091AA"/>
              </a:buClr>
              <a:buFont typeface="Wingdings" panose="05000000000000000000" pitchFamily="2" charset="2"/>
              <a:buChar char=""/>
            </a:pPr>
            <a:r>
              <a:rPr lang="fr-FR" sz="3600" dirty="0" smtClean="0"/>
              <a:t>130 adhérents</a:t>
            </a:r>
          </a:p>
          <a:p>
            <a:pPr marL="171450" indent="-171450">
              <a:buClr>
                <a:srgbClr val="0091AA"/>
              </a:buClr>
              <a:buFont typeface="Wingdings" panose="05000000000000000000" pitchFamily="2" charset="2"/>
              <a:buChar char=""/>
            </a:pPr>
            <a:endParaRPr lang="fr-FR" sz="1050" dirty="0" smtClean="0">
              <a:solidFill>
                <a:srgbClr val="0091AA"/>
              </a:solidFill>
            </a:endParaRPr>
          </a:p>
          <a:p>
            <a:pPr marL="571500" indent="-571500">
              <a:buClr>
                <a:srgbClr val="0091AA"/>
              </a:buClr>
              <a:buFont typeface="Wingdings" panose="05000000000000000000" pitchFamily="2" charset="2"/>
              <a:buChar char=""/>
            </a:pPr>
            <a:r>
              <a:rPr lang="fr-FR" sz="3600" dirty="0" smtClean="0"/>
              <a:t>100 TPE / PME</a:t>
            </a:r>
          </a:p>
          <a:p>
            <a:pPr>
              <a:buClr>
                <a:srgbClr val="0091AA"/>
              </a:buClr>
            </a:pPr>
            <a:endParaRPr lang="fr-FR" sz="1050" dirty="0" smtClean="0">
              <a:solidFill>
                <a:srgbClr val="0091AA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5603697"/>
            <a:ext cx="4578229" cy="46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5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3</a:t>
            </a:fld>
            <a:endParaRPr lang="fr-FR" dirty="0"/>
          </a:p>
        </p:txBody>
      </p:sp>
      <p:pic>
        <p:nvPicPr>
          <p:cNvPr id="11" name="Imag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629"/>
            <a:ext cx="2865426" cy="97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116946" y="611977"/>
            <a:ext cx="584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solidFill>
                  <a:srgbClr val="0091AA"/>
                </a:solidFill>
              </a:rPr>
              <a:t>Un réseau </a:t>
            </a:r>
            <a:r>
              <a:rPr lang="fr-FR" sz="3200" dirty="0" err="1" smtClean="0">
                <a:solidFill>
                  <a:srgbClr val="0091AA"/>
                </a:solidFill>
              </a:rPr>
              <a:t>multimétiers</a:t>
            </a:r>
            <a:r>
              <a:rPr lang="fr-FR" sz="3200" dirty="0" smtClean="0">
                <a:solidFill>
                  <a:srgbClr val="0091AA"/>
                </a:solidFill>
              </a:rPr>
              <a:t> unique</a:t>
            </a:r>
            <a:endParaRPr lang="fr-FR" sz="3200" dirty="0">
              <a:solidFill>
                <a:srgbClr val="0091AA"/>
              </a:solidFill>
            </a:endParaRPr>
          </a:p>
        </p:txBody>
      </p:sp>
      <p:pic>
        <p:nvPicPr>
          <p:cNvPr id="10242" name="Picture 2" descr="bambousaie 4 a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68" y="2547157"/>
            <a:ext cx="1206177" cy="13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83568" y="1791392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Toutes les spécialités de l’environnement représentées :</a:t>
            </a:r>
          </a:p>
          <a:p>
            <a:endParaRPr lang="fr-FR" sz="1600" dirty="0" smtClean="0"/>
          </a:p>
          <a:p>
            <a:pPr marL="457200" indent="-457200">
              <a:buClr>
                <a:srgbClr val="0091AA"/>
              </a:buClr>
              <a:buFont typeface="Wingdings" panose="05000000000000000000" pitchFamily="2" charset="2"/>
              <a:buChar char=""/>
            </a:pPr>
            <a:r>
              <a:rPr lang="fr-FR" sz="2800" dirty="0" smtClean="0"/>
              <a:t>Eau</a:t>
            </a:r>
          </a:p>
          <a:p>
            <a:pPr marL="457200" indent="-457200">
              <a:buClr>
                <a:srgbClr val="0091AA"/>
              </a:buClr>
              <a:buFont typeface="Wingdings" panose="05000000000000000000" pitchFamily="2" charset="2"/>
              <a:buChar char=""/>
            </a:pPr>
            <a:r>
              <a:rPr lang="fr-FR" sz="2800" dirty="0" smtClean="0"/>
              <a:t>Air</a:t>
            </a:r>
          </a:p>
          <a:p>
            <a:pPr marL="457200" indent="-457200">
              <a:buClr>
                <a:srgbClr val="0091AA"/>
              </a:buClr>
              <a:buFont typeface="Wingdings" panose="05000000000000000000" pitchFamily="2" charset="2"/>
              <a:buChar char=""/>
            </a:pPr>
            <a:r>
              <a:rPr lang="fr-FR" sz="2800" dirty="0" smtClean="0"/>
              <a:t>Energies</a:t>
            </a:r>
          </a:p>
          <a:p>
            <a:pPr marL="457200" indent="-457200">
              <a:buClr>
                <a:srgbClr val="0091AA"/>
              </a:buClr>
              <a:buFont typeface="Wingdings" panose="05000000000000000000" pitchFamily="2" charset="2"/>
              <a:buChar char=""/>
            </a:pPr>
            <a:r>
              <a:rPr lang="fr-FR" sz="2800" dirty="0" smtClean="0"/>
              <a:t>Déchets</a:t>
            </a:r>
          </a:p>
          <a:p>
            <a:pPr marL="457200" indent="-457200">
              <a:buClr>
                <a:srgbClr val="0091AA"/>
              </a:buClr>
              <a:buFont typeface="Wingdings" panose="05000000000000000000" pitchFamily="2" charset="2"/>
              <a:buChar char=""/>
            </a:pPr>
            <a:r>
              <a:rPr lang="fr-FR" sz="2800" dirty="0" smtClean="0"/>
              <a:t>Sites et sols pollués</a:t>
            </a:r>
          </a:p>
          <a:p>
            <a:pPr marL="457200" indent="-457200">
              <a:buClr>
                <a:srgbClr val="0091AA"/>
              </a:buClr>
              <a:buFont typeface="Wingdings" panose="05000000000000000000" pitchFamily="2" charset="2"/>
              <a:buChar char=""/>
            </a:pPr>
            <a:r>
              <a:rPr lang="fr-FR" sz="2800" dirty="0" smtClean="0"/>
              <a:t>Génie écologique - Biodiversité</a:t>
            </a:r>
          </a:p>
          <a:p>
            <a:pPr marL="457200" indent="-457200">
              <a:buClr>
                <a:srgbClr val="0091AA"/>
              </a:buClr>
              <a:buFont typeface="Wingdings" panose="05000000000000000000" pitchFamily="2" charset="2"/>
              <a:buChar char=""/>
            </a:pPr>
            <a:r>
              <a:rPr lang="fr-FR" sz="2800" dirty="0" smtClean="0"/>
              <a:t>Développement durable et RSE</a:t>
            </a:r>
            <a:endParaRPr lang="fr-FR" sz="2800" dirty="0"/>
          </a:p>
        </p:txBody>
      </p:sp>
      <p:pic>
        <p:nvPicPr>
          <p:cNvPr id="10247" name="Picture 7" descr="Timon lepidus (11) - G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928" y="4468240"/>
            <a:ext cx="1566217" cy="123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2" descr="Nouveau_Logo_Pole_EAU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343" y="2641409"/>
            <a:ext cx="1102798" cy="95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55776" y="3224280"/>
            <a:ext cx="240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EA délégation régionale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62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4</a:t>
            </a:fld>
            <a:endParaRPr lang="fr-FR" dirty="0"/>
          </a:p>
        </p:txBody>
      </p:sp>
      <p:pic>
        <p:nvPicPr>
          <p:cNvPr id="11" name="Imag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629"/>
            <a:ext cx="2865426" cy="97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117394" y="495484"/>
            <a:ext cx="595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solidFill>
                  <a:srgbClr val="0091AA"/>
                </a:solidFill>
              </a:rPr>
              <a:t> 3 leviers d’actions stratégiques</a:t>
            </a:r>
            <a:endParaRPr lang="fr-FR" sz="3600" dirty="0">
              <a:solidFill>
                <a:srgbClr val="0091AA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1916832"/>
            <a:ext cx="2194261" cy="1152128"/>
          </a:xfrm>
          <a:prstGeom prst="rect">
            <a:avLst/>
          </a:prstGeom>
          <a:noFill/>
        </p:spPr>
      </p:pic>
      <p:pic>
        <p:nvPicPr>
          <p:cNvPr id="7" name="Image 6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97" y="1916832"/>
            <a:ext cx="2193540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92" y="1916832"/>
            <a:ext cx="2193540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direction\Documents\Com Ea\Elements graphiques ea\DAS acteurs\DAS-acteurs.jpg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92" y="3177048"/>
            <a:ext cx="219354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irection\Documents\Com Ea\Elements graphiques ea\DAS territoires\DAS-territoir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3179502"/>
            <a:ext cx="2193540" cy="6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direction\Documents\Com Ea\Elements graphiques ea\DAS qualiteÌ\DAS-qualiteÌ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97" y="3195203"/>
            <a:ext cx="2193540" cy="66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827582" y="3941762"/>
            <a:ext cx="25694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l’émergence et la mise en œuvre de nouvelles stratégies de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projets d’aménagement durable de territoires</a:t>
            </a:r>
          </a:p>
          <a:p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547597" y="3951054"/>
            <a:ext cx="2418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offrir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solutions de gestion des ressources et des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milieux</a:t>
            </a:r>
          </a:p>
          <a:p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66892" y="3951054"/>
            <a:ext cx="21935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placer les </a:t>
            </a:r>
            <a:r>
              <a:rPr lang="fr-FR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éco-entreprises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au cœur de toute démarche de transition.</a:t>
            </a:r>
          </a:p>
          <a:p>
            <a:pPr algn="just"/>
            <a:endPara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71600" y="5157192"/>
            <a:ext cx="7200800" cy="954107"/>
          </a:xfrm>
          <a:prstGeom prst="rect">
            <a:avLst/>
          </a:prstGeom>
          <a:solidFill>
            <a:srgbClr val="009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Favoriser l’approche transversale et construire collectivement de nouvelles solutions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87122" y="1506270"/>
            <a:ext cx="2474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Aménagement du territoire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692696" y="1503392"/>
            <a:ext cx="1903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Patrimoines naturels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094917" y="1498662"/>
            <a:ext cx="2537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Nouveaux business modèles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121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5</a:t>
            </a:fld>
            <a:endParaRPr lang="fr-FR" dirty="0"/>
          </a:p>
        </p:txBody>
      </p:sp>
      <p:sp>
        <p:nvSpPr>
          <p:cNvPr id="91" name="ZoneTexte 13"/>
          <p:cNvSpPr txBox="1"/>
          <p:nvPr/>
        </p:nvSpPr>
        <p:spPr>
          <a:xfrm>
            <a:off x="3851920" y="617279"/>
            <a:ext cx="4996505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spcAft>
                <a:spcPts val="0"/>
              </a:spcAft>
            </a:pPr>
            <a:r>
              <a:rPr lang="fr-FR" sz="3200" dirty="0" smtClean="0">
                <a:solidFill>
                  <a:srgbClr val="0091AA"/>
                </a:solidFill>
                <a:latin typeface="+mj-lt"/>
                <a:ea typeface="Times New Roman"/>
              </a:rPr>
              <a:t>Un objectif, des actions </a:t>
            </a:r>
            <a:endParaRPr lang="fr-FR" sz="3200" dirty="0">
              <a:solidFill>
                <a:srgbClr val="0091AA"/>
              </a:solidFill>
              <a:effectLst/>
              <a:latin typeface="+mj-lt"/>
              <a:ea typeface="Times New Roman"/>
            </a:endParaRPr>
          </a:p>
        </p:txBody>
      </p:sp>
      <p:sp>
        <p:nvSpPr>
          <p:cNvPr id="93" name="ZoneTexte 13"/>
          <p:cNvSpPr txBox="1"/>
          <p:nvPr/>
        </p:nvSpPr>
        <p:spPr>
          <a:xfrm>
            <a:off x="611560" y="1844824"/>
            <a:ext cx="8280920" cy="7875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800" b="1" dirty="0" smtClean="0">
                <a:latin typeface="+mj-lt"/>
                <a:ea typeface="Times New Roman"/>
              </a:rPr>
              <a:t>Favoriser le développement des éco-activités au niveau régional, national et international</a:t>
            </a:r>
            <a:endParaRPr lang="fr-FR" sz="2800" b="1" dirty="0">
              <a:effectLst/>
              <a:latin typeface="+mj-lt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3068960"/>
            <a:ext cx="81369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91AA"/>
              </a:buClr>
              <a:buFont typeface="Wingdings" panose="05000000000000000000" pitchFamily="2" charset="2"/>
              <a:buChar char="ü"/>
            </a:pPr>
            <a:r>
              <a:rPr lang="fr-FR" sz="2400" dirty="0" smtClean="0"/>
              <a:t>Animation d’une dynamique </a:t>
            </a:r>
            <a:r>
              <a:rPr lang="fr-FR" sz="2400" dirty="0"/>
              <a:t>de </a:t>
            </a:r>
            <a:r>
              <a:rPr lang="fr-FR" sz="2400" dirty="0" smtClean="0"/>
              <a:t>réseau collaboratif</a:t>
            </a:r>
          </a:p>
          <a:p>
            <a:pPr marL="342900" lvl="0" indent="-342900">
              <a:buClr>
                <a:srgbClr val="0091AA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Création d’espaces de partage et de réflexions pour </a:t>
            </a:r>
            <a:r>
              <a:rPr lang="fr-FR" sz="2400" dirty="0" smtClean="0"/>
              <a:t>l’action</a:t>
            </a:r>
          </a:p>
          <a:p>
            <a:pPr marL="342900" lvl="0" indent="-342900">
              <a:buClr>
                <a:srgbClr val="0091AA"/>
              </a:buClr>
              <a:buFont typeface="Wingdings" panose="05000000000000000000" pitchFamily="2" charset="2"/>
              <a:buChar char="ü"/>
            </a:pPr>
            <a:r>
              <a:rPr lang="fr-FR" sz="2400" dirty="0" smtClean="0"/>
              <a:t>Valorisation des éco-entreprises  et </a:t>
            </a:r>
            <a:r>
              <a:rPr lang="fr-FR" sz="2400" dirty="0" err="1" smtClean="0"/>
              <a:t>sourcing</a:t>
            </a:r>
            <a:r>
              <a:rPr lang="fr-FR" sz="2400" dirty="0" smtClean="0"/>
              <a:t> pour les donneurs d’ordre publics et privés</a:t>
            </a:r>
          </a:p>
          <a:p>
            <a:pPr marL="342900" indent="-342900">
              <a:buClr>
                <a:srgbClr val="0091AA"/>
              </a:buClr>
              <a:buFont typeface="Wingdings" panose="05000000000000000000" pitchFamily="2" charset="2"/>
              <a:buChar char="ü"/>
            </a:pPr>
            <a:r>
              <a:rPr lang="fr-FR" sz="2400" dirty="0" smtClean="0"/>
              <a:t>Travail </a:t>
            </a:r>
            <a:r>
              <a:rPr lang="fr-FR" sz="2400" dirty="0"/>
              <a:t>sur l’émergence de nouveaux marchés</a:t>
            </a:r>
          </a:p>
          <a:p>
            <a:pPr marL="342900" lvl="0" indent="-342900">
              <a:buClr>
                <a:srgbClr val="0091AA"/>
              </a:buClr>
              <a:buFont typeface="Wingdings" panose="05000000000000000000" pitchFamily="2" charset="2"/>
              <a:buChar char="ü"/>
            </a:pPr>
            <a:r>
              <a:rPr lang="fr-FR" sz="2400" dirty="0" smtClean="0"/>
              <a:t>Appui aux politiques publiques (demande de participation au OIR et SRCE)</a:t>
            </a:r>
          </a:p>
          <a:p>
            <a:pPr marL="342900" lvl="0" indent="-342900">
              <a:buClr>
                <a:srgbClr val="0091AA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Accompagnement des entreprises dans leur développement</a:t>
            </a:r>
          </a:p>
          <a:p>
            <a:pPr marL="342900" lvl="0" indent="-342900">
              <a:buClr>
                <a:srgbClr val="0091AA"/>
              </a:buClr>
              <a:buFont typeface="Wingdings" panose="05000000000000000000" pitchFamily="2" charset="2"/>
              <a:buChar char="ü"/>
            </a:pPr>
            <a:endParaRPr lang="fr-FR" sz="2400" dirty="0"/>
          </a:p>
          <a:p>
            <a:pPr marL="342900" lvl="0" indent="-342900">
              <a:buClr>
                <a:srgbClr val="0091AA"/>
              </a:buClr>
              <a:buFont typeface="Wingdings" panose="05000000000000000000" pitchFamily="2" charset="2"/>
              <a:buChar char="ü"/>
            </a:pPr>
            <a:endParaRPr lang="fr-FR" sz="2000" dirty="0"/>
          </a:p>
        </p:txBody>
      </p:sp>
      <p:pic>
        <p:nvPicPr>
          <p:cNvPr id="11" name="Imag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629"/>
            <a:ext cx="2865426" cy="97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8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6</a:t>
            </a:fld>
            <a:endParaRPr lang="fr-FR" dirty="0"/>
          </a:p>
        </p:txBody>
      </p:sp>
      <p:pic>
        <p:nvPicPr>
          <p:cNvPr id="12" name="Imag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629"/>
            <a:ext cx="2865426" cy="97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015378" y="354212"/>
            <a:ext cx="5817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0091AA"/>
                </a:solidFill>
              </a:rPr>
              <a:t>Quelques évènements EA 2016</a:t>
            </a:r>
            <a:endParaRPr lang="fr-FR" sz="3200" b="1" dirty="0">
              <a:solidFill>
                <a:srgbClr val="0091AA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435419"/>
              </p:ext>
            </p:extLst>
          </p:nvPr>
        </p:nvGraphicFramePr>
        <p:xfrm>
          <a:off x="323528" y="1844824"/>
          <a:ext cx="8509109" cy="4032449"/>
        </p:xfrm>
        <a:graphic>
          <a:graphicData uri="http://schemas.openxmlformats.org/drawingml/2006/table">
            <a:tbl>
              <a:tblPr firstRow="1" firstCol="1" bandRow="1"/>
              <a:tblGrid>
                <a:gridCol w="1609027"/>
                <a:gridCol w="6900082"/>
              </a:tblGrid>
              <a:tr h="823369">
                <a:tc>
                  <a:txBody>
                    <a:bodyPr/>
                    <a:lstStyle/>
                    <a:p>
                      <a:pPr marL="175895" marR="74930"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avril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6" marR="55796" marT="55796" marB="55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115"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Soirée </a:t>
                      </a:r>
                      <a:r>
                        <a:rPr lang="fr-FR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Rés’Eau</a:t>
                      </a: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dirty="0">
                          <a:solidFill>
                            <a:srgbClr val="0091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Société du Canal de Provence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58115" algn="ctr">
                        <a:spcAft>
                          <a:spcPts val="0"/>
                        </a:spcAft>
                      </a:pPr>
                      <a:r>
                        <a:rPr lang="fr-FR" sz="1200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Evènement trimestriel du réseau </a:t>
                      </a:r>
                      <a:r>
                        <a:rPr lang="fr-FR" sz="1200" spc="-3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Éa</a:t>
                      </a:r>
                      <a:r>
                        <a:rPr lang="fr-FR" sz="1200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&amp; Pôle Eau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6" marR="55796" marT="55796" marB="55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813">
                <a:tc>
                  <a:txBody>
                    <a:bodyPr/>
                    <a:lstStyle/>
                    <a:p>
                      <a:pPr marL="175895" marR="74930"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au 26 mai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5895" marR="74930"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Partenariat Pôle EAU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6" marR="55796" marT="55796" marB="55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115"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Action commerciale </a:t>
                      </a:r>
                      <a:r>
                        <a:rPr lang="fr-FR" sz="1200" b="1" dirty="0">
                          <a:solidFill>
                            <a:srgbClr val="0091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Salon </a:t>
                      </a:r>
                      <a:r>
                        <a:rPr lang="fr-FR" sz="1200" b="1" dirty="0" err="1">
                          <a:solidFill>
                            <a:srgbClr val="0091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HydroGaïa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58115" algn="ctr">
                        <a:spcAft>
                          <a:spcPts val="0"/>
                        </a:spcAft>
                      </a:pPr>
                      <a:r>
                        <a:rPr lang="fr-FR" sz="1200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Salon professionnel réunissant les acteurs majeurs de la filière Eau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6" marR="55796" marT="55796" marB="55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898">
                <a:tc>
                  <a:txBody>
                    <a:bodyPr/>
                    <a:lstStyle/>
                    <a:p>
                      <a:pPr marL="175895" marR="74930"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Juin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6" marR="55796" marT="55796" marB="55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Acteurs de la transition </a:t>
                      </a:r>
                      <a:r>
                        <a:rPr lang="fr-FR" sz="1200" b="1" dirty="0">
                          <a:solidFill>
                            <a:srgbClr val="0091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Economie circulaire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58115" algn="ctr">
                        <a:spcAft>
                          <a:spcPts val="0"/>
                        </a:spcAft>
                      </a:pPr>
                      <a:r>
                        <a:rPr lang="fr-FR" sz="1200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Journée de rencontres éco-entreprises, acheteurs et décideurs publics &amp; privés régionaux /  Pourquoi et comment mettre en œuvre l’économie circulaire sur les territoires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6" marR="55796" marT="55796" marB="55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369">
                <a:tc>
                  <a:txBody>
                    <a:bodyPr/>
                    <a:lstStyle/>
                    <a:p>
                      <a:pPr marL="175895" marR="74930"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 au 2 décembre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6" marR="55796" marT="55796" marB="55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58115"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91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Salon </a:t>
                      </a:r>
                      <a:r>
                        <a:rPr lang="fr-FR" sz="1200" b="1" dirty="0" err="1">
                          <a:solidFill>
                            <a:srgbClr val="0091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Pollutec</a:t>
                      </a:r>
                      <a:r>
                        <a:rPr lang="fr-FR" sz="1200" b="1" dirty="0">
                          <a:solidFill>
                            <a:srgbClr val="0091A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Lyon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58115" algn="ctr">
                        <a:spcAft>
                          <a:spcPts val="0"/>
                        </a:spcAft>
                      </a:pPr>
                      <a:r>
                        <a:rPr lang="fr-FR" sz="1200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Salon international de l’environnement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96" marR="55796" marT="55796" marB="5579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7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7</a:t>
            </a:fld>
            <a:endParaRPr lang="fr-FR" dirty="0"/>
          </a:p>
        </p:txBody>
      </p:sp>
      <p:pic>
        <p:nvPicPr>
          <p:cNvPr id="11" name="Imag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629"/>
            <a:ext cx="2865426" cy="97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096084" y="438512"/>
            <a:ext cx="584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 smtClean="0">
                <a:solidFill>
                  <a:srgbClr val="0091AA"/>
                </a:solidFill>
              </a:rPr>
              <a:t>Des partenariats actifs</a:t>
            </a:r>
            <a:endParaRPr lang="fr-FR" sz="3200" dirty="0">
              <a:solidFill>
                <a:srgbClr val="0091AA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5" b="24406"/>
          <a:stretch/>
        </p:blipFill>
        <p:spPr>
          <a:xfrm>
            <a:off x="1164000" y="2598727"/>
            <a:ext cx="1627669" cy="8043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43" y="1304147"/>
            <a:ext cx="1229269" cy="10243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7" b="24436"/>
          <a:stretch/>
        </p:blipFill>
        <p:spPr>
          <a:xfrm>
            <a:off x="939312" y="1582346"/>
            <a:ext cx="1932465" cy="76254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1"/>
          <a:stretch/>
        </p:blipFill>
        <p:spPr>
          <a:xfrm>
            <a:off x="5266601" y="2536007"/>
            <a:ext cx="1138157" cy="1143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00" y="1594816"/>
            <a:ext cx="1242552" cy="62127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54" y="1758892"/>
            <a:ext cx="1571625" cy="457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2" y="5301208"/>
            <a:ext cx="1868743" cy="90605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93" y="2543263"/>
            <a:ext cx="1512168" cy="100782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54" y="4965937"/>
            <a:ext cx="2592288" cy="114450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739454" y="5903928"/>
            <a:ext cx="32984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Cofondateur /  Administrateur</a:t>
            </a:r>
          </a:p>
          <a:p>
            <a:pPr algn="ctr"/>
            <a:r>
              <a:rPr lang="fr-FR" sz="1100" dirty="0"/>
              <a:t>P</a:t>
            </a:r>
            <a:r>
              <a:rPr lang="fr-FR" sz="1100" dirty="0" smtClean="0"/>
              <a:t>résident de la Commission Aménagement et construction durable</a:t>
            </a:r>
            <a:endParaRPr lang="fr-FR" sz="11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01" y="3805749"/>
            <a:ext cx="1173856" cy="127052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54" y="2697950"/>
            <a:ext cx="1504753" cy="78372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32" y="4952244"/>
            <a:ext cx="1773921" cy="153202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75" y="3702123"/>
            <a:ext cx="1366658" cy="136665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132" y="3855976"/>
            <a:ext cx="1499832" cy="89179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28" y="3628680"/>
            <a:ext cx="1050702" cy="13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8" y="108571"/>
            <a:ext cx="2350178" cy="88021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8</a:t>
            </a:fld>
            <a:endParaRPr lang="fr-FR" dirty="0"/>
          </a:p>
        </p:txBody>
      </p:sp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58" y="2311748"/>
            <a:ext cx="1331640" cy="78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12790"/>
            <a:ext cx="1008112" cy="45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6" descr="Enviroconsult">
            <a:hlinkClick r:id="rId6" tooltip="Retourner à l'accueil de Enviroconsult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631" y="1412776"/>
            <a:ext cx="1388851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040" y="1052736"/>
            <a:ext cx="1296144" cy="12961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2" y="4274418"/>
            <a:ext cx="1098798" cy="109879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2874" y="4199012"/>
            <a:ext cx="1163900" cy="11639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262" y="3400094"/>
            <a:ext cx="899699" cy="8996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6856" y="947683"/>
            <a:ext cx="1005582" cy="97470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6174" y="1127880"/>
            <a:ext cx="933400" cy="9334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28418" y="4274418"/>
            <a:ext cx="1008112" cy="100811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4308" y="2177945"/>
            <a:ext cx="936104" cy="93610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76290" y="2069933"/>
            <a:ext cx="1152128" cy="115212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218" y="5311171"/>
            <a:ext cx="864096" cy="66541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89139" y="2268143"/>
            <a:ext cx="792088" cy="79208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05128" y="4530146"/>
            <a:ext cx="1187624" cy="41566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13537" y="1205866"/>
            <a:ext cx="1008112" cy="100811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29941" y="3136983"/>
            <a:ext cx="1708319" cy="122022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73807" y="1157179"/>
            <a:ext cx="850328" cy="85713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32474" y="3098100"/>
            <a:ext cx="864096" cy="864096"/>
          </a:xfrm>
          <a:prstGeom prst="rect">
            <a:avLst/>
          </a:prstGeom>
        </p:spPr>
      </p:pic>
      <p:pic>
        <p:nvPicPr>
          <p:cNvPr id="9218" name="Picture 2" descr="C:\Users\direction\Documents\logos\Logos membres\EODD_Ingenieurs_conseils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26" y="2464050"/>
            <a:ext cx="1736858" cy="3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60" y="4712451"/>
            <a:ext cx="1362075" cy="466725"/>
          </a:xfrm>
          <a:prstGeom prst="rect">
            <a:avLst/>
          </a:prstGeom>
        </p:spPr>
      </p:pic>
      <p:sp>
        <p:nvSpPr>
          <p:cNvPr id="6" name="AutoShape 6" descr="Résultat de recherche d'images pour &quot;logo technoba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3017215"/>
            <a:ext cx="1257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73216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13"/>
          <p:cNvSpPr txBox="1"/>
          <p:nvPr/>
        </p:nvSpPr>
        <p:spPr>
          <a:xfrm>
            <a:off x="3555222" y="265215"/>
            <a:ext cx="4822565" cy="7875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3600" dirty="0" smtClean="0">
                <a:solidFill>
                  <a:srgbClr val="0091AA"/>
                </a:solidFill>
                <a:effectLst/>
                <a:latin typeface="+mj-lt"/>
                <a:ea typeface="Times New Roman"/>
              </a:rPr>
              <a:t>Parmi nos membres :</a:t>
            </a:r>
            <a:endParaRPr lang="fr-FR" sz="3600" dirty="0">
              <a:solidFill>
                <a:srgbClr val="0091AA"/>
              </a:solidFill>
              <a:effectLst/>
              <a:latin typeface="+mj-lt"/>
              <a:ea typeface="Times New Roman"/>
            </a:endParaRPr>
          </a:p>
        </p:txBody>
      </p:sp>
      <p:pic>
        <p:nvPicPr>
          <p:cNvPr id="9225" name="Picture 9" descr="C:\Users\direction\Documents\logos\Logos membres\Pizzorno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60" y="5454254"/>
            <a:ext cx="1324753" cy="5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direction\Documents\logos\Logos membres\logo SCP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96" y="5603664"/>
            <a:ext cx="1832706" cy="57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 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2" y="6126381"/>
            <a:ext cx="1332356" cy="36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89" y="5248466"/>
            <a:ext cx="869351" cy="10799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36" y="3957643"/>
            <a:ext cx="1634451" cy="39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824" y="515245"/>
            <a:ext cx="6789440" cy="1296144"/>
          </a:xfrm>
        </p:spPr>
        <p:txBody>
          <a:bodyPr>
            <a:normAutofit fontScale="90000"/>
          </a:bodyPr>
          <a:lstStyle/>
          <a:p>
            <a:pPr lvl="0" defTabSz="457200" eaLnBrk="0" fontAlgn="base" hangingPunct="0">
              <a:spcAft>
                <a:spcPct val="0"/>
              </a:spcAft>
              <a:defRPr/>
            </a:pPr>
            <a:r>
              <a:rPr lang="fr-FR" sz="3600" dirty="0" smtClean="0">
                <a:solidFill>
                  <a:srgbClr val="0091AA"/>
                </a:solidFill>
                <a:ea typeface="Times New Roman"/>
                <a:cs typeface="+mn-cs"/>
              </a:rPr>
              <a:t>Une dynamique  </a:t>
            </a:r>
            <a:r>
              <a:rPr lang="fr-FR" sz="3600" dirty="0">
                <a:solidFill>
                  <a:srgbClr val="0091AA"/>
                </a:solidFill>
                <a:ea typeface="Times New Roman"/>
                <a:cs typeface="+mn-cs"/>
              </a:rPr>
              <a:t>de collaboration internationale et européenne</a:t>
            </a:r>
            <a:r>
              <a:rPr lang="fr-FR" sz="2000" b="1" dirty="0">
                <a:solidFill>
                  <a:prstClr val="black"/>
                </a:solidFill>
                <a:latin typeface="Arial"/>
                <a:ea typeface="MS PGothic" pitchFamily="34" charset="-128"/>
                <a:cs typeface="+mn-cs"/>
              </a:rPr>
              <a:t/>
            </a:r>
            <a:br>
              <a:rPr lang="fr-FR" sz="2000" b="1" dirty="0">
                <a:solidFill>
                  <a:prstClr val="black"/>
                </a:solidFill>
                <a:latin typeface="Arial"/>
                <a:ea typeface="MS PGothic" pitchFamily="34" charset="-128"/>
                <a:cs typeface="+mn-cs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9525" y="1484784"/>
            <a:ext cx="8229600" cy="4525963"/>
          </a:xfrm>
        </p:spPr>
        <p:txBody>
          <a:bodyPr/>
          <a:lstStyle/>
          <a:p>
            <a:pPr marL="285750" lvl="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fr-FR" sz="1800" dirty="0">
                <a:solidFill>
                  <a:prstClr val="black"/>
                </a:solidFill>
                <a:ea typeface="MS PGothic" pitchFamily="34" charset="-128"/>
              </a:rPr>
              <a:t>6 projets  européens déposés entre 2015 et 2016.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None/>
              <a:defRPr/>
            </a:pPr>
            <a:endParaRPr lang="fr-FR" sz="1800" dirty="0">
              <a:solidFill>
                <a:prstClr val="black"/>
              </a:solidFill>
              <a:ea typeface="MS PGothic" pitchFamily="34" charset="-128"/>
            </a:endParaRPr>
          </a:p>
          <a:p>
            <a:pPr marL="285750" lvl="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fr-FR" sz="1800" dirty="0">
                <a:solidFill>
                  <a:prstClr val="black"/>
                </a:solidFill>
                <a:ea typeface="MS PGothic" pitchFamily="34" charset="-128"/>
              </a:rPr>
              <a:t>Thématiques clefs : gestion efficace de l’eau, gestion des déchets, meilleur accès des éco-entreprises dans les marchés publics , mise en relation entre les grands groupes et les éco-entreprises , tourisme </a:t>
            </a:r>
            <a:r>
              <a:rPr lang="fr-FR" sz="1800" dirty="0" err="1">
                <a:solidFill>
                  <a:prstClr val="black"/>
                </a:solidFill>
                <a:ea typeface="MS PGothic" pitchFamily="34" charset="-128"/>
              </a:rPr>
              <a:t>éco-responsable</a:t>
            </a:r>
            <a:r>
              <a:rPr lang="fr-FR" sz="1800" dirty="0" smtClean="0">
                <a:solidFill>
                  <a:prstClr val="black"/>
                </a:solidFill>
                <a:ea typeface="MS PGothic" pitchFamily="34" charset="-128"/>
              </a:rPr>
              <a:t>.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None/>
              <a:defRPr/>
            </a:pPr>
            <a:endParaRPr lang="fr-FR" sz="180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marL="285750" lvl="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fr-FR" sz="1800" dirty="0">
                <a:solidFill>
                  <a:prstClr val="black"/>
                </a:solidFill>
                <a:ea typeface="MS PGothic" pitchFamily="34" charset="-128"/>
              </a:rPr>
              <a:t>2</a:t>
            </a:r>
            <a:r>
              <a:rPr lang="fr-FR" sz="1800" dirty="0" smtClean="0">
                <a:solidFill>
                  <a:prstClr val="black"/>
                </a:solidFill>
                <a:ea typeface="MS PGothic" pitchFamily="34" charset="-128"/>
              </a:rPr>
              <a:t> missions internationales prévues (</a:t>
            </a:r>
            <a:r>
              <a:rPr lang="fr-FR" sz="1800" dirty="0" err="1" smtClean="0">
                <a:solidFill>
                  <a:prstClr val="black"/>
                </a:solidFill>
                <a:ea typeface="MS PGothic" pitchFamily="34" charset="-128"/>
              </a:rPr>
              <a:t>Pollutec</a:t>
            </a:r>
            <a:r>
              <a:rPr lang="fr-FR" sz="1800" dirty="0" smtClean="0">
                <a:solidFill>
                  <a:prstClr val="black"/>
                </a:solidFill>
                <a:ea typeface="MS PGothic" pitchFamily="34" charset="-128"/>
              </a:rPr>
              <a:t>, </a:t>
            </a:r>
            <a:r>
              <a:rPr lang="fr-FR" sz="1800" dirty="0" err="1" smtClean="0">
                <a:solidFill>
                  <a:prstClr val="black"/>
                </a:solidFill>
                <a:ea typeface="MS PGothic" pitchFamily="34" charset="-128"/>
              </a:rPr>
              <a:t>Hydrogaia</a:t>
            </a:r>
            <a:r>
              <a:rPr lang="fr-FR" sz="1800" dirty="0" smtClean="0">
                <a:solidFill>
                  <a:prstClr val="black"/>
                </a:solidFill>
                <a:ea typeface="MS PGothic" pitchFamily="34" charset="-128"/>
              </a:rPr>
              <a:t>)</a:t>
            </a:r>
          </a:p>
          <a:p>
            <a:pPr marL="285750" lvl="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endParaRPr lang="fr-FR" sz="180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marL="285750" lvl="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endParaRPr lang="fr-FR" sz="1800" dirty="0" smtClean="0">
              <a:solidFill>
                <a:prstClr val="black"/>
              </a:solidFill>
              <a:ea typeface="MS PGothic" pitchFamily="34" charset="-128"/>
            </a:endParaRPr>
          </a:p>
          <a:p>
            <a:pPr marL="285750" lvl="0" indent="-28575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fr-FR" sz="1800" dirty="0" smtClean="0">
                <a:solidFill>
                  <a:prstClr val="black"/>
                </a:solidFill>
                <a:ea typeface="MS PGothic" pitchFamily="34" charset="-128"/>
              </a:rPr>
              <a:t>3  projet européens en cours: </a:t>
            </a:r>
            <a:r>
              <a:rPr lang="fr-FR" sz="1800" dirty="0" err="1" smtClean="0">
                <a:solidFill>
                  <a:prstClr val="black"/>
                </a:solidFill>
                <a:ea typeface="MS PGothic" pitchFamily="34" charset="-128"/>
              </a:rPr>
              <a:t>EnW</a:t>
            </a:r>
            <a:r>
              <a:rPr lang="fr-FR" sz="1800" dirty="0" smtClean="0">
                <a:solidFill>
                  <a:prstClr val="black"/>
                </a:solidFill>
                <a:ea typeface="MS PGothic" pitchFamily="34" charset="-128"/>
              </a:rPr>
              <a:t>, MED3R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de suivi du PRIDES GREEN - 24 novembre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A9D2-5FA5-4298-A91C-D88DC04D7D24}" type="slidenum">
              <a:rPr lang="fr-FR" smtClean="0"/>
              <a:t>9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592"/>
            <a:ext cx="28654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76" y="4303985"/>
            <a:ext cx="8477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89711"/>
            <a:ext cx="191452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7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P_PresentacionInvestigacionIng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lnDef>
  </a:objectDefaults>
  <a:extraClrSchemeLst>
    <a:extraClrScheme>
      <a:clrScheme name="1_P_PresentacionInvestigacionIngl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_PresentacionInvestigacionIngl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P_PresentacionInvestigacionIng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lnDef>
  </a:objectDefaults>
  <a:extraClrSchemeLst>
    <a:extraClrScheme>
      <a:clrScheme name="1_P_PresentacionInvestigacionIngl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_PresentacionInvestigacionIngl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P_PresentacionInvestigacionIng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lnDef>
  </a:objectDefaults>
  <a:extraClrSchemeLst>
    <a:extraClrScheme>
      <a:clrScheme name="1_P_PresentacionInvestigacionIngl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_PresentacionInvestigacionIngl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_PresentacionInvestigacionIng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lnDef>
  </a:objectDefaults>
  <a:extraClrSchemeLst>
    <a:extraClrScheme>
      <a:clrScheme name="1_P_PresentacionInvestigacionIngl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_PresentacionInvestigacionIngl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_PresentacionInvestigacionIng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lnDef>
  </a:objectDefaults>
  <a:extraClrSchemeLst>
    <a:extraClrScheme>
      <a:clrScheme name="1_P_PresentacionInvestigacionIngl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_PresentacionInvestigacionIngl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_PresentacionInvestigacionIng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lnDef>
  </a:objectDefaults>
  <a:extraClrSchemeLst>
    <a:extraClrScheme>
      <a:clrScheme name="1_P_PresentacionInvestigacionIngl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_PresentacionInvestigacionIngl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_PresentacionInvestigacionIng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lnDef>
  </a:objectDefaults>
  <a:extraClrSchemeLst>
    <a:extraClrScheme>
      <a:clrScheme name="1_P_PresentacionInvestigacionIngl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_PresentacionInvestigacionIngl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_PresentacionInvestigacionIng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lnDef>
  </a:objectDefaults>
  <a:extraClrSchemeLst>
    <a:extraClrScheme>
      <a:clrScheme name="1_P_PresentacionInvestigacionIngl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_PresentacionInvestigacionIngl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P_PresentacionInvestigacionIng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lnDef>
  </a:objectDefaults>
  <a:extraClrSchemeLst>
    <a:extraClrScheme>
      <a:clrScheme name="1_P_PresentacionInvestigacionIngl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_PresentacionInvestigacionIngl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P_PresentacionInvestigacionIng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lnDef>
  </a:objectDefaults>
  <a:extraClrSchemeLst>
    <a:extraClrScheme>
      <a:clrScheme name="1_P_PresentacionInvestigacionIngl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_PresentacionInvestigacionIngl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P_PresentacionInvestigacionIng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MS PGothic" pitchFamily="34" charset="-128"/>
          </a:defRPr>
        </a:defPPr>
      </a:lstStyle>
    </a:lnDef>
  </a:objectDefaults>
  <a:extraClrSchemeLst>
    <a:extraClrScheme>
      <a:clrScheme name="1_P_PresentacionInvestigacionIngl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_PresentacionInvestigacionIngl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_PresentacionInvestigacionIngl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15546</TotalTime>
  <Words>936</Words>
  <Application>Microsoft Office PowerPoint</Application>
  <PresentationFormat>Affichage à l'écran (4:3)</PresentationFormat>
  <Paragraphs>170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18</vt:i4>
      </vt:variant>
    </vt:vector>
  </HeadingPairs>
  <TitlesOfParts>
    <vt:vector size="37" baseType="lpstr">
      <vt:lpstr>MS PGothic</vt:lpstr>
      <vt:lpstr>Arial</vt:lpstr>
      <vt:lpstr>Calibri</vt:lpstr>
      <vt:lpstr>Franklin Gothic Medium</vt:lpstr>
      <vt:lpstr>Lucida Grande</vt:lpstr>
      <vt:lpstr>Times New Roman</vt:lpstr>
      <vt:lpstr>Wingdings</vt:lpstr>
      <vt:lpstr>Thème Office</vt:lpstr>
      <vt:lpstr>1_P_PresentacionInvestigacionIngles</vt:lpstr>
      <vt:lpstr>2_P_PresentacionInvestigacionIngles</vt:lpstr>
      <vt:lpstr>3_P_PresentacionInvestigacionIngles</vt:lpstr>
      <vt:lpstr>4_P_PresentacionInvestigacionIngles</vt:lpstr>
      <vt:lpstr>5_P_PresentacionInvestigacionIngles</vt:lpstr>
      <vt:lpstr>6_P_PresentacionInvestigacionIngles</vt:lpstr>
      <vt:lpstr>7_P_PresentacionInvestigacionIngles</vt:lpstr>
      <vt:lpstr>8_P_PresentacionInvestigacionIngles</vt:lpstr>
      <vt:lpstr>9_P_PresentacionInvestigacionIngles</vt:lpstr>
      <vt:lpstr>10_P_PresentacionInvestigacionIngles</vt:lpstr>
      <vt:lpstr>11_P_PresentacionInvestigacionIngles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dynamique  de collaboration internationale et européenne </vt:lpstr>
      <vt:lpstr>  Les enjeux de la gestion efficace de l’eau  en zones urbaines européennes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 EL MERINI</dc:creator>
  <cp:lastModifiedBy>cavalier</cp:lastModifiedBy>
  <cp:revision>192</cp:revision>
  <cp:lastPrinted>2016-03-30T08:07:09Z</cp:lastPrinted>
  <dcterms:created xsi:type="dcterms:W3CDTF">2014-11-19T13:00:52Z</dcterms:created>
  <dcterms:modified xsi:type="dcterms:W3CDTF">2016-04-05T08:37:26Z</dcterms:modified>
</cp:coreProperties>
</file>