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6" r:id="rId3"/>
    <p:sldId id="258" r:id="rId4"/>
    <p:sldId id="280" r:id="rId5"/>
    <p:sldId id="281" r:id="rId6"/>
    <p:sldId id="279" r:id="rId7"/>
    <p:sldId id="282" r:id="rId8"/>
    <p:sldId id="283" r:id="rId9"/>
    <p:sldId id="285" r:id="rId10"/>
    <p:sldId id="286" r:id="rId11"/>
    <p:sldId id="290" r:id="rId12"/>
    <p:sldId id="291" r:id="rId13"/>
    <p:sldId id="292" r:id="rId14"/>
    <p:sldId id="293" r:id="rId15"/>
    <p:sldId id="294" r:id="rId16"/>
    <p:sldId id="295" r:id="rId17"/>
    <p:sldId id="297" r:id="rId18"/>
    <p:sldId id="296" r:id="rId19"/>
    <p:sldId id="302" r:id="rId20"/>
    <p:sldId id="301" r:id="rId21"/>
    <p:sldId id="298" r:id="rId22"/>
    <p:sldId id="303" r:id="rId23"/>
    <p:sldId id="299" r:id="rId24"/>
    <p:sldId id="304"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57" autoAdjust="0"/>
  </p:normalViewPr>
  <p:slideViewPr>
    <p:cSldViewPr>
      <p:cViewPr varScale="1">
        <p:scale>
          <a:sx n="66" d="100"/>
          <a:sy n="66" d="100"/>
        </p:scale>
        <p:origin x="1930"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CB241-F142-41BD-8B2C-9B3FA1DD411F}" type="datetimeFigureOut">
              <a:rPr lang="fr-FR" smtClean="0"/>
              <a:t>05/04/2016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621642-A4CD-4B08-AA20-F3991DA20A09}" type="slidenum">
              <a:rPr lang="fr-FR" smtClean="0"/>
              <a:t>‹N°›</a:t>
            </a:fld>
            <a:endParaRPr lang="fr-FR"/>
          </a:p>
        </p:txBody>
      </p:sp>
    </p:spTree>
    <p:extLst>
      <p:ext uri="{BB962C8B-B14F-4D97-AF65-F5344CB8AC3E}">
        <p14:creationId xmlns:p14="http://schemas.microsoft.com/office/powerpoint/2010/main" val="1254960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Diapo pour rappeler</a:t>
            </a:r>
            <a:r>
              <a:rPr lang="fr-FR" baseline="0" dirty="0" smtClean="0"/>
              <a:t> la place de la « connaissance » par rapport à nos missions principales de planification et programmation. La connaissance alimente le processus et s’enrichit des retours d’expérience. Parmi les sujets relatifs à la connaissance, on zoomera dans cette présentation sur la R&amp;D</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2</a:t>
            </a:fld>
            <a:endParaRPr lang="fr-FR"/>
          </a:p>
        </p:txBody>
      </p:sp>
    </p:spTree>
    <p:extLst>
      <p:ext uri="{BB962C8B-B14F-4D97-AF65-F5344CB8AC3E}">
        <p14:creationId xmlns:p14="http://schemas.microsoft.com/office/powerpoint/2010/main" val="4039249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Cette diapo détaille le</a:t>
            </a:r>
            <a:r>
              <a:rPr lang="fr-FR" baseline="0" dirty="0" smtClean="0"/>
              <a:t> </a:t>
            </a:r>
            <a:r>
              <a:rPr lang="fr-FR" dirty="0" smtClean="0"/>
              <a:t>parcours</a:t>
            </a:r>
            <a:r>
              <a:rPr lang="fr-FR" baseline="0" dirty="0" smtClean="0"/>
              <a:t> administratif d’un projet de recherche dans les accords-cadres. Pour un projet hors ce cadre, une fois considéré comme répondant à nos attentes et nos règles d’intervention, il passera aussi en commission des aides. En revanche, ce ne sera pas nécessairement la dernière CDA de l’année (il y en a 4 par an, 3 cette année)</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11</a:t>
            </a:fld>
            <a:endParaRPr lang="fr-FR"/>
          </a:p>
        </p:txBody>
      </p:sp>
    </p:spTree>
    <p:extLst>
      <p:ext uri="{BB962C8B-B14F-4D97-AF65-F5344CB8AC3E}">
        <p14:creationId xmlns:p14="http://schemas.microsoft.com/office/powerpoint/2010/main" val="3374646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L’Agence attache beaucoup d’importance</a:t>
            </a:r>
            <a:r>
              <a:rPr lang="fr-FR" baseline="0" dirty="0" smtClean="0"/>
              <a:t> à la restitution des études / projets de recherche ainsi qu’à leur valorisation. Il y a une journée connaissance chaque année sur une thématique donnée. Cette année, ce sera probablement sur l’</a:t>
            </a:r>
            <a:r>
              <a:rPr lang="fr-FR" baseline="0" dirty="0" err="1" smtClean="0"/>
              <a:t>hydromorphologie</a:t>
            </a:r>
            <a:r>
              <a:rPr lang="fr-FR" baseline="0" dirty="0" smtClean="0"/>
              <a:t> et une seconde est déjà prévue en Languedoc sur les lagunes.</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12</a:t>
            </a:fld>
            <a:endParaRPr lang="fr-FR"/>
          </a:p>
        </p:txBody>
      </p:sp>
    </p:spTree>
    <p:extLst>
      <p:ext uri="{BB962C8B-B14F-4D97-AF65-F5344CB8AC3E}">
        <p14:creationId xmlns:p14="http://schemas.microsoft.com/office/powerpoint/2010/main" val="2170665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Illustration (avec diapos</a:t>
            </a:r>
            <a:r>
              <a:rPr lang="fr-FR" baseline="0" dirty="0" smtClean="0"/>
              <a:t> suivantes) d’un besoin prioritaire de connaissance. On retrouve la question posée, les actions identifiées pour répondre à la question. Cette année, nous avons rajouté les dispositions du nouveau SDAGE (2016-2021) qui interpellaient la connaissance, elle sont ajoutées pour chaque question.</a:t>
            </a:r>
          </a:p>
          <a:p>
            <a:r>
              <a:rPr lang="fr-FR" baseline="0" dirty="0" smtClean="0"/>
              <a:t>Les exemples sont choisis pour illustrer la diversité des questions. Le logo SDAGE indique si l’action identifiée peut répondre ou non aux dispositions du SDAGE. Le document complet est en cours d’actualisation avec les référents techniques, il sera diffusable.</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13</a:t>
            </a:fld>
            <a:endParaRPr lang="fr-FR"/>
          </a:p>
        </p:txBody>
      </p:sp>
    </p:spTree>
    <p:extLst>
      <p:ext uri="{BB962C8B-B14F-4D97-AF65-F5344CB8AC3E}">
        <p14:creationId xmlns:p14="http://schemas.microsoft.com/office/powerpoint/2010/main" val="1921689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 finir,</a:t>
            </a:r>
            <a:r>
              <a:rPr lang="fr-FR" baseline="0" dirty="0" smtClean="0"/>
              <a:t> vous trouverez la liste des projets 2016 par accord-cadre avec présentation sommaire des objectifs de ceux surlignés en jaune pour illustrer.</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17</a:t>
            </a:fld>
            <a:endParaRPr lang="fr-FR"/>
          </a:p>
        </p:txBody>
      </p:sp>
    </p:spTree>
    <p:extLst>
      <p:ext uri="{BB962C8B-B14F-4D97-AF65-F5344CB8AC3E}">
        <p14:creationId xmlns:p14="http://schemas.microsoft.com/office/powerpoint/2010/main" val="2920010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GT connaissance se réunit généralement en novembre</a:t>
            </a:r>
            <a:r>
              <a:rPr lang="fr-FR" baseline="0" dirty="0" smtClean="0"/>
              <a:t> pour mettre à jour les besoins prioritaires de connaissance, ces besoins sont ensuite validés en CODIR spécial connaissance. Ces besoins prioritaires sont articulés avec le groupe national RDI de l’ONEMA et avec les autres Agences. C’est prioritairement l’ONEMA qui doit gérer la politique de connaissance, nous intervenons donc dans un cadre définit sur des besoins prioritaires de bassin (RMC)</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3</a:t>
            </a:fld>
            <a:endParaRPr lang="fr-FR"/>
          </a:p>
        </p:txBody>
      </p:sp>
    </p:spTree>
    <p:extLst>
      <p:ext uri="{BB962C8B-B14F-4D97-AF65-F5344CB8AC3E}">
        <p14:creationId xmlns:p14="http://schemas.microsoft.com/office/powerpoint/2010/main" val="3528309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Au-delà</a:t>
            </a:r>
            <a:r>
              <a:rPr lang="fr-FR" baseline="0" dirty="0" smtClean="0"/>
              <a:t> de la recherche nous intervenons aussi et surtout au niveau des études en MO Agence ou tiers. On est dans ce cas dans une logique classique de demande d’aides ou d’appels d’offres si c’est en MO Agence</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4</a:t>
            </a:fld>
            <a:endParaRPr lang="fr-FR"/>
          </a:p>
        </p:txBody>
      </p:sp>
    </p:spTree>
    <p:extLst>
      <p:ext uri="{BB962C8B-B14F-4D97-AF65-F5344CB8AC3E}">
        <p14:creationId xmlns:p14="http://schemas.microsoft.com/office/powerpoint/2010/main" val="3543460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Cette diapo</a:t>
            </a:r>
            <a:r>
              <a:rPr lang="fr-FR" baseline="0" dirty="0" smtClean="0"/>
              <a:t> a pour objectif de rappeler que nous travaillons, concernant la recherche, quasi exclusivement avec des accords-cadres. Cela n’exclut pas de financer des projets de recherche en dehors de ce cadre. La démarche est alors celle d’une demande d’aide classique. Dans tous les cas la finalité opérationnelle doit être évidente pour l’Agence. Cela peut relever du court terme comme du moyen terme si on est plutôt à horizon « plan de gestion »</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5</a:t>
            </a:fld>
            <a:endParaRPr lang="fr-FR"/>
          </a:p>
        </p:txBody>
      </p:sp>
    </p:spTree>
    <p:extLst>
      <p:ext uri="{BB962C8B-B14F-4D97-AF65-F5344CB8AC3E}">
        <p14:creationId xmlns:p14="http://schemas.microsoft.com/office/powerpoint/2010/main" val="941298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Présentation</a:t>
            </a:r>
            <a:r>
              <a:rPr lang="fr-FR" baseline="0" dirty="0" smtClean="0"/>
              <a:t> des 4 accords cadre. La ZABR (zone atelier bassin </a:t>
            </a:r>
            <a:r>
              <a:rPr lang="fr-FR" baseline="0" dirty="0" err="1" smtClean="0"/>
              <a:t>rhône</a:t>
            </a:r>
            <a:r>
              <a:rPr lang="fr-FR" baseline="0" dirty="0" smtClean="0"/>
              <a:t>) regroupe une 20aine de centre de recherche dont le CNRS. Cette liste est assez stable mais n’est pas figée, l’accord cadre avec d’autres organismes est envisageable. L’INRA et l’INERIS par exemple sont en accord cadre avec l’ONEMA, les sujets étant plutôt d’intérêt national</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6</a:t>
            </a:fld>
            <a:endParaRPr lang="fr-FR"/>
          </a:p>
        </p:txBody>
      </p:sp>
    </p:spTree>
    <p:extLst>
      <p:ext uri="{BB962C8B-B14F-4D97-AF65-F5344CB8AC3E}">
        <p14:creationId xmlns:p14="http://schemas.microsoft.com/office/powerpoint/2010/main" val="1403515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Rappel rapide du fonctionnement d’un accord cadre</a:t>
            </a:r>
            <a:r>
              <a:rPr lang="fr-FR" baseline="0" dirty="0" smtClean="0"/>
              <a:t> en pratique. L’aspect « binôme » est important à souligner, il permet un suivi rapproché du projet.</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7</a:t>
            </a:fld>
            <a:endParaRPr lang="fr-FR"/>
          </a:p>
        </p:txBody>
      </p:sp>
    </p:spTree>
    <p:extLst>
      <p:ext uri="{BB962C8B-B14F-4D97-AF65-F5344CB8AC3E}">
        <p14:creationId xmlns:p14="http://schemas.microsoft.com/office/powerpoint/2010/main" val="4270789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thématiques</a:t>
            </a:r>
            <a:r>
              <a:rPr lang="fr-FR" baseline="0" dirty="0" smtClean="0"/>
              <a:t> principales qui font l’objet de nos priorités</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8</a:t>
            </a:fld>
            <a:endParaRPr lang="fr-FR"/>
          </a:p>
        </p:txBody>
      </p:sp>
    </p:spTree>
    <p:extLst>
      <p:ext uri="{BB962C8B-B14F-4D97-AF65-F5344CB8AC3E}">
        <p14:creationId xmlns:p14="http://schemas.microsoft.com/office/powerpoint/2010/main" val="33506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besoins prioritaires sont regroupés dans un document appelé</a:t>
            </a:r>
            <a:r>
              <a:rPr lang="fr-FR" baseline="0" dirty="0" smtClean="0"/>
              <a:t> « 40 questions prioritaires ».</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9</a:t>
            </a:fld>
            <a:endParaRPr lang="fr-FR"/>
          </a:p>
        </p:txBody>
      </p:sp>
    </p:spTree>
    <p:extLst>
      <p:ext uri="{BB962C8B-B14F-4D97-AF65-F5344CB8AC3E}">
        <p14:creationId xmlns:p14="http://schemas.microsoft.com/office/powerpoint/2010/main" val="3711421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Ces 40 questions</a:t>
            </a:r>
            <a:r>
              <a:rPr lang="fr-FR" baseline="0" dirty="0" smtClean="0"/>
              <a:t> peuvent être regroupées (arbitrairement) de cette façon pour illustrer la diversité des priorités. L’entrée est soit « milieux » soit « thématiques ». De nombreuses questions sont transversales, le découpage présenté est donc purement informatif</a:t>
            </a:r>
            <a:endParaRPr lang="fr-FR" dirty="0"/>
          </a:p>
        </p:txBody>
      </p:sp>
      <p:sp>
        <p:nvSpPr>
          <p:cNvPr id="4" name="Espace réservé du numéro de diapositive 3"/>
          <p:cNvSpPr>
            <a:spLocks noGrp="1"/>
          </p:cNvSpPr>
          <p:nvPr>
            <p:ph type="sldNum" sz="quarter" idx="10"/>
          </p:nvPr>
        </p:nvSpPr>
        <p:spPr/>
        <p:txBody>
          <a:bodyPr/>
          <a:lstStyle/>
          <a:p>
            <a:fld id="{AB621642-A4CD-4B08-AA20-F3991DA20A09}" type="slidenum">
              <a:rPr lang="fr-FR" smtClean="0"/>
              <a:t>10</a:t>
            </a:fld>
            <a:endParaRPr lang="fr-FR"/>
          </a:p>
        </p:txBody>
      </p:sp>
    </p:spTree>
    <p:extLst>
      <p:ext uri="{BB962C8B-B14F-4D97-AF65-F5344CB8AC3E}">
        <p14:creationId xmlns:p14="http://schemas.microsoft.com/office/powerpoint/2010/main" val="389379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309631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414201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234345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267744" y="2130425"/>
            <a:ext cx="6190456"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2662971" y="3886200"/>
            <a:ext cx="550465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Tree>
    <p:extLst>
      <p:ext uri="{BB962C8B-B14F-4D97-AF65-F5344CB8AC3E}">
        <p14:creationId xmlns:p14="http://schemas.microsoft.com/office/powerpoint/2010/main" val="263971384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7126372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35279994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238542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9361152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9409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78192533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1689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10941068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0060517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75364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3408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157488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BD675C-3C57-4B94-B1EC-CC711EC33110}" type="datetimeFigureOut">
              <a:rPr lang="fr-FR" smtClean="0"/>
              <a:t>05/04/2016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1064776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BD675C-3C57-4B94-B1EC-CC711EC33110}" type="datetimeFigureOut">
              <a:rPr lang="fr-FR" smtClean="0"/>
              <a:t>05/04/2016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329042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4BD675C-3C57-4B94-B1EC-CC711EC33110}" type="datetimeFigureOut">
              <a:rPr lang="fr-FR" smtClean="0"/>
              <a:t>05/04/2016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91649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BD675C-3C57-4B94-B1EC-CC711EC33110}" type="datetimeFigureOut">
              <a:rPr lang="fr-FR" smtClean="0"/>
              <a:t>05/04/2016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264380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BD675C-3C57-4B94-B1EC-CC711EC33110}" type="datetimeFigureOut">
              <a:rPr lang="fr-FR" smtClean="0"/>
              <a:t>05/04/2016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475631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BD675C-3C57-4B94-B1EC-CC711EC33110}" type="datetimeFigureOut">
              <a:rPr lang="fr-FR" smtClean="0"/>
              <a:t>05/04/2016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04148E-15BA-42A6-829E-CBB3543C4385}" type="slidenum">
              <a:rPr lang="fr-FR" smtClean="0"/>
              <a:t>‹N°›</a:t>
            </a:fld>
            <a:endParaRPr lang="fr-FR"/>
          </a:p>
        </p:txBody>
      </p:sp>
    </p:spTree>
    <p:extLst>
      <p:ext uri="{BB962C8B-B14F-4D97-AF65-F5344CB8AC3E}">
        <p14:creationId xmlns:p14="http://schemas.microsoft.com/office/powerpoint/2010/main" val="64540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D675C-3C57-4B94-B1EC-CC711EC33110}" type="datetimeFigureOut">
              <a:rPr lang="fr-FR" smtClean="0"/>
              <a:t>05/04/2016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4148E-15BA-42A6-829E-CBB3543C4385}" type="slidenum">
              <a:rPr lang="fr-FR" smtClean="0"/>
              <a:t>‹N°›</a:t>
            </a:fld>
            <a:endParaRPr lang="fr-FR"/>
          </a:p>
        </p:txBody>
      </p:sp>
    </p:spTree>
    <p:extLst>
      <p:ext uri="{BB962C8B-B14F-4D97-AF65-F5344CB8AC3E}">
        <p14:creationId xmlns:p14="http://schemas.microsoft.com/office/powerpoint/2010/main" val="1001795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27F1E-CEF2-461B-9191-2BFEA65C308F}" type="datetimeFigureOut">
              <a:rPr lang="fr-FR" smtClean="0">
                <a:solidFill>
                  <a:prstClr val="black">
                    <a:tint val="75000"/>
                  </a:prstClr>
                </a:solidFill>
              </a:rPr>
              <a:pPr/>
              <a:t>05/04/2016</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A26FA-F45F-45B7-B6D7-BDF4ED025C6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41637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4.jpe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DE4\user-ade4\DELCOM\Chartes graphiques Agence\CHARTE GRAPHIQUE SAUVONS L_EAU\éléments pour faire le PPT\triangle vertical bi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839" y="173156"/>
            <a:ext cx="1306197" cy="652534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ZoneTexte 4"/>
          <p:cNvSpPr txBox="1"/>
          <p:nvPr/>
        </p:nvSpPr>
        <p:spPr>
          <a:xfrm>
            <a:off x="1691680" y="1556792"/>
            <a:ext cx="6192688" cy="4339650"/>
          </a:xfrm>
          <a:prstGeom prst="rect">
            <a:avLst/>
          </a:prstGeom>
          <a:noFill/>
        </p:spPr>
        <p:txBody>
          <a:bodyPr wrap="square" rtlCol="0">
            <a:spAutoFit/>
          </a:bodyPr>
          <a:lstStyle/>
          <a:p>
            <a:r>
              <a:rPr lang="fr-FR" sz="3600" dirty="0" smtClean="0">
                <a:solidFill>
                  <a:schemeClr val="accent5">
                    <a:lumMod val="50000"/>
                  </a:schemeClr>
                </a:solidFill>
                <a:latin typeface="+mj-lt"/>
                <a:cs typeface="Arial" pitchFamily="34" charset="0"/>
              </a:rPr>
              <a:t>Quelle politique de soutien à la recherche à l’Agence de l’eau Rhône Méditerranée Corse ?</a:t>
            </a:r>
          </a:p>
          <a:p>
            <a:endParaRPr lang="fr-FR" sz="3200" dirty="0">
              <a:solidFill>
                <a:schemeClr val="accent5">
                  <a:lumMod val="50000"/>
                </a:schemeClr>
              </a:solidFill>
              <a:latin typeface="+mj-lt"/>
              <a:cs typeface="Arial" pitchFamily="34" charset="0"/>
            </a:endParaRPr>
          </a:p>
          <a:p>
            <a:endParaRPr lang="fr-FR" sz="3200" dirty="0" smtClean="0">
              <a:solidFill>
                <a:schemeClr val="accent5">
                  <a:lumMod val="50000"/>
                </a:schemeClr>
              </a:solidFill>
              <a:latin typeface="+mj-lt"/>
              <a:cs typeface="Arial" pitchFamily="34" charset="0"/>
            </a:endParaRPr>
          </a:p>
          <a:p>
            <a:endParaRPr lang="fr-FR" sz="3200" dirty="0">
              <a:solidFill>
                <a:schemeClr val="accent5">
                  <a:lumMod val="50000"/>
                </a:schemeClr>
              </a:solidFill>
              <a:latin typeface="+mj-lt"/>
              <a:cs typeface="Arial" pitchFamily="34" charset="0"/>
            </a:endParaRPr>
          </a:p>
          <a:p>
            <a:r>
              <a:rPr lang="fr-FR" sz="2400" dirty="0" smtClean="0">
                <a:solidFill>
                  <a:schemeClr val="accent5">
                    <a:lumMod val="50000"/>
                  </a:schemeClr>
                </a:solidFill>
                <a:latin typeface="+mj-lt"/>
                <a:cs typeface="Arial" pitchFamily="34" charset="0"/>
              </a:rPr>
              <a:t>Journée sur l’eau du 31 mars 2016</a:t>
            </a:r>
          </a:p>
          <a:p>
            <a:r>
              <a:rPr lang="fr-FR" sz="2400" dirty="0">
                <a:solidFill>
                  <a:schemeClr val="accent5">
                    <a:lumMod val="50000"/>
                  </a:schemeClr>
                </a:solidFill>
                <a:latin typeface="+mj-lt"/>
                <a:cs typeface="Arial" pitchFamily="34" charset="0"/>
              </a:rPr>
              <a:t>Maison </a:t>
            </a:r>
            <a:r>
              <a:rPr lang="fr-FR" sz="2400" dirty="0" smtClean="0">
                <a:solidFill>
                  <a:schemeClr val="accent5">
                    <a:lumMod val="50000"/>
                  </a:schemeClr>
                </a:solidFill>
                <a:latin typeface="+mj-lt"/>
                <a:cs typeface="Arial" pitchFamily="34" charset="0"/>
              </a:rPr>
              <a:t>Méditerranéenne des </a:t>
            </a:r>
            <a:r>
              <a:rPr lang="fr-FR" sz="2400" dirty="0">
                <a:solidFill>
                  <a:schemeClr val="accent5">
                    <a:lumMod val="50000"/>
                  </a:schemeClr>
                </a:solidFill>
                <a:latin typeface="+mj-lt"/>
                <a:cs typeface="Arial" pitchFamily="34" charset="0"/>
              </a:rPr>
              <a:t>Sciences de l’Homme </a:t>
            </a:r>
            <a:r>
              <a:rPr lang="fr-FR" sz="2400" dirty="0" smtClean="0">
                <a:solidFill>
                  <a:schemeClr val="accent5">
                    <a:lumMod val="50000"/>
                  </a:schemeClr>
                </a:solidFill>
                <a:latin typeface="+mj-lt"/>
                <a:cs typeface="Arial" pitchFamily="34" charset="0"/>
              </a:rPr>
              <a:t>- Aix </a:t>
            </a:r>
            <a:r>
              <a:rPr lang="fr-FR" sz="2400" dirty="0">
                <a:solidFill>
                  <a:schemeClr val="accent5">
                    <a:lumMod val="50000"/>
                  </a:schemeClr>
                </a:solidFill>
                <a:latin typeface="+mj-lt"/>
                <a:cs typeface="Arial" pitchFamily="34" charset="0"/>
              </a:rPr>
              <a:t>en Provence</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7850" y="5790864"/>
            <a:ext cx="2220058" cy="90513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71785"/>
            <a:ext cx="3546394" cy="7200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9203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16"/>
          <p:cNvSpPr>
            <a:spLocks noChangeArrowheads="1"/>
          </p:cNvSpPr>
          <p:nvPr/>
        </p:nvSpPr>
        <p:spPr bwMode="auto">
          <a:xfrm>
            <a:off x="107504" y="1767855"/>
            <a:ext cx="8928992"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800" b="1" dirty="0" smtClean="0">
                <a:solidFill>
                  <a:srgbClr val="1192A7"/>
                </a:solidFill>
                <a:latin typeface="Arial Narrow" pitchFamily="34" charset="0"/>
              </a:rPr>
              <a:t>Les « 40 questions </a:t>
            </a:r>
            <a:r>
              <a:rPr lang="fr-FR" altLang="fr-FR" sz="2800" b="1" dirty="0">
                <a:solidFill>
                  <a:srgbClr val="1192A7"/>
                </a:solidFill>
                <a:latin typeface="Arial Narrow" pitchFamily="34" charset="0"/>
              </a:rPr>
              <a:t>», </a:t>
            </a:r>
            <a:r>
              <a:rPr lang="fr-FR" altLang="fr-FR" sz="2800" b="1" dirty="0" smtClean="0">
                <a:solidFill>
                  <a:srgbClr val="1192A7"/>
                </a:solidFill>
                <a:latin typeface="Arial Narrow" pitchFamily="34" charset="0"/>
              </a:rPr>
              <a:t>organisées </a:t>
            </a:r>
            <a:r>
              <a:rPr lang="fr-FR" altLang="fr-FR" sz="2800" b="1" dirty="0">
                <a:solidFill>
                  <a:srgbClr val="1192A7"/>
                </a:solidFill>
                <a:latin typeface="Arial Narrow" pitchFamily="34" charset="0"/>
              </a:rPr>
              <a:t>par thématiques et/ou milieux : </a:t>
            </a:r>
          </a:p>
        </p:txBody>
      </p:sp>
      <p:sp>
        <p:nvSpPr>
          <p:cNvPr id="8" name="Rectangle 16"/>
          <p:cNvSpPr>
            <a:spLocks noChangeArrowheads="1"/>
          </p:cNvSpPr>
          <p:nvPr/>
        </p:nvSpPr>
        <p:spPr bwMode="auto">
          <a:xfrm>
            <a:off x="251520" y="533400"/>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Comment sont définis les besoins prioritaires ?</a:t>
            </a:r>
            <a:endParaRPr lang="fr-FR" altLang="fr-FR" sz="3600" b="1" dirty="0">
              <a:solidFill>
                <a:srgbClr val="1192A7"/>
              </a:solidFill>
              <a:latin typeface="Arial Narrow" pitchFamily="34" charset="0"/>
            </a:endParaRPr>
          </a:p>
        </p:txBody>
      </p:sp>
      <p:sp>
        <p:nvSpPr>
          <p:cNvPr id="10" name="Rectangle 3"/>
          <p:cNvSpPr txBox="1">
            <a:spLocks noChangeArrowheads="1"/>
          </p:cNvSpPr>
          <p:nvPr/>
        </p:nvSpPr>
        <p:spPr>
          <a:xfrm>
            <a:off x="304800" y="2204864"/>
            <a:ext cx="8731696" cy="3967336"/>
          </a:xfrm>
          <a:prstGeom prst="rect">
            <a:avLst/>
          </a:prstGeom>
          <a:noFill/>
          <a:ln/>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952500" lvl="1" indent="-381000" algn="l">
              <a:lnSpc>
                <a:spcPct val="90000"/>
              </a:lnSpc>
              <a:spcBef>
                <a:spcPct val="65000"/>
              </a:spcBef>
              <a:buClr>
                <a:schemeClr val="tx1"/>
              </a:buClr>
              <a:buFont typeface="Arial" pitchFamily="34" charset="0"/>
              <a:buChar char="•"/>
            </a:pPr>
            <a:r>
              <a:rPr lang="fr-FR" sz="2400" b="1" dirty="0" smtClean="0">
                <a:latin typeface="Arial Narrow" pitchFamily="34" charset="0"/>
              </a:rPr>
              <a:t>Leviers et freins socio-éco ; coûts &amp; bénéfices (Q°2-3-4-5)</a:t>
            </a:r>
          </a:p>
          <a:p>
            <a:pPr marL="952500" lvl="1" indent="-381000" algn="l">
              <a:lnSpc>
                <a:spcPct val="90000"/>
              </a:lnSpc>
              <a:spcBef>
                <a:spcPct val="65000"/>
              </a:spcBef>
              <a:buClr>
                <a:schemeClr val="tx1"/>
              </a:buClr>
              <a:buFont typeface="Arial" pitchFamily="34" charset="0"/>
              <a:buChar char="•"/>
            </a:pPr>
            <a:r>
              <a:rPr lang="fr-FR" sz="2400" b="1" dirty="0" smtClean="0">
                <a:latin typeface="Arial Narrow" pitchFamily="34" charset="0"/>
              </a:rPr>
              <a:t>Incidences et adaptations changement climatique (Q°1-40)</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Restauration, fonctionnement physique (Q°6-15-41-42-43)</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Pollutions urbaines, toxiques (Q°9-12-13)</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Captages, ressources, eaux souterraines (Q°16-17-18-34-35-36-37)</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Littoral, lagunes (Q°24-27-28-29-31-32-33)</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Zones humides, espèces (Q°19-20-26)</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Enjeux de santé-environnement (Q°22-44)</a:t>
            </a:r>
          </a:p>
          <a:p>
            <a:pPr marL="952500" lvl="1" indent="-381000" algn="l">
              <a:lnSpc>
                <a:spcPct val="80000"/>
              </a:lnSpc>
              <a:spcBef>
                <a:spcPct val="65000"/>
              </a:spcBef>
              <a:buClr>
                <a:schemeClr val="tx1"/>
              </a:buClr>
              <a:buFont typeface="Arial" pitchFamily="34" charset="0"/>
              <a:buChar char="•"/>
            </a:pPr>
            <a:r>
              <a:rPr lang="fr-FR" sz="2400" b="1" dirty="0" smtClean="0">
                <a:latin typeface="Arial Narrow" pitchFamily="34" charset="0"/>
              </a:rPr>
              <a:t>Pressions impacts – gains environnementaux (Q°45-46)</a:t>
            </a:r>
          </a:p>
          <a:p>
            <a:pPr>
              <a:lnSpc>
                <a:spcPct val="80000"/>
              </a:lnSpc>
              <a:spcBef>
                <a:spcPct val="65000"/>
              </a:spcBef>
              <a:buClr>
                <a:srgbClr val="0070C0"/>
              </a:buClr>
              <a:buFont typeface="Wingdings" pitchFamily="2" charset="2"/>
              <a:buChar char="§"/>
            </a:pPr>
            <a:endParaRPr lang="fr-FR" sz="2800" dirty="0" smtClean="0">
              <a:solidFill>
                <a:srgbClr val="006699"/>
              </a:solidFill>
              <a:latin typeface="Arial Narrow" pitchFamily="34" charset="0"/>
            </a:endParaRPr>
          </a:p>
          <a:p>
            <a:pPr>
              <a:lnSpc>
                <a:spcPct val="80000"/>
              </a:lnSpc>
              <a:spcBef>
                <a:spcPct val="65000"/>
              </a:spcBef>
              <a:buClr>
                <a:srgbClr val="0070C0"/>
              </a:buClr>
              <a:buFont typeface="Wingdings" pitchFamily="2" charset="2"/>
              <a:buChar char="§"/>
            </a:pPr>
            <a:endParaRPr lang="fr-FR" sz="2800" dirty="0" smtClean="0">
              <a:solidFill>
                <a:srgbClr val="006699"/>
              </a:solidFill>
              <a:latin typeface="Arial Narrow" pitchFamily="34" charset="0"/>
            </a:endParaRPr>
          </a:p>
          <a:p>
            <a:pPr marL="381000" indent="-381000">
              <a:lnSpc>
                <a:spcPct val="90000"/>
              </a:lnSpc>
              <a:spcBef>
                <a:spcPct val="65000"/>
              </a:spcBef>
              <a:buClr>
                <a:srgbClr val="009900"/>
              </a:buClr>
              <a:buFont typeface="Wingdings" pitchFamily="2" charset="2"/>
              <a:buChar char="§"/>
            </a:pPr>
            <a:endParaRPr lang="fr-FR" sz="3600" dirty="0">
              <a:solidFill>
                <a:srgbClr val="FFFFCC"/>
              </a:solidFill>
              <a:latin typeface="Arial Narrow" pitchFamily="34" charset="0"/>
            </a:endParaRPr>
          </a:p>
        </p:txBody>
      </p:sp>
    </p:spTree>
    <p:extLst>
      <p:ext uri="{BB962C8B-B14F-4D97-AF65-F5344CB8AC3E}">
        <p14:creationId xmlns:p14="http://schemas.microsoft.com/office/powerpoint/2010/main" val="879170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4000" b="1" dirty="0" smtClean="0">
                <a:solidFill>
                  <a:srgbClr val="1192A7"/>
                </a:solidFill>
                <a:latin typeface="Arial Narrow" pitchFamily="34" charset="0"/>
              </a:rPr>
              <a:t>Le parcours (annuel) d’un projet de recherche, en </a:t>
            </a:r>
            <a:r>
              <a:rPr lang="fr-FR" altLang="fr-FR" sz="4000" b="1" dirty="0">
                <a:solidFill>
                  <a:srgbClr val="1192A7"/>
                </a:solidFill>
                <a:latin typeface="Arial Narrow" pitchFamily="34" charset="0"/>
              </a:rPr>
              <a:t>pratique</a:t>
            </a:r>
          </a:p>
        </p:txBody>
      </p:sp>
      <p:sp>
        <p:nvSpPr>
          <p:cNvPr id="7" name="Rectangle 3"/>
          <p:cNvSpPr txBox="1">
            <a:spLocks noChangeArrowheads="1"/>
          </p:cNvSpPr>
          <p:nvPr/>
        </p:nvSpPr>
        <p:spPr>
          <a:xfrm>
            <a:off x="468158" y="1484784"/>
            <a:ext cx="8388073" cy="4608512"/>
          </a:xfrm>
          <a:prstGeom prst="rect">
            <a:avLst/>
          </a:prstGeom>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3800" b="1" dirty="0" smtClean="0">
                <a:solidFill>
                  <a:srgbClr val="FF6600"/>
                </a:solidFill>
                <a:latin typeface="Arial Narrow" pitchFamily="34" charset="0"/>
              </a:rPr>
              <a:t>1</a:t>
            </a:r>
            <a:r>
              <a:rPr lang="fr-FR" sz="3800" b="1" baseline="30000" dirty="0" smtClean="0">
                <a:solidFill>
                  <a:srgbClr val="FF6600"/>
                </a:solidFill>
                <a:latin typeface="Arial Narrow" pitchFamily="34" charset="0"/>
              </a:rPr>
              <a:t>er</a:t>
            </a:r>
            <a:r>
              <a:rPr lang="fr-FR" sz="3800" b="1" dirty="0" smtClean="0">
                <a:solidFill>
                  <a:srgbClr val="FF6600"/>
                </a:solidFill>
                <a:latin typeface="Arial Narrow" pitchFamily="34" charset="0"/>
              </a:rPr>
              <a:t> trimestre : émergence des projets de recherche </a:t>
            </a:r>
          </a:p>
          <a:p>
            <a:pPr algn="l"/>
            <a:endParaRPr lang="fr-FR" sz="3800" dirty="0" smtClean="0">
              <a:latin typeface="Arial Narrow" pitchFamily="34" charset="0"/>
            </a:endParaRPr>
          </a:p>
          <a:p>
            <a:pPr algn="l"/>
            <a:r>
              <a:rPr lang="fr-FR" sz="3800" b="1" dirty="0" smtClean="0">
                <a:solidFill>
                  <a:srgbClr val="FF6600"/>
                </a:solidFill>
                <a:latin typeface="Arial Narrow" pitchFamily="34" charset="0"/>
              </a:rPr>
              <a:t>Premier Comité de suivi (avec chaque organisme) : Généralement en mars</a:t>
            </a:r>
            <a:r>
              <a:rPr lang="fr-FR" sz="3800" dirty="0" smtClean="0">
                <a:latin typeface="Arial Narrow" pitchFamily="34" charset="0"/>
              </a:rPr>
              <a:t> : </a:t>
            </a:r>
            <a:r>
              <a:rPr lang="fr-FR" sz="3800" b="1" dirty="0" smtClean="0">
                <a:latin typeface="Arial Narrow" pitchFamily="34" charset="0"/>
              </a:rPr>
              <a:t>le champ des possibles</a:t>
            </a:r>
          </a:p>
          <a:p>
            <a:pPr algn="l"/>
            <a:endParaRPr lang="fr-FR" sz="3800" dirty="0" smtClean="0">
              <a:latin typeface="Arial Narrow" pitchFamily="34" charset="0"/>
            </a:endParaRPr>
          </a:p>
          <a:p>
            <a:pPr algn="l"/>
            <a:r>
              <a:rPr lang="fr-FR" sz="3800" b="1" dirty="0" smtClean="0">
                <a:solidFill>
                  <a:srgbClr val="FF6600"/>
                </a:solidFill>
                <a:latin typeface="Arial Narrow" pitchFamily="34" charset="0"/>
              </a:rPr>
              <a:t>2</a:t>
            </a:r>
            <a:r>
              <a:rPr lang="fr-FR" sz="3800" b="1" baseline="30000" dirty="0" smtClean="0">
                <a:solidFill>
                  <a:srgbClr val="FF6600"/>
                </a:solidFill>
                <a:latin typeface="Arial Narrow" pitchFamily="34" charset="0"/>
              </a:rPr>
              <a:t>ème</a:t>
            </a:r>
            <a:r>
              <a:rPr lang="fr-FR" sz="3800" b="1" dirty="0" smtClean="0">
                <a:solidFill>
                  <a:srgbClr val="FF6600"/>
                </a:solidFill>
                <a:latin typeface="Arial Narrow" pitchFamily="34" charset="0"/>
              </a:rPr>
              <a:t> trimestre : </a:t>
            </a:r>
            <a:r>
              <a:rPr lang="fr-FR" sz="3800" b="1" dirty="0" smtClean="0">
                <a:latin typeface="Arial Narrow" pitchFamily="34" charset="0"/>
              </a:rPr>
              <a:t>projets détaillés (binôme identifié)</a:t>
            </a:r>
          </a:p>
          <a:p>
            <a:pPr algn="l"/>
            <a:endParaRPr lang="fr-FR" sz="3800" dirty="0" smtClean="0">
              <a:latin typeface="Arial Narrow" pitchFamily="34" charset="0"/>
            </a:endParaRPr>
          </a:p>
          <a:p>
            <a:pPr algn="l"/>
            <a:r>
              <a:rPr lang="fr-FR" sz="3800" b="1" dirty="0" smtClean="0">
                <a:solidFill>
                  <a:srgbClr val="FF6600"/>
                </a:solidFill>
                <a:latin typeface="Arial Narrow" pitchFamily="34" charset="0"/>
              </a:rPr>
              <a:t>Pour certains organismes : Commission de coordination scientifique </a:t>
            </a:r>
            <a:r>
              <a:rPr lang="fr-FR" sz="3800" dirty="0" smtClean="0">
                <a:latin typeface="Arial Narrow" pitchFamily="34" charset="0"/>
              </a:rPr>
              <a:t>: </a:t>
            </a:r>
            <a:r>
              <a:rPr lang="fr-FR" sz="3800" b="1" dirty="0" smtClean="0">
                <a:latin typeface="Arial Narrow" pitchFamily="34" charset="0"/>
              </a:rPr>
              <a:t>discussion sur les projets proposés </a:t>
            </a:r>
            <a:r>
              <a:rPr lang="fr-FR" sz="3800" dirty="0" smtClean="0">
                <a:latin typeface="Arial Narrow" pitchFamily="34" charset="0"/>
              </a:rPr>
              <a:t>– travail sur la bonne adéquation/stratégie avec les priorités de l’Agence</a:t>
            </a:r>
          </a:p>
          <a:p>
            <a:pPr algn="l"/>
            <a:endParaRPr lang="fr-FR" sz="3800" dirty="0" smtClean="0">
              <a:latin typeface="Arial Narrow" pitchFamily="34" charset="0"/>
            </a:endParaRPr>
          </a:p>
          <a:p>
            <a:pPr algn="l"/>
            <a:r>
              <a:rPr lang="fr-FR" sz="3800" b="1" dirty="0" smtClean="0">
                <a:solidFill>
                  <a:srgbClr val="FF6600"/>
                </a:solidFill>
                <a:latin typeface="Arial Narrow" pitchFamily="34" charset="0"/>
              </a:rPr>
              <a:t>Second comité de suivi en juin </a:t>
            </a:r>
            <a:r>
              <a:rPr lang="fr-FR" sz="3800" dirty="0" smtClean="0">
                <a:latin typeface="Arial Narrow" pitchFamily="34" charset="0"/>
              </a:rPr>
              <a:t>: </a:t>
            </a:r>
            <a:r>
              <a:rPr lang="fr-FR" sz="3800" b="1" dirty="0" smtClean="0">
                <a:latin typeface="Arial Narrow" pitchFamily="34" charset="0"/>
              </a:rPr>
              <a:t>échange entre les porteurs de projets et l’Agence de l’Eau </a:t>
            </a:r>
          </a:p>
          <a:p>
            <a:pPr algn="l"/>
            <a:endParaRPr lang="fr-FR" sz="3800" b="1" dirty="0" smtClean="0">
              <a:solidFill>
                <a:srgbClr val="FF6600"/>
              </a:solidFill>
              <a:latin typeface="Arial Narrow" pitchFamily="34" charset="0"/>
            </a:endParaRPr>
          </a:p>
          <a:p>
            <a:pPr algn="l"/>
            <a:r>
              <a:rPr lang="fr-FR" sz="3800" b="1" dirty="0" smtClean="0">
                <a:solidFill>
                  <a:srgbClr val="FF6600"/>
                </a:solidFill>
                <a:latin typeface="Arial Narrow" pitchFamily="34" charset="0"/>
              </a:rPr>
              <a:t>Comité de pilotage </a:t>
            </a:r>
            <a:r>
              <a:rPr lang="fr-FR" sz="3800" b="1" dirty="0">
                <a:solidFill>
                  <a:srgbClr val="FF6600"/>
                </a:solidFill>
                <a:latin typeface="Arial Narrow" pitchFamily="34" charset="0"/>
              </a:rPr>
              <a:t>a</a:t>
            </a:r>
            <a:r>
              <a:rPr lang="fr-FR" sz="3800" b="1" dirty="0" smtClean="0">
                <a:solidFill>
                  <a:srgbClr val="FF6600"/>
                </a:solidFill>
                <a:latin typeface="Arial Narrow" pitchFamily="34" charset="0"/>
              </a:rPr>
              <a:t>gence de l’eau – organismes en septembre/octobre</a:t>
            </a:r>
            <a:r>
              <a:rPr lang="fr-FR" sz="3800" dirty="0" smtClean="0">
                <a:latin typeface="Arial Narrow" pitchFamily="34" charset="0"/>
              </a:rPr>
              <a:t> : validation des projets à soumettre à la Commission des aides</a:t>
            </a:r>
          </a:p>
          <a:p>
            <a:pPr algn="l"/>
            <a:endParaRPr lang="fr-FR" sz="3800" dirty="0" smtClean="0">
              <a:latin typeface="Arial Narrow" pitchFamily="34" charset="0"/>
            </a:endParaRPr>
          </a:p>
          <a:p>
            <a:pPr algn="l"/>
            <a:r>
              <a:rPr lang="fr-FR" sz="3800" b="1" dirty="0" smtClean="0">
                <a:solidFill>
                  <a:srgbClr val="FF6600"/>
                </a:solidFill>
                <a:latin typeface="Arial Narrow" pitchFamily="34" charset="0"/>
              </a:rPr>
              <a:t>Commission des Aides de l’</a:t>
            </a:r>
            <a:r>
              <a:rPr lang="fr-FR" sz="3800" b="1" dirty="0">
                <a:solidFill>
                  <a:srgbClr val="FF6600"/>
                </a:solidFill>
                <a:latin typeface="Arial Narrow" pitchFamily="34" charset="0"/>
              </a:rPr>
              <a:t>a</a:t>
            </a:r>
            <a:r>
              <a:rPr lang="fr-FR" sz="3800" b="1" dirty="0" smtClean="0">
                <a:solidFill>
                  <a:srgbClr val="FF6600"/>
                </a:solidFill>
                <a:latin typeface="Arial Narrow" pitchFamily="34" charset="0"/>
              </a:rPr>
              <a:t>gence de l’eau : </a:t>
            </a:r>
            <a:r>
              <a:rPr lang="fr-FR" sz="3800" b="1" dirty="0" smtClean="0">
                <a:solidFill>
                  <a:schemeClr val="bg1">
                    <a:lumMod val="50000"/>
                  </a:schemeClr>
                </a:solidFill>
                <a:latin typeface="Arial Narrow" pitchFamily="34" charset="0"/>
              </a:rPr>
              <a:t>novembre 2016 </a:t>
            </a:r>
            <a:r>
              <a:rPr lang="fr-FR" sz="3800" b="1" dirty="0" smtClean="0">
                <a:solidFill>
                  <a:schemeClr val="bg1">
                    <a:lumMod val="50000"/>
                  </a:schemeClr>
                </a:solidFill>
                <a:latin typeface="Arial Narrow" pitchFamily="34" charset="0"/>
                <a:sym typeface="Wingdings" panose="05000000000000000000" pitchFamily="2" charset="2"/>
              </a:rPr>
              <a:t> </a:t>
            </a:r>
            <a:r>
              <a:rPr lang="fr-FR" sz="3800" b="1" dirty="0" smtClean="0">
                <a:solidFill>
                  <a:schemeClr val="bg1">
                    <a:lumMod val="50000"/>
                  </a:schemeClr>
                </a:solidFill>
                <a:latin typeface="Arial Narrow" pitchFamily="34" charset="0"/>
              </a:rPr>
              <a:t>réception </a:t>
            </a:r>
            <a:r>
              <a:rPr lang="fr-FR" sz="3800" b="1" dirty="0">
                <a:latin typeface="Arial Narrow" pitchFamily="34" charset="0"/>
              </a:rPr>
              <a:t>du formulaire par l’Agence au plus tard le 16 </a:t>
            </a:r>
            <a:r>
              <a:rPr lang="fr-FR" sz="3800" b="1" dirty="0" smtClean="0">
                <a:latin typeface="Arial Narrow" pitchFamily="34" charset="0"/>
              </a:rPr>
              <a:t>septembre</a:t>
            </a:r>
          </a:p>
          <a:p>
            <a:r>
              <a:rPr lang="fr-FR" sz="3800" b="1" dirty="0" smtClean="0">
                <a:latin typeface="Arial Narrow" pitchFamily="34" charset="0"/>
              </a:rPr>
              <a:t>-------</a:t>
            </a:r>
            <a:endParaRPr lang="fr-FR" sz="3800" b="1" dirty="0">
              <a:latin typeface="Arial Narrow" pitchFamily="34" charset="0"/>
            </a:endParaRPr>
          </a:p>
          <a:p>
            <a:pPr algn="l"/>
            <a:r>
              <a:rPr lang="fr-FR" sz="3800" b="1" dirty="0" smtClean="0">
                <a:latin typeface="Arial Narrow" pitchFamily="34" charset="0"/>
              </a:rPr>
              <a:t>Aide plafonnée à 50% du montant global (financement équilibré entre organismes), dans la limite du budget disponible, de l’ordre de 250-300 k€ par an et par organisme. Sont éligibles « les projets de recherche participant à traiter les spécificités de bassin en complément de la stratégie recherche et développement mise en place au niveau national avec l’ONEMA » (document des règles d’intervention)</a:t>
            </a:r>
            <a:endParaRPr lang="fr-FR" sz="3800" b="1" dirty="0">
              <a:latin typeface="Arial Narrow" pitchFamily="34" charset="0"/>
            </a:endParaRPr>
          </a:p>
          <a:p>
            <a:pPr algn="l"/>
            <a:endParaRPr lang="fr-FR" sz="3800" b="1" dirty="0" smtClean="0">
              <a:solidFill>
                <a:srgbClr val="FF6600"/>
              </a:solidFill>
              <a:latin typeface="Arial Narrow" pitchFamily="34" charset="0"/>
            </a:endParaRPr>
          </a:p>
          <a:p>
            <a:pPr marL="381000" indent="-381000">
              <a:spcBef>
                <a:spcPct val="65000"/>
              </a:spcBef>
              <a:buClr>
                <a:srgbClr val="009900"/>
              </a:buClr>
              <a:buFont typeface="Wingdings" pitchFamily="2" charset="2"/>
              <a:buChar char="§"/>
              <a:defRPr/>
            </a:pPr>
            <a:endParaRPr lang="fr-FR" sz="7000" dirty="0">
              <a:solidFill>
                <a:srgbClr val="FF6600"/>
              </a:solidFill>
              <a:latin typeface="Arial Narrow" pitchFamily="34" charset="0"/>
            </a:endParaRPr>
          </a:p>
        </p:txBody>
      </p:sp>
    </p:spTree>
    <p:extLst>
      <p:ext uri="{BB962C8B-B14F-4D97-AF65-F5344CB8AC3E}">
        <p14:creationId xmlns:p14="http://schemas.microsoft.com/office/powerpoint/2010/main" val="2823514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4000" b="1" dirty="0" smtClean="0">
                <a:solidFill>
                  <a:srgbClr val="1192A7"/>
                </a:solidFill>
                <a:latin typeface="Arial Narrow" pitchFamily="34" charset="0"/>
              </a:rPr>
              <a:t>La vie et la restitution du projet de recherche, en </a:t>
            </a:r>
            <a:r>
              <a:rPr lang="fr-FR" altLang="fr-FR" sz="4000" b="1" dirty="0">
                <a:solidFill>
                  <a:srgbClr val="1192A7"/>
                </a:solidFill>
                <a:latin typeface="Arial Narrow" pitchFamily="34" charset="0"/>
              </a:rPr>
              <a:t>pratique</a:t>
            </a:r>
          </a:p>
        </p:txBody>
      </p:sp>
      <p:sp>
        <p:nvSpPr>
          <p:cNvPr id="8" name="Rectangle 3"/>
          <p:cNvSpPr>
            <a:spLocks noChangeArrowheads="1"/>
          </p:cNvSpPr>
          <p:nvPr/>
        </p:nvSpPr>
        <p:spPr bwMode="auto">
          <a:xfrm>
            <a:off x="467544" y="1412776"/>
            <a:ext cx="8280920" cy="38884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609600" indent="-609600" eaLnBrk="0" hangingPunct="0">
              <a:defRPr>
                <a:solidFill>
                  <a:schemeClr val="tx1"/>
                </a:solidFill>
                <a:latin typeface="Arial" charset="0"/>
              </a:defRPr>
            </a:lvl1pPr>
            <a:lvl2pPr marL="990600" indent="-533400" eaLnBrk="0" hangingPunct="0">
              <a:defRPr>
                <a:solidFill>
                  <a:schemeClr val="tx1"/>
                </a:solidFill>
                <a:latin typeface="Arial" charset="0"/>
              </a:defRPr>
            </a:lvl2pPr>
            <a:lvl3pPr marL="1371600" indent="-457200" eaLnBrk="0" hangingPunct="0">
              <a:defRPr>
                <a:solidFill>
                  <a:schemeClr val="tx1"/>
                </a:solidFill>
                <a:latin typeface="Arial" charset="0"/>
              </a:defRPr>
            </a:lvl3pPr>
            <a:lvl4pPr marL="1752600" indent="-381000" eaLnBrk="0" hangingPunct="0">
              <a:defRPr>
                <a:solidFill>
                  <a:schemeClr val="tx1"/>
                </a:solidFill>
                <a:latin typeface="Arial" charset="0"/>
              </a:defRPr>
            </a:lvl4pPr>
            <a:lvl5pPr marL="2209800" indent="-381000" eaLnBrk="0" hangingPunct="0">
              <a:defRPr>
                <a:solidFill>
                  <a:schemeClr val="tx1"/>
                </a:solidFill>
                <a:latin typeface="Arial" charset="0"/>
              </a:defRPr>
            </a:lvl5pPr>
            <a:lvl6pPr marL="2667000" indent="-381000" eaLnBrk="0" fontAlgn="base" hangingPunct="0">
              <a:spcBef>
                <a:spcPct val="0"/>
              </a:spcBef>
              <a:spcAft>
                <a:spcPct val="0"/>
              </a:spcAft>
              <a:defRPr>
                <a:solidFill>
                  <a:schemeClr val="tx1"/>
                </a:solidFill>
                <a:latin typeface="Arial" charset="0"/>
              </a:defRPr>
            </a:lvl6pPr>
            <a:lvl7pPr marL="3124200" indent="-381000" eaLnBrk="0" fontAlgn="base" hangingPunct="0">
              <a:spcBef>
                <a:spcPct val="0"/>
              </a:spcBef>
              <a:spcAft>
                <a:spcPct val="0"/>
              </a:spcAft>
              <a:defRPr>
                <a:solidFill>
                  <a:schemeClr val="tx1"/>
                </a:solidFill>
                <a:latin typeface="Arial" charset="0"/>
              </a:defRPr>
            </a:lvl7pPr>
            <a:lvl8pPr marL="3581400" indent="-381000" eaLnBrk="0" fontAlgn="base" hangingPunct="0">
              <a:spcBef>
                <a:spcPct val="0"/>
              </a:spcBef>
              <a:spcAft>
                <a:spcPct val="0"/>
              </a:spcAft>
              <a:defRPr>
                <a:solidFill>
                  <a:schemeClr val="tx1"/>
                </a:solidFill>
                <a:latin typeface="Arial" charset="0"/>
              </a:defRPr>
            </a:lvl8pPr>
            <a:lvl9pPr marL="4038600" indent="-3810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 typeface="Arial" panose="020B0604020202020204" pitchFamily="34" charset="0"/>
              <a:buChar char="•"/>
            </a:pPr>
            <a:r>
              <a:rPr lang="fr-FR" altLang="fr-FR" sz="2000" dirty="0" smtClean="0">
                <a:solidFill>
                  <a:srgbClr val="003399"/>
                </a:solidFill>
                <a:latin typeface="Arial Narrow" pitchFamily="34" charset="0"/>
              </a:rPr>
              <a:t>Vision générale donnée une fois par an aux administrateurs lors de la commission des aides</a:t>
            </a:r>
          </a:p>
          <a:p>
            <a:pPr eaLnBrk="1" hangingPunct="1">
              <a:lnSpc>
                <a:spcPct val="80000"/>
              </a:lnSpc>
              <a:spcBef>
                <a:spcPct val="20000"/>
              </a:spcBef>
              <a:buFont typeface="Arial" panose="020B0604020202020204" pitchFamily="34" charset="0"/>
              <a:buChar char="•"/>
            </a:pPr>
            <a:endParaRPr lang="fr-FR" altLang="fr-FR" sz="2000" dirty="0" smtClean="0">
              <a:solidFill>
                <a:srgbClr val="003399"/>
              </a:solidFill>
              <a:latin typeface="Arial Narrow" pitchFamily="34" charset="0"/>
            </a:endParaRPr>
          </a:p>
          <a:p>
            <a:pPr eaLnBrk="1" hangingPunct="1">
              <a:lnSpc>
                <a:spcPct val="80000"/>
              </a:lnSpc>
              <a:spcBef>
                <a:spcPct val="20000"/>
              </a:spcBef>
              <a:buFont typeface="Arial" panose="020B0604020202020204" pitchFamily="34" charset="0"/>
              <a:buChar char="•"/>
            </a:pPr>
            <a:r>
              <a:rPr lang="fr-FR" altLang="fr-FR" sz="2000" dirty="0" smtClean="0">
                <a:solidFill>
                  <a:srgbClr val="003399"/>
                </a:solidFill>
                <a:latin typeface="Arial Narrow" pitchFamily="34" charset="0"/>
              </a:rPr>
              <a:t>Un </a:t>
            </a:r>
            <a:r>
              <a:rPr lang="fr-FR" altLang="fr-FR" sz="2000" dirty="0">
                <a:solidFill>
                  <a:srgbClr val="003399"/>
                </a:solidFill>
                <a:latin typeface="Arial Narrow" pitchFamily="34" charset="0"/>
              </a:rPr>
              <a:t>point focal </a:t>
            </a:r>
            <a:r>
              <a:rPr lang="fr-FR" altLang="fr-FR" sz="2000" dirty="0" smtClean="0">
                <a:solidFill>
                  <a:srgbClr val="003399"/>
                </a:solidFill>
                <a:latin typeface="Arial Narrow" pitchFamily="34" charset="0"/>
              </a:rPr>
              <a:t>à l’Agence et dans chaque organisme pour le pilotage général</a:t>
            </a:r>
          </a:p>
          <a:p>
            <a:pPr eaLnBrk="1" hangingPunct="1">
              <a:lnSpc>
                <a:spcPct val="80000"/>
              </a:lnSpc>
              <a:spcBef>
                <a:spcPct val="20000"/>
              </a:spcBef>
              <a:buFont typeface="Arial" panose="020B0604020202020204" pitchFamily="34" charset="0"/>
              <a:buChar char="•"/>
            </a:pPr>
            <a:endParaRPr lang="fr-FR" altLang="fr-FR" sz="2000" dirty="0">
              <a:solidFill>
                <a:srgbClr val="003399"/>
              </a:solidFill>
              <a:latin typeface="Arial Narrow" pitchFamily="34" charset="0"/>
            </a:endParaRPr>
          </a:p>
          <a:p>
            <a:pPr eaLnBrk="1" hangingPunct="1">
              <a:lnSpc>
                <a:spcPct val="80000"/>
              </a:lnSpc>
              <a:spcBef>
                <a:spcPct val="20000"/>
              </a:spcBef>
              <a:buFont typeface="Arial" panose="020B0604020202020204" pitchFamily="34" charset="0"/>
              <a:buChar char="•"/>
            </a:pPr>
            <a:r>
              <a:rPr lang="fr-FR" altLang="fr-FR" sz="2000" dirty="0">
                <a:solidFill>
                  <a:srgbClr val="003399"/>
                </a:solidFill>
                <a:latin typeface="Arial Narrow" pitchFamily="34" charset="0"/>
              </a:rPr>
              <a:t>Mise en place de binômes </a:t>
            </a:r>
            <a:r>
              <a:rPr lang="fr-FR" altLang="fr-FR" sz="2000" dirty="0" smtClean="0">
                <a:solidFill>
                  <a:srgbClr val="003399"/>
                </a:solidFill>
                <a:latin typeface="Arial Narrow" pitchFamily="34" charset="0"/>
              </a:rPr>
              <a:t>Organisme-Agence </a:t>
            </a:r>
            <a:r>
              <a:rPr lang="fr-FR" altLang="fr-FR" sz="2000" dirty="0">
                <a:solidFill>
                  <a:srgbClr val="003399"/>
                </a:solidFill>
                <a:latin typeface="Arial Narrow" pitchFamily="34" charset="0"/>
              </a:rPr>
              <a:t>pour le suivi des </a:t>
            </a:r>
            <a:r>
              <a:rPr lang="fr-FR" altLang="fr-FR" sz="2000" dirty="0" smtClean="0">
                <a:solidFill>
                  <a:srgbClr val="003399"/>
                </a:solidFill>
                <a:latin typeface="Arial Narrow" pitchFamily="34" charset="0"/>
              </a:rPr>
              <a:t>projets</a:t>
            </a:r>
          </a:p>
          <a:p>
            <a:pPr eaLnBrk="1" hangingPunct="1">
              <a:lnSpc>
                <a:spcPct val="80000"/>
              </a:lnSpc>
              <a:spcBef>
                <a:spcPct val="20000"/>
              </a:spcBef>
              <a:buFont typeface="Arial" panose="020B0604020202020204" pitchFamily="34" charset="0"/>
              <a:buChar char="•"/>
            </a:pPr>
            <a:endParaRPr lang="fr-FR" altLang="fr-FR" sz="2000" dirty="0" smtClean="0">
              <a:solidFill>
                <a:srgbClr val="003399"/>
              </a:solidFill>
              <a:latin typeface="Arial Narrow" pitchFamily="34" charset="0"/>
            </a:endParaRPr>
          </a:p>
          <a:p>
            <a:pPr eaLnBrk="1" hangingPunct="1">
              <a:lnSpc>
                <a:spcPct val="80000"/>
              </a:lnSpc>
              <a:spcBef>
                <a:spcPct val="20000"/>
              </a:spcBef>
              <a:buFont typeface="Arial" panose="020B0604020202020204" pitchFamily="34" charset="0"/>
              <a:buChar char="•"/>
            </a:pPr>
            <a:r>
              <a:rPr lang="fr-FR" altLang="fr-FR" sz="2000" dirty="0">
                <a:solidFill>
                  <a:srgbClr val="003399"/>
                </a:solidFill>
                <a:latin typeface="Arial Narrow" pitchFamily="34" charset="0"/>
              </a:rPr>
              <a:t>Un pilotage </a:t>
            </a:r>
            <a:r>
              <a:rPr lang="fr-FR" altLang="fr-FR" sz="2000" dirty="0" smtClean="0">
                <a:solidFill>
                  <a:srgbClr val="003399"/>
                </a:solidFill>
                <a:latin typeface="Arial Narrow" pitchFamily="34" charset="0"/>
              </a:rPr>
              <a:t>commun</a:t>
            </a:r>
          </a:p>
          <a:p>
            <a:pPr eaLnBrk="1" hangingPunct="1">
              <a:lnSpc>
                <a:spcPct val="80000"/>
              </a:lnSpc>
              <a:spcBef>
                <a:spcPct val="20000"/>
              </a:spcBef>
              <a:buFont typeface="Arial" panose="020B0604020202020204" pitchFamily="34" charset="0"/>
              <a:buChar char="•"/>
            </a:pPr>
            <a:endParaRPr lang="fr-FR" altLang="fr-FR" sz="2000" dirty="0">
              <a:solidFill>
                <a:srgbClr val="003399"/>
              </a:solidFill>
              <a:latin typeface="Arial Narrow" pitchFamily="34" charset="0"/>
            </a:endParaRPr>
          </a:p>
          <a:p>
            <a:pPr eaLnBrk="1" hangingPunct="1">
              <a:lnSpc>
                <a:spcPct val="80000"/>
              </a:lnSpc>
              <a:spcBef>
                <a:spcPct val="20000"/>
              </a:spcBef>
              <a:buFont typeface="Arial" panose="020B0604020202020204" pitchFamily="34" charset="0"/>
              <a:buChar char="•"/>
            </a:pPr>
            <a:r>
              <a:rPr lang="fr-FR" altLang="fr-FR" sz="2000" dirty="0">
                <a:solidFill>
                  <a:srgbClr val="003399"/>
                </a:solidFill>
                <a:latin typeface="Arial Narrow" pitchFamily="34" charset="0"/>
              </a:rPr>
              <a:t>Une implication forte de l’Agence dans le suivi des </a:t>
            </a:r>
            <a:r>
              <a:rPr lang="fr-FR" altLang="fr-FR" sz="2000" dirty="0" smtClean="0">
                <a:solidFill>
                  <a:srgbClr val="003399"/>
                </a:solidFill>
                <a:latin typeface="Arial Narrow" pitchFamily="34" charset="0"/>
              </a:rPr>
              <a:t>opérations</a:t>
            </a:r>
          </a:p>
          <a:p>
            <a:pPr eaLnBrk="1" hangingPunct="1">
              <a:lnSpc>
                <a:spcPct val="80000"/>
              </a:lnSpc>
              <a:spcBef>
                <a:spcPct val="20000"/>
              </a:spcBef>
              <a:buFont typeface="Arial" panose="020B0604020202020204" pitchFamily="34" charset="0"/>
              <a:buChar char="•"/>
            </a:pPr>
            <a:endParaRPr lang="fr-FR" altLang="fr-FR" sz="2000" dirty="0">
              <a:solidFill>
                <a:srgbClr val="003399"/>
              </a:solidFill>
              <a:latin typeface="Arial Narrow" pitchFamily="34" charset="0"/>
            </a:endParaRPr>
          </a:p>
          <a:p>
            <a:pPr eaLnBrk="1" hangingPunct="1">
              <a:lnSpc>
                <a:spcPct val="80000"/>
              </a:lnSpc>
              <a:spcBef>
                <a:spcPct val="20000"/>
              </a:spcBef>
              <a:buFont typeface="Arial" panose="020B0604020202020204" pitchFamily="34" charset="0"/>
              <a:buChar char="•"/>
            </a:pPr>
            <a:r>
              <a:rPr lang="fr-FR" altLang="fr-FR" sz="2000" dirty="0" smtClean="0">
                <a:solidFill>
                  <a:srgbClr val="003399"/>
                </a:solidFill>
                <a:latin typeface="Arial Narrow" pitchFamily="34" charset="0"/>
              </a:rPr>
              <a:t>Plusieurs niveaux de restitution et valorisation :</a:t>
            </a:r>
          </a:p>
          <a:p>
            <a:pPr lvl="1" eaLnBrk="1" hangingPunct="1">
              <a:lnSpc>
                <a:spcPct val="80000"/>
              </a:lnSpc>
              <a:spcBef>
                <a:spcPct val="20000"/>
              </a:spcBef>
              <a:buFont typeface="Wingdings" panose="05000000000000000000" pitchFamily="2" charset="2"/>
              <a:buChar char="ü"/>
            </a:pPr>
            <a:r>
              <a:rPr lang="fr-FR" altLang="fr-FR" sz="2000" dirty="0" smtClean="0">
                <a:solidFill>
                  <a:srgbClr val="003399"/>
                </a:solidFill>
                <a:latin typeface="Arial Narrow" pitchFamily="34" charset="0"/>
              </a:rPr>
              <a:t>De la restitution interne à l’agence (café </a:t>
            </a:r>
            <a:r>
              <a:rPr lang="fr-FR" altLang="fr-FR" sz="2000" dirty="0" err="1" smtClean="0">
                <a:solidFill>
                  <a:srgbClr val="003399"/>
                </a:solidFill>
                <a:latin typeface="Arial Narrow" pitchFamily="34" charset="0"/>
              </a:rPr>
              <a:t>théma</a:t>
            </a:r>
            <a:r>
              <a:rPr lang="fr-FR" altLang="fr-FR" sz="2000" dirty="0" smtClean="0">
                <a:solidFill>
                  <a:srgbClr val="003399"/>
                </a:solidFill>
                <a:latin typeface="Arial Narrow" pitchFamily="34" charset="0"/>
              </a:rPr>
              <a:t>)</a:t>
            </a:r>
          </a:p>
          <a:p>
            <a:pPr lvl="1" eaLnBrk="1" hangingPunct="1">
              <a:lnSpc>
                <a:spcPct val="80000"/>
              </a:lnSpc>
              <a:spcBef>
                <a:spcPct val="20000"/>
              </a:spcBef>
              <a:buFont typeface="Wingdings" panose="05000000000000000000" pitchFamily="2" charset="2"/>
              <a:buChar char="ü"/>
            </a:pPr>
            <a:r>
              <a:rPr lang="fr-FR" altLang="fr-FR" sz="2000" dirty="0" smtClean="0">
                <a:solidFill>
                  <a:srgbClr val="003399"/>
                </a:solidFill>
                <a:latin typeface="Arial Narrow" pitchFamily="34" charset="0"/>
              </a:rPr>
              <a:t>Jusqu’aux « journées eau et connaissance » annuelles sur une thématique donnée (public spécialistes / chercheurs)</a:t>
            </a:r>
            <a:endParaRPr lang="fr-FR" altLang="fr-FR" sz="2000" dirty="0">
              <a:solidFill>
                <a:srgbClr val="003399"/>
              </a:solidFill>
              <a:latin typeface="Arial Narrow" pitchFamily="34" charset="0"/>
            </a:endParaRPr>
          </a:p>
          <a:p>
            <a:pPr eaLnBrk="1" hangingPunct="1">
              <a:lnSpc>
                <a:spcPct val="80000"/>
              </a:lnSpc>
              <a:spcBef>
                <a:spcPct val="20000"/>
              </a:spcBef>
              <a:buFontTx/>
              <a:buAutoNum type="arabicPeriod"/>
            </a:pPr>
            <a:endParaRPr lang="fr-FR" altLang="fr-FR" sz="2000" b="1" dirty="0">
              <a:solidFill>
                <a:srgbClr val="CC6600"/>
              </a:solidFill>
              <a:latin typeface="Arial Narrow" pitchFamily="34" charset="0"/>
            </a:endParaRPr>
          </a:p>
          <a:p>
            <a:pPr algn="ctr" eaLnBrk="1" hangingPunct="1">
              <a:lnSpc>
                <a:spcPct val="80000"/>
              </a:lnSpc>
              <a:spcBef>
                <a:spcPct val="20000"/>
              </a:spcBef>
            </a:pPr>
            <a:endParaRPr lang="fr-FR" altLang="fr-FR" sz="2000" b="1" dirty="0">
              <a:solidFill>
                <a:srgbClr val="CC6600"/>
              </a:solidFill>
              <a:latin typeface="Arial Narrow" pitchFamily="34" charset="0"/>
            </a:endParaRPr>
          </a:p>
        </p:txBody>
      </p:sp>
    </p:spTree>
    <p:extLst>
      <p:ext uri="{BB962C8B-B14F-4D97-AF65-F5344CB8AC3E}">
        <p14:creationId xmlns:p14="http://schemas.microsoft.com/office/powerpoint/2010/main" val="651198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questions)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3148539650"/>
              </p:ext>
            </p:extLst>
          </p:nvPr>
        </p:nvGraphicFramePr>
        <p:xfrm>
          <a:off x="539552" y="1196752"/>
          <a:ext cx="7992888" cy="4976340"/>
        </p:xfrm>
        <a:graphic>
          <a:graphicData uri="http://schemas.openxmlformats.org/drawingml/2006/table">
            <a:tbl>
              <a:tblPr firstRow="1" firstCol="1" lastRow="1" lastCol="1" bandRow="1" bandCol="1"/>
              <a:tblGrid>
                <a:gridCol w="509076"/>
                <a:gridCol w="5666218"/>
                <a:gridCol w="1817594"/>
              </a:tblGrid>
              <a:tr h="328322">
                <a:tc>
                  <a:txBody>
                    <a:bodyPr/>
                    <a:lstStyle/>
                    <a:p>
                      <a:pPr>
                        <a:spcAft>
                          <a:spcPts val="0"/>
                        </a:spcAft>
                      </a:pPr>
                      <a:r>
                        <a:rPr lang="fr-FR" sz="1000" dirty="0">
                          <a:effectLst/>
                          <a:latin typeface="Calibri"/>
                          <a:ea typeface="Times New Roman"/>
                        </a:rPr>
                        <a:t> </a:t>
                      </a:r>
                      <a:endParaRPr lang="fr-FR" sz="1000" dirty="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 </a:t>
                      </a:r>
                      <a:endParaRPr lang="fr-FR" sz="1000">
                        <a:effectLst/>
                        <a:latin typeface="Arial"/>
                        <a:ea typeface="Times New Roman"/>
                      </a:endParaRPr>
                    </a:p>
                    <a:p>
                      <a:pPr>
                        <a:spcAft>
                          <a:spcPts val="0"/>
                        </a:spcAft>
                      </a:pPr>
                      <a:r>
                        <a:rPr lang="fr-FR" sz="1000">
                          <a:effectLst/>
                          <a:latin typeface="Calibri"/>
                          <a:ea typeface="Times New Roman"/>
                        </a:rPr>
                        <a:t> </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Référent technique et Av</a:t>
                      </a:r>
                      <a:r>
                        <a:rPr lang="fr-FR" sz="1000" baseline="30000">
                          <a:effectLst/>
                          <a:latin typeface="Calibri"/>
                          <a:ea typeface="Times New Roman"/>
                        </a:rPr>
                        <a:t>-ct</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907">
                <a:tc>
                  <a:txBody>
                    <a:bodyPr/>
                    <a:lstStyle/>
                    <a:p>
                      <a:pPr>
                        <a:spcAft>
                          <a:spcPts val="0"/>
                        </a:spcAft>
                      </a:pPr>
                      <a:r>
                        <a:rPr lang="fr-FR" sz="1000" b="1">
                          <a:effectLst/>
                          <a:latin typeface="Calibri"/>
                          <a:ea typeface="Times New Roman"/>
                        </a:rPr>
                        <a:t>Q1</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b="1">
                          <a:effectLst/>
                          <a:latin typeface="Calibri"/>
                          <a:ea typeface="Times New Roman"/>
                        </a:rPr>
                        <a:t>Quelles incidences du changement climatique sur l’évolution du bassin ?</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a:effectLst/>
                          <a:latin typeface="Calibri"/>
                          <a:ea typeface="Times New Roman"/>
                        </a:rPr>
                        <a:t>T. PELTE</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149127">
                <a:tc gridSpan="3">
                  <a:txBody>
                    <a:bodyPr/>
                    <a:lstStyle/>
                    <a:p>
                      <a:pPr>
                        <a:spcAft>
                          <a:spcPts val="0"/>
                        </a:spcAft>
                      </a:pPr>
                      <a:r>
                        <a:rPr lang="fr-FR" sz="1000" u="sng">
                          <a:solidFill>
                            <a:srgbClr val="548DD4"/>
                          </a:solidFill>
                          <a:effectLst/>
                          <a:latin typeface="Calibri"/>
                          <a:ea typeface="Times New Roman"/>
                        </a:rPr>
                        <a:t>Disposition 0-01. Mobiliser les acteurs des territoires pour la mise en œuvre des actions d’adaptation au changement climatique</a:t>
                      </a:r>
                      <a:endParaRPr lang="fr-FR" sz="1000">
                        <a:effectLst/>
                        <a:latin typeface="Arial"/>
                        <a:ea typeface="Times New Roman"/>
                      </a:endParaRPr>
                    </a:p>
                    <a:p>
                      <a:pPr>
                        <a:spcAft>
                          <a:spcPts val="0"/>
                        </a:spcAft>
                      </a:pPr>
                      <a:r>
                        <a:rPr lang="fr-FR" sz="1000">
                          <a:solidFill>
                            <a:srgbClr val="548DD4"/>
                          </a:solidFill>
                          <a:effectLst/>
                          <a:latin typeface="Calibri"/>
                          <a:ea typeface="Times New Roman"/>
                        </a:rPr>
                        <a:t>Les acteurs en charge de l’élaboration des schémas d’aménagement et de gestion des eaux (SAGE), des schémas de cohérence territoriale (SCoT), des plans climat énergie territoriaux (PCET), des schémas régionaux de cohérence écologique (SRCE), des plans de gestion stratégique des zones humides (cf. orientation fondamentale 6), des plans de gestion de la ressource en eau (PGRE – cf. orientation fondamentale 7) </a:t>
                      </a:r>
                      <a:r>
                        <a:rPr lang="fr-FR" sz="1000" b="1">
                          <a:solidFill>
                            <a:srgbClr val="548DD4"/>
                          </a:solidFill>
                          <a:effectLst/>
                          <a:latin typeface="Calibri"/>
                          <a:ea typeface="Times New Roman"/>
                        </a:rPr>
                        <a:t>sont invités à étudier les incidences du changement climatique</a:t>
                      </a:r>
                      <a:r>
                        <a:rPr lang="fr-FR" sz="1000">
                          <a:solidFill>
                            <a:srgbClr val="548DD4"/>
                          </a:solidFill>
                          <a:effectLst/>
                          <a:latin typeface="Calibri"/>
                          <a:ea typeface="Times New Roman"/>
                        </a:rPr>
                        <a:t> afin de définir des stratégies d’adaptation tenant compte de leur vulnérabilité au changement climatique.</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984966">
                <a:tc gridSpan="3">
                  <a:txBody>
                    <a:bodyPr/>
                    <a:lstStyle/>
                    <a:p>
                      <a:pPr>
                        <a:spcAft>
                          <a:spcPts val="0"/>
                        </a:spcAft>
                      </a:pPr>
                      <a:r>
                        <a:rPr lang="fr-FR" sz="1000" u="sng">
                          <a:solidFill>
                            <a:srgbClr val="548DD4"/>
                          </a:solidFill>
                          <a:effectLst/>
                          <a:latin typeface="Calibri"/>
                          <a:ea typeface="Times New Roman"/>
                        </a:rPr>
                        <a:t>Disposition 0-05. Affiner la connaissance pour réduire les marges d’incertitude et proposer des mesures d’adaptation efficaces</a:t>
                      </a:r>
                      <a:r>
                        <a:rPr lang="fr-FR" sz="1000">
                          <a:solidFill>
                            <a:srgbClr val="548DD4"/>
                          </a:solidFill>
                          <a:effectLst/>
                          <a:latin typeface="Calibri"/>
                          <a:ea typeface="Times New Roman"/>
                        </a:rPr>
                        <a:t> Si les grandes tendances à long terme sont aujourd’hui établies (augmentation des températures, baisse des précipitations, assèchement des sols), leur ampleur est difficile à quantifier. A cette marge d’incertitude sur le changement climatique lui-même s’ajoute une marge d’incertitude sur le lien entre le changement climatique et ses impacts potentiels sur les milieux aquatiques et les usages. </a:t>
                      </a:r>
                      <a:r>
                        <a:rPr lang="fr-FR" sz="1000" b="1">
                          <a:solidFill>
                            <a:srgbClr val="548DD4"/>
                          </a:solidFill>
                          <a:effectLst/>
                          <a:latin typeface="Calibri"/>
                          <a:ea typeface="Times New Roman"/>
                        </a:rPr>
                        <a:t>Il importe donc de poursuivre les travaux de connaissance à large échelle pour réduire ces marges d’incertitude </a:t>
                      </a:r>
                      <a:r>
                        <a:rPr lang="fr-FR" sz="1000">
                          <a:solidFill>
                            <a:srgbClr val="548DD4"/>
                          </a:solidFill>
                          <a:effectLst/>
                          <a:latin typeface="Calibri"/>
                          <a:ea typeface="Times New Roman"/>
                        </a:rPr>
                        <a:t>et aider à définir les mesures d’adaptation les plus pertinentes.</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36907">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identifier l’impact du réchauffement climatique sur la gestion des lagunes : évolution de l’hydrologie, des interactions avec la mer, du cordon littoral</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2</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483">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identifier les impacts du réchauffement climatique sur l’évolution de la recharge des nappes souterraines et les conséquences sur leur fonction de soutien du débit d’étiage des cours d’eau et leur potentiel de production de ressource</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2</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907">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identifier les impacts du réchauffement climatique sur l’hydrologie du Rhône (régimes hydrologiques, débits d’étiage) et la ressource disponible</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a:t>
                      </a:r>
                      <a:endParaRPr lang="fr-FR" sz="1000">
                        <a:effectLst/>
                        <a:latin typeface="Arial"/>
                        <a:ea typeface="Times New Roman"/>
                      </a:endParaRPr>
                    </a:p>
                    <a:p>
                      <a:pPr>
                        <a:spcAft>
                          <a:spcPts val="0"/>
                        </a:spcAft>
                      </a:pPr>
                      <a:r>
                        <a:rPr lang="fr-FR" sz="1000">
                          <a:effectLst/>
                          <a:latin typeface="Calibri"/>
                          <a:ea typeface="Times New Roman"/>
                        </a:rPr>
                        <a:t> </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907">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évaluer les incidences possibles du réchauffement climatique sur le milieu marin</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2</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907">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évaluer l’impact du changement climatique sur les écosystèmes et la biodiversité</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2</a:t>
                      </a:r>
                      <a:endParaRPr lang="fr-FR" sz="100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907">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6234" marR="662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évaluer la vulnérabilité des territoires au changement climatique sur un plan socio-économique</a:t>
                      </a:r>
                      <a:endParaRPr lang="fr-FR" sz="1000" dirty="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1</a:t>
                      </a:r>
                      <a:endParaRPr lang="fr-FR" sz="1000" dirty="0">
                        <a:effectLst/>
                        <a:latin typeface="Arial"/>
                        <a:ea typeface="Times New Roman"/>
                      </a:endParaRPr>
                    </a:p>
                  </a:txBody>
                  <a:tcPr marL="66234" marR="662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09410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3" name="Tableau 2"/>
          <p:cNvGraphicFramePr>
            <a:graphicFrameLocks noGrp="1"/>
          </p:cNvGraphicFramePr>
          <p:nvPr>
            <p:extLst>
              <p:ext uri="{D42A27DB-BD31-4B8C-83A1-F6EECF244321}">
                <p14:modId xmlns:p14="http://schemas.microsoft.com/office/powerpoint/2010/main" val="4082584581"/>
              </p:ext>
            </p:extLst>
          </p:nvPr>
        </p:nvGraphicFramePr>
        <p:xfrm>
          <a:off x="683568" y="1268759"/>
          <a:ext cx="7992888" cy="4166047"/>
        </p:xfrm>
        <a:graphic>
          <a:graphicData uri="http://schemas.openxmlformats.org/drawingml/2006/table">
            <a:tbl>
              <a:tblPr firstRow="1" firstCol="1" lastRow="1" lastCol="1" bandRow="1" bandCol="1"/>
              <a:tblGrid>
                <a:gridCol w="509077"/>
                <a:gridCol w="5666218"/>
                <a:gridCol w="1817593"/>
              </a:tblGrid>
              <a:tr h="429229">
                <a:tc>
                  <a:txBody>
                    <a:bodyPr/>
                    <a:lstStyle/>
                    <a:p>
                      <a:pPr>
                        <a:spcAft>
                          <a:spcPts val="0"/>
                        </a:spcAft>
                      </a:pPr>
                      <a:r>
                        <a:rPr lang="fr-FR" sz="1000" b="1">
                          <a:effectLst/>
                          <a:latin typeface="Calibri"/>
                          <a:ea typeface="Times New Roman"/>
                        </a:rPr>
                        <a:t>Q2</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b="1">
                          <a:effectLst/>
                          <a:latin typeface="Calibri"/>
                          <a:ea typeface="Times New Roman"/>
                        </a:rPr>
                        <a:t>Quels sont les leviers et freins économiques et sociaux à la mise en œuvre de la politique de l’eau sur les territoires ?</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a:effectLst/>
                          <a:latin typeface="Calibri"/>
                          <a:ea typeface="Times New Roman"/>
                        </a:rPr>
                        <a:t>N. SUREAU-BLANCHET + A. LAUTREDOU</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09951">
                <a:tc gridSpan="3">
                  <a:txBody>
                    <a:bodyPr/>
                    <a:lstStyle/>
                    <a:p>
                      <a:pPr>
                        <a:spcAft>
                          <a:spcPts val="0"/>
                        </a:spcAft>
                      </a:pPr>
                      <a:r>
                        <a:rPr lang="fr-FR" sz="1000" u="sng">
                          <a:solidFill>
                            <a:srgbClr val="548DD4"/>
                          </a:solidFill>
                          <a:effectLst/>
                          <a:latin typeface="Calibri"/>
                          <a:ea typeface="Times New Roman"/>
                        </a:rPr>
                        <a:t>Disposition 3-03. Développer les analyses et retours d’expérience sur les enjeux sociaux</a:t>
                      </a:r>
                      <a:endParaRPr lang="fr-FR" sz="1000">
                        <a:effectLst/>
                        <a:latin typeface="Arial"/>
                        <a:ea typeface="Times New Roman"/>
                      </a:endParaRPr>
                    </a:p>
                    <a:p>
                      <a:pPr>
                        <a:spcAft>
                          <a:spcPts val="0"/>
                        </a:spcAft>
                      </a:pPr>
                      <a:r>
                        <a:rPr lang="fr-FR" sz="1000">
                          <a:solidFill>
                            <a:srgbClr val="548DD4"/>
                          </a:solidFill>
                          <a:effectLst/>
                          <a:latin typeface="Calibri"/>
                          <a:ea typeface="Times New Roman"/>
                        </a:rPr>
                        <a:t>Les politiques de gestion concertée des milieux aquatiques ont vocation à développer progressivement ce type d’approches. Sur ces bases, les retours d’expérience pourront être capitalisés à l’échelle du bassin Rhône-Méditerranée et conduire par exemple à </a:t>
                      </a:r>
                      <a:r>
                        <a:rPr lang="fr-FR" sz="1000" b="1">
                          <a:solidFill>
                            <a:srgbClr val="548DD4"/>
                          </a:solidFill>
                          <a:effectLst/>
                          <a:latin typeface="Calibri"/>
                          <a:ea typeface="Times New Roman"/>
                        </a:rPr>
                        <a:t>analyser les effets de la demande sociale sur les caractéristiques des projets </a:t>
                      </a:r>
                      <a:r>
                        <a:rPr lang="fr-FR" sz="1000">
                          <a:solidFill>
                            <a:srgbClr val="548DD4"/>
                          </a:solidFill>
                          <a:effectLst/>
                          <a:latin typeface="Calibri"/>
                          <a:ea typeface="Times New Roman"/>
                        </a:rPr>
                        <a:t>et à proposer quelques indicateurs sur les impacts sociaux de la mise en œuvre du SDAGE.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009951">
                <a:tc gridSpan="3">
                  <a:txBody>
                    <a:bodyPr/>
                    <a:lstStyle/>
                    <a:p>
                      <a:pPr>
                        <a:spcAft>
                          <a:spcPts val="0"/>
                        </a:spcAft>
                      </a:pPr>
                      <a:r>
                        <a:rPr lang="fr-FR" sz="1000" u="sng">
                          <a:solidFill>
                            <a:srgbClr val="548DD4"/>
                          </a:solidFill>
                          <a:effectLst/>
                          <a:latin typeface="Calibri"/>
                          <a:ea typeface="Times New Roman"/>
                        </a:rPr>
                        <a:t>Disposition 3-04. Développer les analyses économiques dans les programmes et projets</a:t>
                      </a:r>
                      <a:endParaRPr lang="fr-FR" sz="1000">
                        <a:effectLst/>
                        <a:latin typeface="Arial"/>
                        <a:ea typeface="Times New Roman"/>
                      </a:endParaRPr>
                    </a:p>
                    <a:p>
                      <a:pPr>
                        <a:spcAft>
                          <a:spcPts val="0"/>
                        </a:spcAft>
                      </a:pPr>
                      <a:r>
                        <a:rPr lang="fr-FR" sz="1000">
                          <a:solidFill>
                            <a:srgbClr val="548DD4"/>
                          </a:solidFill>
                          <a:effectLst/>
                          <a:latin typeface="Calibri"/>
                          <a:ea typeface="Times New Roman"/>
                        </a:rPr>
                        <a:t>Des études économiques doivent également être menées à l’échelle du bassin Rhône-Méditerranée. </a:t>
                      </a:r>
                      <a:r>
                        <a:rPr lang="fr-FR" sz="1000" b="1">
                          <a:solidFill>
                            <a:srgbClr val="548DD4"/>
                          </a:solidFill>
                          <a:effectLst/>
                          <a:latin typeface="Calibri"/>
                          <a:ea typeface="Times New Roman"/>
                        </a:rPr>
                        <a:t>Elles porteront en priorité sur la gestion quantitative (analyse économique des plans de gestion de la ressource en eau), sur les coûts compensatoires des actions engagées du fait de la dégradation des milieux aquatiques, sur l’évaluation des aménités et sur l’évaluation a posteriori des coûts de maintenance et de fonctionnement liés au programme de mesures 2010-2015.</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429229">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caractériser les déterminants (économiques, sociologiques, politiques…) de la prise de décision et du passage à l’action</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229">
                <a:tc>
                  <a:txBody>
                    <a:bodyPr/>
                    <a:lstStyle/>
                    <a:p>
                      <a:pPr>
                        <a:spcAft>
                          <a:spcPts val="0"/>
                        </a:spcAft>
                      </a:pPr>
                      <a:r>
                        <a:rPr lang="fr-FR" sz="1000">
                          <a:effectLst/>
                          <a:latin typeface="Calibri"/>
                          <a:ea typeface="Times New Roman"/>
                        </a:rPr>
                        <a:t> </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caractériser les processus de décision des élus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229">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caractériser la perception locale des politiques de gestion de l’eau</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229">
                <a:tc>
                  <a:txBody>
                    <a:bodyPr/>
                    <a:lstStyle/>
                    <a:p>
                      <a:pPr>
                        <a:spcAft>
                          <a:spcPts val="0"/>
                        </a:spcAft>
                      </a:pPr>
                      <a:r>
                        <a:rPr lang="fr-FR" sz="1000">
                          <a:effectLst/>
                          <a:latin typeface="Calibri"/>
                          <a:ea typeface="Times New Roman"/>
                        </a:rPr>
                        <a:t> </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analyser les évolutions dans la répartition des compétences « eau » des collectivités locales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2</a:t>
                      </a:r>
                      <a:endParaRPr lang="fr-FR" sz="1000" dirty="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questions)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Tree>
    <p:extLst>
      <p:ext uri="{BB962C8B-B14F-4D97-AF65-F5344CB8AC3E}">
        <p14:creationId xmlns:p14="http://schemas.microsoft.com/office/powerpoint/2010/main" val="3901141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2" name="Tableau 1"/>
          <p:cNvGraphicFramePr>
            <a:graphicFrameLocks noGrp="1"/>
          </p:cNvGraphicFramePr>
          <p:nvPr>
            <p:extLst>
              <p:ext uri="{D42A27DB-BD31-4B8C-83A1-F6EECF244321}">
                <p14:modId xmlns:p14="http://schemas.microsoft.com/office/powerpoint/2010/main" val="3997684213"/>
              </p:ext>
            </p:extLst>
          </p:nvPr>
        </p:nvGraphicFramePr>
        <p:xfrm>
          <a:off x="683568" y="1196753"/>
          <a:ext cx="7776864" cy="3763240"/>
        </p:xfrm>
        <a:graphic>
          <a:graphicData uri="http://schemas.openxmlformats.org/drawingml/2006/table">
            <a:tbl>
              <a:tblPr firstRow="1" firstCol="1" lastRow="1" lastCol="1" bandRow="1" bandCol="1"/>
              <a:tblGrid>
                <a:gridCol w="495318"/>
                <a:gridCol w="5513077"/>
                <a:gridCol w="1768469"/>
              </a:tblGrid>
              <a:tr h="438323">
                <a:tc>
                  <a:txBody>
                    <a:bodyPr/>
                    <a:lstStyle/>
                    <a:p>
                      <a:pPr>
                        <a:spcAft>
                          <a:spcPts val="0"/>
                        </a:spcAft>
                      </a:pPr>
                      <a:r>
                        <a:rPr lang="fr-FR" sz="1000" b="1">
                          <a:effectLst/>
                          <a:latin typeface="Calibri"/>
                          <a:ea typeface="Times New Roman"/>
                        </a:rPr>
                        <a:t>Q20</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b="1">
                          <a:effectLst/>
                          <a:latin typeface="Calibri"/>
                          <a:ea typeface="Times New Roman"/>
                        </a:rPr>
                        <a:t>Quels régimes hydrologiques biologiquement fonctionnels ?</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a:effectLst/>
                          <a:latin typeface="Calibri"/>
                          <a:ea typeface="Times New Roman"/>
                        </a:rPr>
                        <a:t>B. TERRIER</a:t>
                      </a:r>
                      <a:endParaRPr lang="fr-FR" sz="1000">
                        <a:effectLst/>
                        <a:latin typeface="Arial"/>
                        <a:ea typeface="Times New Roman"/>
                      </a:endParaRPr>
                    </a:p>
                    <a:p>
                      <a:pPr>
                        <a:spcAft>
                          <a:spcPts val="0"/>
                        </a:spcAft>
                      </a:pPr>
                      <a:r>
                        <a:rPr lang="fr-FR" sz="1000">
                          <a:effectLst/>
                          <a:latin typeface="Calibri"/>
                          <a:ea typeface="Times New Roman"/>
                        </a:rPr>
                        <a:t>T. PELTE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09948">
                <a:tc gridSpan="3">
                  <a:txBody>
                    <a:bodyPr/>
                    <a:lstStyle/>
                    <a:p>
                      <a:pPr>
                        <a:spcAft>
                          <a:spcPts val="0"/>
                        </a:spcAft>
                      </a:pPr>
                      <a:r>
                        <a:rPr lang="fr-FR" sz="1000" u="sng">
                          <a:solidFill>
                            <a:srgbClr val="548DD4"/>
                          </a:solidFill>
                          <a:effectLst/>
                          <a:latin typeface="Calibri"/>
                          <a:ea typeface="Times New Roman"/>
                        </a:rPr>
                        <a:t>Disposition 6A-10. Approfondir la connaissance des impacts des éclusées sur les cours d’eau et les réduire pour une gestion durable des milieux et des espèces</a:t>
                      </a:r>
                      <a:endParaRPr lang="fr-FR" sz="1000">
                        <a:effectLst/>
                        <a:latin typeface="Arial"/>
                        <a:ea typeface="Times New Roman"/>
                      </a:endParaRPr>
                    </a:p>
                    <a:p>
                      <a:pPr>
                        <a:spcAft>
                          <a:spcPts val="0"/>
                        </a:spcAft>
                      </a:pPr>
                      <a:r>
                        <a:rPr lang="fr-FR" sz="1000" b="1">
                          <a:solidFill>
                            <a:srgbClr val="548DD4"/>
                          </a:solidFill>
                          <a:effectLst/>
                          <a:latin typeface="Calibri"/>
                          <a:ea typeface="Times New Roman"/>
                        </a:rPr>
                        <a:t>Une meilleure connaissance du fonctionnement des ouvrages et des modalités de réalisation des éclusées est nécessaire pour qualifier leur impact</a:t>
                      </a:r>
                      <a:r>
                        <a:rPr lang="fr-FR" sz="1000">
                          <a:solidFill>
                            <a:srgbClr val="548DD4"/>
                          </a:solidFill>
                          <a:effectLst/>
                          <a:latin typeface="Calibri"/>
                          <a:ea typeface="Times New Roman"/>
                        </a:rPr>
                        <a:t> vis-à-vis des différentes phases sensibles des cycles biologiques des espèces présentes sur les tronçons affectés, en particulier lors des phases de reproduction et d’incubation des œufs et durant les premières semaines de vie des alevins pour ce qui concerne les poissons. L’acquisition de données hydrométriques et physicochimiques à l’aval des ouvrages et en différents points, à des temps suffisamment fins (infra horaire) contribuera à une meilleure détermination des sections impactées par les éclusées et une évaluation de l’intensité des impacts sur la faune aquatique et les écosystèmes les plus sensibles. L’amélioration de la compréhension des effets des éclusées profitera des périodes de chômage des ouvrages afin de progresser dans une connaissance partagée de leurs impacts</a:t>
                      </a:r>
                      <a:r>
                        <a:rPr lang="fr-FR" sz="1000" b="1">
                          <a:solidFill>
                            <a:srgbClr val="548DD4"/>
                          </a:solidFill>
                          <a:effectLst/>
                          <a:latin typeface="Calibri"/>
                          <a:ea typeface="Times New Roman"/>
                        </a:rPr>
                        <a:t>. Il est recommandé de s’appuyer sur des travaux scientifiques récents</a:t>
                      </a:r>
                      <a:r>
                        <a:rPr lang="fr-FR" sz="1000">
                          <a:solidFill>
                            <a:srgbClr val="548DD4"/>
                          </a:solidFill>
                          <a:effectLst/>
                          <a:latin typeface="Calibri"/>
                          <a:ea typeface="Times New Roman"/>
                        </a:rPr>
                        <a:t> pour identifier les perturbations induites par les éclusées sur les conditions hydrologiques (débits, variations d’amplitude, gradients et fréquences des lâchers...) et sur les communautés biologiques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438323">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Définir les besoins des organismes aquatiques à l’étiage sur le Rhône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1</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323">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Caractériser l’impact des éclusées sur les organismes aquatiques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2</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323">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Intégrer la notion d’assec dans la reconstitution des débits non influencés et au-delà pour la définition des DOE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3</a:t>
                      </a:r>
                      <a:endParaRPr lang="fr-FR" sz="1000" dirty="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questions)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Tree>
    <p:extLst>
      <p:ext uri="{BB962C8B-B14F-4D97-AF65-F5344CB8AC3E}">
        <p14:creationId xmlns:p14="http://schemas.microsoft.com/office/powerpoint/2010/main" val="1923158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2" name="Tableau 1"/>
          <p:cNvGraphicFramePr>
            <a:graphicFrameLocks noGrp="1"/>
          </p:cNvGraphicFramePr>
          <p:nvPr>
            <p:extLst>
              <p:ext uri="{D42A27DB-BD31-4B8C-83A1-F6EECF244321}">
                <p14:modId xmlns:p14="http://schemas.microsoft.com/office/powerpoint/2010/main" val="3251559120"/>
              </p:ext>
            </p:extLst>
          </p:nvPr>
        </p:nvGraphicFramePr>
        <p:xfrm>
          <a:off x="611560" y="1340768"/>
          <a:ext cx="7324670" cy="4170238"/>
        </p:xfrm>
        <a:graphic>
          <a:graphicData uri="http://schemas.openxmlformats.org/drawingml/2006/table">
            <a:tbl>
              <a:tblPr firstRow="1" firstCol="1" lastRow="1" lastCol="1" bandRow="1" bandCol="1"/>
              <a:tblGrid>
                <a:gridCol w="466517"/>
                <a:gridCol w="5192513"/>
                <a:gridCol w="1665640"/>
              </a:tblGrid>
              <a:tr h="409792">
                <a:tc>
                  <a:txBody>
                    <a:bodyPr/>
                    <a:lstStyle/>
                    <a:p>
                      <a:pPr>
                        <a:spcAft>
                          <a:spcPts val="0"/>
                        </a:spcAft>
                      </a:pPr>
                      <a:r>
                        <a:rPr lang="fr-FR" sz="1000" b="1">
                          <a:effectLst/>
                          <a:latin typeface="Calibri"/>
                          <a:ea typeface="Times New Roman"/>
                        </a:rPr>
                        <a:t>Q28</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b="1">
                          <a:effectLst/>
                          <a:latin typeface="Calibri"/>
                          <a:ea typeface="Times New Roman"/>
                        </a:rPr>
                        <a:t>Quels impacts des substances sur l’écosystème marin et lagunaire ?</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fr-FR" sz="1000">
                          <a:effectLst/>
                          <a:latin typeface="Calibri"/>
                          <a:ea typeface="Times New Roman"/>
                        </a:rPr>
                        <a:t>P. BOISSERY + A. GIRAUD</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349904">
                <a:tc gridSpan="3">
                  <a:txBody>
                    <a:bodyPr/>
                    <a:lstStyle/>
                    <a:p>
                      <a:pPr>
                        <a:spcAft>
                          <a:spcPts val="0"/>
                        </a:spcAft>
                      </a:pPr>
                      <a:r>
                        <a:rPr lang="fr-FR" sz="1000" u="sng">
                          <a:solidFill>
                            <a:srgbClr val="548DD4"/>
                          </a:solidFill>
                          <a:effectLst/>
                          <a:latin typeface="Calibri"/>
                          <a:ea typeface="Times New Roman"/>
                        </a:rPr>
                        <a:t>Disposition 5A-02. Pour les milieux particulièrement sensibles aux pollutions, adapter les conditions de rejet s’appuyant sur la notion de « flux admissible »</a:t>
                      </a:r>
                      <a:endParaRPr lang="fr-FR" sz="1000">
                        <a:effectLst/>
                        <a:latin typeface="Arial"/>
                        <a:ea typeface="Times New Roman"/>
                      </a:endParaRPr>
                    </a:p>
                    <a:p>
                      <a:pPr>
                        <a:spcAft>
                          <a:spcPts val="0"/>
                        </a:spcAft>
                      </a:pPr>
                      <a:r>
                        <a:rPr lang="fr-FR" sz="1000">
                          <a:solidFill>
                            <a:srgbClr val="548DD4"/>
                          </a:solidFill>
                          <a:effectLst/>
                          <a:latin typeface="Calibri"/>
                          <a:ea typeface="Times New Roman"/>
                        </a:rPr>
                        <a:t>Les milieux particulièrement sensibles aux pollutions sont les milieux fragiles vis-à-vis des phénomènes d’eutrophisation [notamment] les milieux à plus ou moins forte inertie et qui sont susceptibles de stocker les pollutions tels que les plans d’eau ou les lagunes ainsi que les zones à enjeu sanitaire (baignades, zones conchylicoles).</a:t>
                      </a:r>
                      <a:endParaRPr lang="fr-FR" sz="1000">
                        <a:effectLst/>
                        <a:latin typeface="Arial"/>
                        <a:ea typeface="Times New Roman"/>
                      </a:endParaRPr>
                    </a:p>
                    <a:p>
                      <a:pPr>
                        <a:spcAft>
                          <a:spcPts val="0"/>
                        </a:spcAft>
                      </a:pPr>
                      <a:r>
                        <a:rPr lang="fr-FR" sz="1000" b="1">
                          <a:solidFill>
                            <a:srgbClr val="548DD4"/>
                          </a:solidFill>
                          <a:effectLst/>
                          <a:latin typeface="Calibri"/>
                          <a:ea typeface="Times New Roman"/>
                        </a:rPr>
                        <a:t>Définir à l'échelle du bassin versant les flux admissibles par secteur homogène</a:t>
                      </a:r>
                      <a:r>
                        <a:rPr lang="fr-FR" sz="1000">
                          <a:solidFill>
                            <a:srgbClr val="548DD4"/>
                          </a:solidFill>
                          <a:effectLst/>
                          <a:latin typeface="Calibri"/>
                          <a:ea typeface="Times New Roman"/>
                        </a:rPr>
                        <a:t>. Ces flux admissibles respectent les valeurs limites en période d’étiage et répondent aux exigences de la réglementation sur les baignades et les eaux conchylicoles.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771374">
                <a:tc gridSpan="3">
                  <a:txBody>
                    <a:bodyPr/>
                    <a:lstStyle/>
                    <a:p>
                      <a:pPr>
                        <a:spcAft>
                          <a:spcPts val="0"/>
                        </a:spcAft>
                      </a:pPr>
                      <a:r>
                        <a:rPr lang="fr-FR" sz="1000" u="sng">
                          <a:solidFill>
                            <a:srgbClr val="548DD4"/>
                          </a:solidFill>
                          <a:effectLst/>
                          <a:latin typeface="Calibri"/>
                          <a:ea typeface="Times New Roman"/>
                        </a:rPr>
                        <a:t>Disposition 5C-07. Valoriser les connaissances acquises et assurer une veille scientifique sur les pollutions émergentes</a:t>
                      </a:r>
                      <a:endParaRPr lang="fr-FR" sz="1000">
                        <a:effectLst/>
                        <a:latin typeface="Arial"/>
                        <a:ea typeface="Times New Roman"/>
                      </a:endParaRPr>
                    </a:p>
                    <a:p>
                      <a:pPr>
                        <a:spcAft>
                          <a:spcPts val="0"/>
                        </a:spcAft>
                      </a:pPr>
                      <a:r>
                        <a:rPr lang="fr-FR" sz="1000" b="1">
                          <a:solidFill>
                            <a:srgbClr val="548DD4"/>
                          </a:solidFill>
                          <a:effectLst/>
                          <a:latin typeface="Calibri"/>
                          <a:ea typeface="Times New Roman"/>
                        </a:rPr>
                        <a:t>établir un bilan des flux telluriques et de leurs effets</a:t>
                      </a:r>
                      <a:r>
                        <a:rPr lang="fr-FR" sz="1000">
                          <a:solidFill>
                            <a:srgbClr val="548DD4"/>
                          </a:solidFill>
                          <a:effectLst/>
                          <a:latin typeface="Calibri"/>
                          <a:ea typeface="Times New Roman"/>
                        </a:rPr>
                        <a:t> (approche éco toxicologique et effet sur la chaîne trophique) vers le milieu marin et préciser la contamination de la Méditerranée par les substances dangereuses, au niveau des eaux côtières et du panache du Rhône.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409792">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caractériser les processus d’accumulation des contaminants dans la chaîne trophique du milieu marin et lagunaire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 marin</a:t>
                      </a:r>
                      <a:endParaRPr lang="fr-FR" sz="1000">
                        <a:effectLst/>
                        <a:latin typeface="Arial"/>
                        <a:ea typeface="Times New Roman"/>
                      </a:endParaRPr>
                    </a:p>
                    <a:p>
                      <a:pPr>
                        <a:spcAft>
                          <a:spcPts val="0"/>
                        </a:spcAft>
                      </a:pPr>
                      <a:r>
                        <a:rPr lang="fr-FR" sz="1000">
                          <a:effectLst/>
                          <a:latin typeface="Calibri"/>
                          <a:ea typeface="Times New Roman"/>
                        </a:rPr>
                        <a:t>2 lagunaire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92">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élaborer une grille de qualité basée sur l’écotoxicité permettant de caractériser les masses d’eau</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 marin</a:t>
                      </a:r>
                      <a:endParaRPr lang="fr-FR" sz="1000">
                        <a:effectLst/>
                        <a:latin typeface="Arial"/>
                        <a:ea typeface="Times New Roman"/>
                      </a:endParaRPr>
                    </a:p>
                    <a:p>
                      <a:pPr>
                        <a:spcAft>
                          <a:spcPts val="0"/>
                        </a:spcAft>
                      </a:pPr>
                      <a:r>
                        <a:rPr lang="fr-FR" sz="1000">
                          <a:effectLst/>
                          <a:latin typeface="Calibri"/>
                          <a:ea typeface="Times New Roman"/>
                        </a:rPr>
                        <a:t>2 lagunaire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92">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établir un diagnostic sur la contamination des eaux côtières et de transition par les substances et leurs effets sur les communautés aquatiques</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a:effectLst/>
                          <a:latin typeface="Calibri"/>
                          <a:ea typeface="Times New Roman"/>
                        </a:rPr>
                        <a:t>3 marin</a:t>
                      </a:r>
                      <a:endParaRPr lang="fr-FR" sz="1000">
                        <a:effectLst/>
                        <a:latin typeface="Arial"/>
                        <a:ea typeface="Times New Roman"/>
                      </a:endParaRPr>
                    </a:p>
                    <a:p>
                      <a:pPr>
                        <a:spcAft>
                          <a:spcPts val="0"/>
                        </a:spcAft>
                      </a:pPr>
                      <a:r>
                        <a:rPr lang="fr-FR" sz="1000">
                          <a:effectLst/>
                          <a:latin typeface="Calibri"/>
                          <a:ea typeface="Times New Roman"/>
                        </a:rPr>
                        <a:t>2 lagunaire</a:t>
                      </a:r>
                      <a:endParaRPr lang="fr-FR" sz="100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92">
                <a:tc>
                  <a:txBody>
                    <a:bodyPr/>
                    <a:lstStyle/>
                    <a:p>
                      <a:pPr algn="ctr">
                        <a:spcAft>
                          <a:spcPts val="0"/>
                        </a:spcAft>
                      </a:pPr>
                      <a:r>
                        <a:rPr lang="fr-FR" sz="800" b="1">
                          <a:solidFill>
                            <a:srgbClr val="FF0000"/>
                          </a:solidFill>
                          <a:effectLst/>
                          <a:latin typeface="Calibri"/>
                          <a:ea typeface="Times New Roman"/>
                        </a:rPr>
                        <a:t>SDAGE</a:t>
                      </a:r>
                      <a:endParaRPr lang="fr-FR" sz="100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évaluer les phénomènes d’écotoxicité induits par les contaminations dans les eaux côtières</a:t>
                      </a:r>
                      <a:endParaRPr lang="fr-FR" sz="1000" dirty="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000" dirty="0">
                          <a:effectLst/>
                          <a:latin typeface="Calibri"/>
                          <a:ea typeface="Times New Roman"/>
                        </a:rPr>
                        <a:t>2</a:t>
                      </a:r>
                      <a:endParaRPr lang="fr-FR" sz="1000" dirty="0">
                        <a:effectLst/>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questions)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Tree>
    <p:extLst>
      <p:ext uri="{BB962C8B-B14F-4D97-AF65-F5344CB8AC3E}">
        <p14:creationId xmlns:p14="http://schemas.microsoft.com/office/powerpoint/2010/main" val="144217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10" name="Rectangle 9"/>
          <p:cNvSpPr/>
          <p:nvPr/>
        </p:nvSpPr>
        <p:spPr>
          <a:xfrm>
            <a:off x="4572000" y="1120676"/>
            <a:ext cx="4248472" cy="3970318"/>
          </a:xfrm>
          <a:prstGeom prst="rect">
            <a:avLst/>
          </a:prstGeom>
          <a:solidFill>
            <a:schemeClr val="accent1"/>
          </a:solidFill>
        </p:spPr>
        <p:txBody>
          <a:bodyPr wrap="square">
            <a:spAutoFit/>
          </a:bodyPr>
          <a:lstStyle/>
          <a:p>
            <a:r>
              <a:rPr lang="fr-FR" b="1" dirty="0"/>
              <a:t>COLLABORATION IRSTEA – AGENCE de l’EAU </a:t>
            </a:r>
            <a:r>
              <a:rPr lang="fr-FR" b="1" dirty="0" smtClean="0"/>
              <a:t>RMC </a:t>
            </a:r>
            <a:r>
              <a:rPr lang="fr-FR" b="1" dirty="0" smtClean="0">
                <a:sym typeface="Wingdings" panose="05000000000000000000" pitchFamily="2" charset="2"/>
              </a:rPr>
              <a:t> </a:t>
            </a:r>
            <a:r>
              <a:rPr lang="fr-FR" b="1" cap="small" dirty="0" smtClean="0"/>
              <a:t>3 </a:t>
            </a:r>
            <a:r>
              <a:rPr lang="fr-FR" b="1" cap="small" dirty="0"/>
              <a:t>FICHES ACTION 2016</a:t>
            </a:r>
            <a:endParaRPr lang="fr-FR" dirty="0"/>
          </a:p>
          <a:p>
            <a:r>
              <a:rPr lang="fr-FR" dirty="0"/>
              <a:t> </a:t>
            </a:r>
          </a:p>
          <a:p>
            <a:pPr lvl="0"/>
            <a:r>
              <a:rPr lang="fr-FR" dirty="0"/>
              <a:t>Application d’une approche « </a:t>
            </a:r>
            <a:r>
              <a:rPr lang="fr-FR" dirty="0" err="1"/>
              <a:t>bottom</a:t>
            </a:r>
            <a:r>
              <a:rPr lang="fr-FR" dirty="0"/>
              <a:t> up » pour caractériser la vulnérabilité des bassins versants aux variations </a:t>
            </a:r>
            <a:r>
              <a:rPr lang="fr-FR" dirty="0" smtClean="0"/>
              <a:t>climatiques</a:t>
            </a:r>
          </a:p>
          <a:p>
            <a:endParaRPr lang="fr-FR" dirty="0"/>
          </a:p>
          <a:p>
            <a:r>
              <a:rPr lang="fr-FR" dirty="0" smtClean="0">
                <a:solidFill>
                  <a:srgbClr val="FFFF00"/>
                </a:solidFill>
              </a:rPr>
              <a:t>Amélioration </a:t>
            </a:r>
            <a:r>
              <a:rPr lang="fr-FR" dirty="0">
                <a:solidFill>
                  <a:srgbClr val="FFFF00"/>
                </a:solidFill>
              </a:rPr>
              <a:t>de la modélisation hydrologique distribuée dans les régions </a:t>
            </a:r>
            <a:r>
              <a:rPr lang="fr-FR" dirty="0" smtClean="0">
                <a:solidFill>
                  <a:srgbClr val="FFFF00"/>
                </a:solidFill>
              </a:rPr>
              <a:t>alpines</a:t>
            </a:r>
          </a:p>
          <a:p>
            <a:endParaRPr lang="fr-FR" dirty="0"/>
          </a:p>
          <a:p>
            <a:pPr lvl="0"/>
            <a:r>
              <a:rPr lang="fr-FR" dirty="0"/>
              <a:t>Assèchements et résilience des communautés d’invertébrés: typologie dans le bassin </a:t>
            </a:r>
            <a:r>
              <a:rPr lang="fr-FR" dirty="0" smtClean="0"/>
              <a:t>Rhône-Méditerranée</a:t>
            </a:r>
            <a:endParaRPr lang="fr-FR" dirty="0"/>
          </a:p>
        </p:txBody>
      </p:sp>
      <p:sp>
        <p:nvSpPr>
          <p:cNvPr id="12" name="Rectangle 11"/>
          <p:cNvSpPr/>
          <p:nvPr/>
        </p:nvSpPr>
        <p:spPr>
          <a:xfrm>
            <a:off x="312046" y="977892"/>
            <a:ext cx="4205008" cy="5078313"/>
          </a:xfrm>
          <a:prstGeom prst="rect">
            <a:avLst/>
          </a:prstGeom>
          <a:solidFill>
            <a:schemeClr val="accent4"/>
          </a:solidFill>
        </p:spPr>
        <p:txBody>
          <a:bodyPr wrap="square">
            <a:spAutoFit/>
          </a:bodyPr>
          <a:lstStyle/>
          <a:p>
            <a:r>
              <a:rPr lang="fr-FR" b="1" dirty="0"/>
              <a:t>COLLABORATION IFREMER – AGENCE de l’EAU </a:t>
            </a:r>
            <a:r>
              <a:rPr lang="fr-FR" b="1" dirty="0" smtClean="0"/>
              <a:t>RMC </a:t>
            </a:r>
            <a:r>
              <a:rPr lang="fr-FR" b="1" dirty="0" smtClean="0">
                <a:sym typeface="Wingdings" panose="05000000000000000000" pitchFamily="2" charset="2"/>
              </a:rPr>
              <a:t> </a:t>
            </a:r>
            <a:r>
              <a:rPr lang="fr-FR" b="1" cap="small" dirty="0" smtClean="0"/>
              <a:t>4 </a:t>
            </a:r>
            <a:r>
              <a:rPr lang="fr-FR" b="1" cap="small" dirty="0"/>
              <a:t>FICHES ACTION 2016</a:t>
            </a:r>
            <a:endParaRPr lang="fr-FR" dirty="0"/>
          </a:p>
          <a:p>
            <a:r>
              <a:rPr lang="fr-FR" dirty="0"/>
              <a:t> </a:t>
            </a:r>
          </a:p>
          <a:p>
            <a:pPr lvl="0"/>
            <a:r>
              <a:rPr lang="fr-FR" dirty="0"/>
              <a:t>Guide méthodologique en support à la mise en œuvre de programmes de surveillance de la qualité des eaux : retour d’expérience sur 20 ans de surveillance dans le bassin Rhône Méditerranée </a:t>
            </a:r>
            <a:r>
              <a:rPr lang="fr-FR" dirty="0" smtClean="0"/>
              <a:t>Corse</a:t>
            </a:r>
          </a:p>
          <a:p>
            <a:pPr lvl="0"/>
            <a:endParaRPr lang="fr-FR" dirty="0"/>
          </a:p>
          <a:p>
            <a:r>
              <a:rPr lang="fr-FR" dirty="0">
                <a:solidFill>
                  <a:srgbClr val="FFFF00"/>
                </a:solidFill>
              </a:rPr>
              <a:t>Rôle des </a:t>
            </a:r>
            <a:r>
              <a:rPr lang="fr-FR" dirty="0" err="1">
                <a:solidFill>
                  <a:srgbClr val="FFFF00"/>
                </a:solidFill>
              </a:rPr>
              <a:t>microplastiques</a:t>
            </a:r>
            <a:r>
              <a:rPr lang="fr-FR" dirty="0">
                <a:solidFill>
                  <a:srgbClr val="FFFF00"/>
                </a:solidFill>
              </a:rPr>
              <a:t> sur le devenir et la biodisponibilité des contaminants</a:t>
            </a:r>
          </a:p>
          <a:p>
            <a:pPr lvl="0"/>
            <a:endParaRPr lang="fr-FR" dirty="0" smtClean="0"/>
          </a:p>
          <a:p>
            <a:r>
              <a:rPr lang="fr-FR" dirty="0"/>
              <a:t>Appui d’Images Satellites pour la spatialisation des données de la surveillance</a:t>
            </a:r>
          </a:p>
          <a:p>
            <a:pPr lvl="0"/>
            <a:endParaRPr lang="fr-FR" dirty="0" smtClean="0"/>
          </a:p>
          <a:p>
            <a:r>
              <a:rPr lang="fr-FR" dirty="0" smtClean="0"/>
              <a:t>Expertise </a:t>
            </a:r>
            <a:r>
              <a:rPr lang="fr-FR" dirty="0"/>
              <a:t>collective « Habitats/poissons »</a:t>
            </a:r>
          </a:p>
          <a:p>
            <a:pPr lvl="0"/>
            <a:endParaRPr lang="fr-FR" dirty="0"/>
          </a:p>
        </p:txBody>
      </p:sp>
    </p:spTree>
    <p:extLst>
      <p:ext uri="{BB962C8B-B14F-4D97-AF65-F5344CB8AC3E}">
        <p14:creationId xmlns:p14="http://schemas.microsoft.com/office/powerpoint/2010/main" val="1171537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2" name="Rectangle 1"/>
          <p:cNvSpPr/>
          <p:nvPr/>
        </p:nvSpPr>
        <p:spPr>
          <a:xfrm>
            <a:off x="494003" y="1412776"/>
            <a:ext cx="8280920" cy="4124206"/>
          </a:xfrm>
          <a:prstGeom prst="rect">
            <a:avLst/>
          </a:prstGeom>
        </p:spPr>
        <p:txBody>
          <a:bodyPr wrap="square">
            <a:spAutoFit/>
          </a:bodyPr>
          <a:lstStyle/>
          <a:p>
            <a:r>
              <a:rPr lang="fr-FR" b="1" dirty="0"/>
              <a:t>Objectifs de l’étude </a:t>
            </a:r>
            <a:r>
              <a:rPr lang="fr-FR" b="1" dirty="0" smtClean="0"/>
              <a:t>(ex IFREMER)</a:t>
            </a:r>
            <a:endParaRPr lang="fr-FR" dirty="0"/>
          </a:p>
          <a:p>
            <a:r>
              <a:rPr lang="fr-FR" dirty="0"/>
              <a:t> </a:t>
            </a:r>
          </a:p>
          <a:p>
            <a:r>
              <a:rPr lang="fr-FR" dirty="0"/>
              <a:t>L'objectif principal du projet sera de contribuer à la compréhension des principaux processus qui contrôlent la dynamique </a:t>
            </a:r>
            <a:r>
              <a:rPr lang="fr-FR" dirty="0" smtClean="0"/>
              <a:t>et </a:t>
            </a:r>
            <a:r>
              <a:rPr lang="fr-FR" dirty="0"/>
              <a:t>la biodisponibilité des contaminants associés aux </a:t>
            </a:r>
            <a:r>
              <a:rPr lang="fr-FR" dirty="0" err="1"/>
              <a:t>microplastiques</a:t>
            </a:r>
            <a:r>
              <a:rPr lang="fr-FR" dirty="0"/>
              <a:t> et leur impact sur les réseaux trophiques.</a:t>
            </a:r>
          </a:p>
          <a:p>
            <a:r>
              <a:rPr lang="fr-FR" dirty="0"/>
              <a:t> </a:t>
            </a:r>
          </a:p>
          <a:p>
            <a:r>
              <a:rPr lang="fr-FR" sz="1400" dirty="0"/>
              <a:t>Dans un premier, une étude bibliographique permettra de faire le point sur les connaissances actuelles sur le rôle des </a:t>
            </a:r>
            <a:r>
              <a:rPr lang="fr-FR" sz="1400" dirty="0" err="1"/>
              <a:t>microplastiques</a:t>
            </a:r>
            <a:r>
              <a:rPr lang="fr-FR" sz="1400" dirty="0"/>
              <a:t> en milieu marin, comme support de contaminants chimiques : caractéristiques des </a:t>
            </a:r>
            <a:r>
              <a:rPr lang="fr-FR" sz="1400" dirty="0" err="1"/>
              <a:t>microplastiques</a:t>
            </a:r>
            <a:r>
              <a:rPr lang="fr-FR" sz="1400" dirty="0"/>
              <a:t>, relations </a:t>
            </a:r>
            <a:r>
              <a:rPr lang="fr-FR" sz="1400" dirty="0" err="1"/>
              <a:t>microplastiques</a:t>
            </a:r>
            <a:r>
              <a:rPr lang="fr-FR" sz="1400" dirty="0"/>
              <a:t> – contaminants, présence de </a:t>
            </a:r>
            <a:r>
              <a:rPr lang="fr-FR" sz="1400" dirty="0" err="1"/>
              <a:t>microplastiques</a:t>
            </a:r>
            <a:r>
              <a:rPr lang="fr-FR" sz="1400" dirty="0"/>
              <a:t> sur les contaminants, contamination chimique du biote via les </a:t>
            </a:r>
            <a:r>
              <a:rPr lang="fr-FR" sz="1400" dirty="0" err="1"/>
              <a:t>microplastiques</a:t>
            </a:r>
            <a:r>
              <a:rPr lang="fr-FR" sz="1400" dirty="0"/>
              <a:t>), ceci afin d’identifier si les </a:t>
            </a:r>
            <a:r>
              <a:rPr lang="fr-FR" sz="1400" dirty="0" err="1"/>
              <a:t>microplastiques</a:t>
            </a:r>
            <a:r>
              <a:rPr lang="fr-FR" sz="1400" dirty="0"/>
              <a:t> en tant que support de contaminants constituent un risque émergent.</a:t>
            </a:r>
          </a:p>
          <a:p>
            <a:r>
              <a:rPr lang="fr-FR" sz="1400" dirty="0"/>
              <a:t> </a:t>
            </a:r>
          </a:p>
          <a:p>
            <a:r>
              <a:rPr lang="fr-FR" sz="1400" dirty="0"/>
              <a:t>Une attention particulière sera accordée à la caractérisation des </a:t>
            </a:r>
            <a:r>
              <a:rPr lang="fr-FR" sz="1400" dirty="0" err="1"/>
              <a:t>microplastiques</a:t>
            </a:r>
            <a:r>
              <a:rPr lang="fr-FR" sz="1400" dirty="0"/>
              <a:t> en tant que "vecteur" (composition, surface spécifique...). A terme, une application originale sera, grâce aux données obtenues, de pouvoir modéliser les processus pour évaluer le rôle des </a:t>
            </a:r>
            <a:r>
              <a:rPr lang="fr-FR" sz="1400" dirty="0" err="1"/>
              <a:t>microplastiques</a:t>
            </a:r>
            <a:r>
              <a:rPr lang="fr-FR" sz="1400" dirty="0"/>
              <a:t> par rapport aux particules naturelles en tant que "vecteur" et source potentielle de contamination (par voie dissoute, si </a:t>
            </a:r>
            <a:r>
              <a:rPr lang="fr-FR" sz="1400" dirty="0" err="1"/>
              <a:t>desorption</a:t>
            </a:r>
            <a:r>
              <a:rPr lang="fr-FR" sz="1400" dirty="0"/>
              <a:t>, et/ou particulaire).</a:t>
            </a:r>
          </a:p>
        </p:txBody>
      </p:sp>
    </p:spTree>
    <p:extLst>
      <p:ext uri="{BB962C8B-B14F-4D97-AF65-F5344CB8AC3E}">
        <p14:creationId xmlns:p14="http://schemas.microsoft.com/office/powerpoint/2010/main" val="469153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2" name="Rectangle 1"/>
          <p:cNvSpPr/>
          <p:nvPr/>
        </p:nvSpPr>
        <p:spPr>
          <a:xfrm>
            <a:off x="827584" y="1772816"/>
            <a:ext cx="7416824" cy="3970318"/>
          </a:xfrm>
          <a:prstGeom prst="rect">
            <a:avLst/>
          </a:prstGeom>
        </p:spPr>
        <p:txBody>
          <a:bodyPr wrap="square">
            <a:spAutoFit/>
          </a:bodyPr>
          <a:lstStyle/>
          <a:p>
            <a:r>
              <a:rPr lang="fr-FR" b="1" dirty="0" smtClean="0"/>
              <a:t>Objectifs (ex IRSTEA)</a:t>
            </a:r>
            <a:endParaRPr lang="fr-FR" dirty="0"/>
          </a:p>
          <a:p>
            <a:pPr marL="285750" lvl="0" indent="-285750">
              <a:buFontTx/>
              <a:buChar char="-"/>
            </a:pPr>
            <a:r>
              <a:rPr lang="fr-FR" dirty="0" smtClean="0"/>
              <a:t>Améliorer </a:t>
            </a:r>
            <a:r>
              <a:rPr lang="fr-FR" dirty="0"/>
              <a:t>les performances du modèle hydrologique distribué J2000-Rhône sur les affluents alpins, en insistant sur un raffinement de la physique des processus </a:t>
            </a:r>
            <a:r>
              <a:rPr lang="fr-FR" dirty="0" smtClean="0"/>
              <a:t>représentés</a:t>
            </a:r>
          </a:p>
          <a:p>
            <a:pPr marL="285750" lvl="0" indent="-285750">
              <a:buFontTx/>
              <a:buChar char="-"/>
            </a:pPr>
            <a:r>
              <a:rPr lang="fr-FR" dirty="0" smtClean="0"/>
              <a:t>Dégager </a:t>
            </a:r>
            <a:r>
              <a:rPr lang="fr-FR" dirty="0"/>
              <a:t>des éléments méthodologiques transférables pour l’amélioration d’un modèle hydrologique à base physique en zone de </a:t>
            </a:r>
            <a:r>
              <a:rPr lang="fr-FR" dirty="0" smtClean="0"/>
              <a:t>montagne</a:t>
            </a:r>
          </a:p>
          <a:p>
            <a:pPr lvl="0"/>
            <a:endParaRPr lang="fr-FR" dirty="0"/>
          </a:p>
          <a:p>
            <a:r>
              <a:rPr lang="fr-FR" b="1" dirty="0"/>
              <a:t>Intérêt opérationnel</a:t>
            </a:r>
            <a:endParaRPr lang="fr-FR" dirty="0"/>
          </a:p>
          <a:p>
            <a:r>
              <a:rPr lang="fr-FR" dirty="0"/>
              <a:t>Cette action vise à une meilleure caractérisation, compréhension et modélisation du régime hydrologique des affluents alpins, d’importance pour l’évaluation quantitative et la gestion de la ressource localement et à l’aval. Elle contribue aussi au perfectionnement de l’outil J2000-Rhône, mobilisable en support d’études d’impact ou prospective croisant changement d’usages et impact climatique sur la ressource.</a:t>
            </a:r>
          </a:p>
        </p:txBody>
      </p:sp>
    </p:spTree>
    <p:extLst>
      <p:ext uri="{BB962C8B-B14F-4D97-AF65-F5344CB8AC3E}">
        <p14:creationId xmlns:p14="http://schemas.microsoft.com/office/powerpoint/2010/main" val="1903040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25"/>
          <p:cNvSpPr>
            <a:spLocks noGrp="1" noChangeArrowheads="1"/>
          </p:cNvSpPr>
          <p:nvPr>
            <p:ph type="ctrTitle"/>
          </p:nvPr>
        </p:nvSpPr>
        <p:spPr bwMode="auto">
          <a:xfrm>
            <a:off x="731044" y="332657"/>
            <a:ext cx="7772400" cy="1008112"/>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B4DAE5"/>
                  </a:outerShdw>
                </a:effectLst>
              </a14:hiddenEffects>
            </a:ext>
          </a:extLst>
        </p:spPr>
        <p:txBody>
          <a:bodyPr vert="horz" wrap="square" lIns="91440" tIns="45720" rIns="91440" bIns="45720" numCol="1" anchor="ctr" anchorCtr="0" compatLnSpc="1">
            <a:prstTxWarp prst="textNoShape">
              <a:avLst/>
            </a:prstTxWarp>
            <a:normAutofit fontScale="90000"/>
          </a:bodyPr>
          <a:lstStyle/>
          <a:p>
            <a:pPr eaLnBrk="1" hangingPunct="1"/>
            <a:r>
              <a:rPr lang="fr-FR" altLang="fr-FR" b="1" dirty="0" smtClean="0">
                <a:solidFill>
                  <a:srgbClr val="1192A7"/>
                </a:solidFill>
                <a:latin typeface="Arial Narrow" pitchFamily="34" charset="0"/>
              </a:rPr>
              <a:t>Pourquoi se préoccuper </a:t>
            </a:r>
            <a:br>
              <a:rPr lang="fr-FR" altLang="fr-FR" b="1" dirty="0" smtClean="0">
                <a:solidFill>
                  <a:srgbClr val="1192A7"/>
                </a:solidFill>
                <a:latin typeface="Arial Narrow" pitchFamily="34" charset="0"/>
              </a:rPr>
            </a:br>
            <a:r>
              <a:rPr lang="fr-FR" altLang="fr-FR" b="1" dirty="0" smtClean="0">
                <a:solidFill>
                  <a:srgbClr val="1192A7"/>
                </a:solidFill>
                <a:latin typeface="Arial Narrow" pitchFamily="34" charset="0"/>
              </a:rPr>
              <a:t>de recherche à l’agence de l’eau ?</a:t>
            </a:r>
          </a:p>
        </p:txBody>
      </p:sp>
      <p:sp>
        <p:nvSpPr>
          <p:cNvPr id="10" name="Rectangle 12"/>
          <p:cNvSpPr>
            <a:spLocks noChangeArrowheads="1"/>
          </p:cNvSpPr>
          <p:nvPr/>
        </p:nvSpPr>
        <p:spPr bwMode="auto">
          <a:xfrm>
            <a:off x="323528" y="1700808"/>
            <a:ext cx="3167062" cy="1584325"/>
          </a:xfrm>
          <a:prstGeom prst="rect">
            <a:avLst/>
          </a:prstGeom>
          <a:solidFill>
            <a:srgbClr val="1192A7"/>
          </a:solidFill>
          <a:ln w="12700">
            <a:solidFill>
              <a:schemeClr val="bg1"/>
            </a:solidFill>
            <a:miter lim="800000"/>
            <a:headEnd/>
            <a:tailEnd/>
          </a:ln>
          <a:effectLst>
            <a:outerShdw dist="107763" dir="2700000" algn="ctr" rotWithShape="0">
              <a:schemeClr val="tx1">
                <a:alpha val="50000"/>
              </a:schemeClr>
            </a:outerShdw>
          </a:effec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spcBef>
                <a:spcPct val="20000"/>
              </a:spcBef>
            </a:pPr>
            <a:r>
              <a:rPr lang="fr-FR" altLang="fr-FR" sz="2800" b="1">
                <a:solidFill>
                  <a:schemeClr val="bg1"/>
                </a:solidFill>
                <a:latin typeface="Arial Narrow" pitchFamily="34" charset="0"/>
              </a:rPr>
              <a:t>Planification</a:t>
            </a:r>
          </a:p>
          <a:p>
            <a:pPr eaLnBrk="1" hangingPunct="1">
              <a:lnSpc>
                <a:spcPct val="80000"/>
              </a:lnSpc>
              <a:spcBef>
                <a:spcPct val="20000"/>
              </a:spcBef>
              <a:buFontTx/>
              <a:buChar char="•"/>
            </a:pPr>
            <a:r>
              <a:rPr lang="fr-FR" altLang="fr-FR" sz="1600" b="1">
                <a:solidFill>
                  <a:schemeClr val="bg1"/>
                </a:solidFill>
                <a:latin typeface="Arial Narrow" pitchFamily="34" charset="0"/>
              </a:rPr>
              <a:t>SDAGE, SAGE</a:t>
            </a:r>
          </a:p>
          <a:p>
            <a:pPr eaLnBrk="1" hangingPunct="1">
              <a:lnSpc>
                <a:spcPct val="80000"/>
              </a:lnSpc>
              <a:spcBef>
                <a:spcPct val="20000"/>
              </a:spcBef>
              <a:buFontTx/>
              <a:buChar char="•"/>
            </a:pPr>
            <a:r>
              <a:rPr lang="fr-FR" altLang="fr-FR" sz="1600" b="1">
                <a:solidFill>
                  <a:schemeClr val="bg1"/>
                </a:solidFill>
                <a:latin typeface="Arial Narrow" pitchFamily="34" charset="0"/>
              </a:rPr>
              <a:t>Programme Agence de l’eau</a:t>
            </a:r>
          </a:p>
          <a:p>
            <a:pPr eaLnBrk="1" hangingPunct="1">
              <a:lnSpc>
                <a:spcPct val="80000"/>
              </a:lnSpc>
              <a:spcBef>
                <a:spcPct val="20000"/>
              </a:spcBef>
              <a:buFontTx/>
              <a:buChar char="•"/>
            </a:pPr>
            <a:r>
              <a:rPr lang="fr-FR" altLang="fr-FR" sz="1600" b="1">
                <a:solidFill>
                  <a:schemeClr val="bg1"/>
                </a:solidFill>
                <a:latin typeface="Arial Narrow" pitchFamily="34" charset="0"/>
              </a:rPr>
              <a:t>Prévision, prospective</a:t>
            </a:r>
          </a:p>
          <a:p>
            <a:pPr eaLnBrk="1" hangingPunct="1">
              <a:lnSpc>
                <a:spcPct val="80000"/>
              </a:lnSpc>
              <a:spcBef>
                <a:spcPct val="20000"/>
              </a:spcBef>
              <a:buFontTx/>
              <a:buChar char="•"/>
            </a:pPr>
            <a:r>
              <a:rPr lang="fr-FR" altLang="fr-FR" sz="1600" b="1">
                <a:solidFill>
                  <a:schemeClr val="bg1"/>
                </a:solidFill>
                <a:latin typeface="Arial Narrow" pitchFamily="34" charset="0"/>
              </a:rPr>
              <a:t>…</a:t>
            </a:r>
          </a:p>
        </p:txBody>
      </p:sp>
      <p:grpSp>
        <p:nvGrpSpPr>
          <p:cNvPr id="11" name="Group 37"/>
          <p:cNvGrpSpPr>
            <a:grpSpLocks/>
          </p:cNvGrpSpPr>
          <p:nvPr/>
        </p:nvGrpSpPr>
        <p:grpSpPr bwMode="auto">
          <a:xfrm>
            <a:off x="3916040" y="1700808"/>
            <a:ext cx="4551363" cy="1624012"/>
            <a:chOff x="2720" y="1359"/>
            <a:chExt cx="2867" cy="1023"/>
          </a:xfrm>
        </p:grpSpPr>
        <p:sp>
          <p:nvSpPr>
            <p:cNvPr id="12" name="Rectangle 13"/>
            <p:cNvSpPr>
              <a:spLocks noChangeArrowheads="1"/>
            </p:cNvSpPr>
            <p:nvPr/>
          </p:nvSpPr>
          <p:spPr bwMode="auto">
            <a:xfrm>
              <a:off x="3290" y="1359"/>
              <a:ext cx="2297" cy="1023"/>
            </a:xfrm>
            <a:prstGeom prst="rect">
              <a:avLst/>
            </a:prstGeom>
            <a:solidFill>
              <a:srgbClr val="1192A7"/>
            </a:solidFill>
            <a:ln w="12700">
              <a:solidFill>
                <a:schemeClr val="bg1"/>
              </a:solidFill>
              <a:miter lim="800000"/>
              <a:headEnd/>
              <a:tailEnd/>
            </a:ln>
            <a:effectLst>
              <a:outerShdw dist="107763" dir="2700000" algn="ctr" rotWithShape="0">
                <a:schemeClr val="tx1">
                  <a:alpha val="50000"/>
                </a:schemeClr>
              </a:outerShdw>
            </a:effec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spcBef>
                  <a:spcPct val="20000"/>
                </a:spcBef>
              </a:pPr>
              <a:r>
                <a:rPr lang="fr-FR" altLang="fr-FR" sz="2800" b="1">
                  <a:solidFill>
                    <a:schemeClr val="bg1"/>
                  </a:solidFill>
                  <a:latin typeface="Arial Narrow" pitchFamily="34" charset="0"/>
                </a:rPr>
                <a:t>Programmation</a:t>
              </a:r>
              <a:endParaRPr lang="fr-FR" altLang="fr-FR" sz="1200" b="1">
                <a:solidFill>
                  <a:schemeClr val="bg1"/>
                </a:solidFill>
                <a:latin typeface="Arial Narrow" pitchFamily="34" charset="0"/>
              </a:endParaRPr>
            </a:p>
            <a:p>
              <a:pPr eaLnBrk="1" hangingPunct="1">
                <a:lnSpc>
                  <a:spcPct val="80000"/>
                </a:lnSpc>
                <a:spcBef>
                  <a:spcPct val="20000"/>
                </a:spcBef>
                <a:buFontTx/>
                <a:buChar char="•"/>
              </a:pPr>
              <a:r>
                <a:rPr lang="fr-FR" altLang="fr-FR" sz="1600" b="1">
                  <a:solidFill>
                    <a:schemeClr val="bg1"/>
                  </a:solidFill>
                  <a:latin typeface="Arial Narrow" pitchFamily="34" charset="0"/>
                </a:rPr>
                <a:t>Actions locales de restauration et de gestion</a:t>
              </a:r>
            </a:p>
            <a:p>
              <a:pPr eaLnBrk="1" hangingPunct="1">
                <a:lnSpc>
                  <a:spcPct val="80000"/>
                </a:lnSpc>
                <a:spcBef>
                  <a:spcPct val="20000"/>
                </a:spcBef>
                <a:buFontTx/>
                <a:buChar char="•"/>
              </a:pPr>
              <a:r>
                <a:rPr lang="fr-FR" altLang="fr-FR" sz="1600" b="1">
                  <a:solidFill>
                    <a:schemeClr val="bg1"/>
                  </a:solidFill>
                  <a:latin typeface="Arial Narrow" pitchFamily="34" charset="0"/>
                </a:rPr>
                <a:t>Contrats de rivière, de baie, de nappe…</a:t>
              </a:r>
            </a:p>
            <a:p>
              <a:pPr eaLnBrk="1" hangingPunct="1">
                <a:lnSpc>
                  <a:spcPct val="80000"/>
                </a:lnSpc>
                <a:spcBef>
                  <a:spcPct val="20000"/>
                </a:spcBef>
                <a:buFontTx/>
                <a:buChar char="•"/>
              </a:pPr>
              <a:r>
                <a:rPr lang="fr-FR" altLang="fr-FR" sz="1600" b="1">
                  <a:solidFill>
                    <a:schemeClr val="bg1"/>
                  </a:solidFill>
                  <a:latin typeface="Arial Narrow" pitchFamily="34" charset="0"/>
                </a:rPr>
                <a:t>….</a:t>
              </a:r>
            </a:p>
          </p:txBody>
        </p:sp>
        <p:sp>
          <p:nvSpPr>
            <p:cNvPr id="13" name="AutoShape 22"/>
            <p:cNvSpPr>
              <a:spLocks noChangeArrowheads="1"/>
            </p:cNvSpPr>
            <p:nvPr/>
          </p:nvSpPr>
          <p:spPr bwMode="auto">
            <a:xfrm>
              <a:off x="2720" y="1723"/>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grpSp>
      <p:grpSp>
        <p:nvGrpSpPr>
          <p:cNvPr id="14" name="Group 38"/>
          <p:cNvGrpSpPr>
            <a:grpSpLocks/>
          </p:cNvGrpSpPr>
          <p:nvPr/>
        </p:nvGrpSpPr>
        <p:grpSpPr bwMode="auto">
          <a:xfrm>
            <a:off x="2309490" y="3370858"/>
            <a:ext cx="3741738" cy="2228850"/>
            <a:chOff x="1708" y="2411"/>
            <a:chExt cx="2357" cy="1404"/>
          </a:xfrm>
        </p:grpSpPr>
        <p:sp>
          <p:nvSpPr>
            <p:cNvPr id="15" name="Rectangle 15"/>
            <p:cNvSpPr>
              <a:spLocks noChangeArrowheads="1"/>
            </p:cNvSpPr>
            <p:nvPr/>
          </p:nvSpPr>
          <p:spPr bwMode="auto">
            <a:xfrm>
              <a:off x="1752" y="2817"/>
              <a:ext cx="2313" cy="998"/>
            </a:xfrm>
            <a:prstGeom prst="rect">
              <a:avLst/>
            </a:prstGeom>
            <a:solidFill>
              <a:srgbClr val="1192A7"/>
            </a:solidFill>
            <a:ln w="12700">
              <a:solidFill>
                <a:schemeClr val="bg1"/>
              </a:solidFill>
              <a:miter lim="800000"/>
              <a:headEnd/>
              <a:tailEnd/>
            </a:ln>
            <a:effectLst>
              <a:outerShdw dist="107763" dir="2700000" algn="ctr" rotWithShape="0">
                <a:schemeClr val="tx1">
                  <a:alpha val="50000"/>
                </a:schemeClr>
              </a:outerShdw>
            </a:effec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spcBef>
                  <a:spcPct val="20000"/>
                </a:spcBef>
              </a:pPr>
              <a:r>
                <a:rPr lang="fr-FR" altLang="fr-FR" sz="2800" b="1">
                  <a:solidFill>
                    <a:schemeClr val="bg1"/>
                  </a:solidFill>
                  <a:latin typeface="Arial Narrow" pitchFamily="34" charset="0"/>
                </a:rPr>
                <a:t>Connaissance</a:t>
              </a:r>
            </a:p>
            <a:p>
              <a:pPr eaLnBrk="1" hangingPunct="1">
                <a:lnSpc>
                  <a:spcPct val="80000"/>
                </a:lnSpc>
                <a:spcBef>
                  <a:spcPct val="20000"/>
                </a:spcBef>
                <a:buFontTx/>
                <a:buChar char="•"/>
              </a:pPr>
              <a:r>
                <a:rPr lang="fr-FR" altLang="fr-FR" sz="1600" b="1">
                  <a:solidFill>
                    <a:schemeClr val="bg1"/>
                  </a:solidFill>
                  <a:latin typeface="Arial Narrow" pitchFamily="34" charset="0"/>
                </a:rPr>
                <a:t>Etats des lieux (milieux, socio-éco…)</a:t>
              </a:r>
            </a:p>
            <a:p>
              <a:pPr eaLnBrk="1" hangingPunct="1">
                <a:lnSpc>
                  <a:spcPct val="80000"/>
                </a:lnSpc>
                <a:spcBef>
                  <a:spcPct val="20000"/>
                </a:spcBef>
                <a:buFontTx/>
                <a:buChar char="•"/>
              </a:pPr>
              <a:r>
                <a:rPr lang="fr-FR" altLang="fr-FR" sz="1600" b="1">
                  <a:solidFill>
                    <a:schemeClr val="bg1"/>
                  </a:solidFill>
                  <a:latin typeface="Arial Narrow" pitchFamily="34" charset="0"/>
                </a:rPr>
                <a:t>Documentation, veille technique…</a:t>
              </a:r>
            </a:p>
            <a:p>
              <a:pPr eaLnBrk="1" hangingPunct="1">
                <a:lnSpc>
                  <a:spcPct val="80000"/>
                </a:lnSpc>
                <a:spcBef>
                  <a:spcPct val="20000"/>
                </a:spcBef>
                <a:buFontTx/>
                <a:buChar char="•"/>
              </a:pPr>
              <a:r>
                <a:rPr lang="fr-FR" altLang="fr-FR" sz="1600" b="1">
                  <a:solidFill>
                    <a:srgbClr val="FF9933"/>
                  </a:solidFill>
                  <a:latin typeface="Arial Narrow" pitchFamily="34" charset="0"/>
                </a:rPr>
                <a:t>Recherche et Développement</a:t>
              </a:r>
            </a:p>
            <a:p>
              <a:pPr eaLnBrk="1" hangingPunct="1">
                <a:lnSpc>
                  <a:spcPct val="80000"/>
                </a:lnSpc>
                <a:spcBef>
                  <a:spcPct val="20000"/>
                </a:spcBef>
                <a:buFontTx/>
                <a:buChar char="•"/>
              </a:pPr>
              <a:r>
                <a:rPr lang="fr-FR" altLang="fr-FR" sz="1600" b="1">
                  <a:solidFill>
                    <a:schemeClr val="bg1"/>
                  </a:solidFill>
                  <a:latin typeface="Arial Narrow" pitchFamily="34" charset="0"/>
                </a:rPr>
                <a:t>…</a:t>
              </a:r>
            </a:p>
            <a:p>
              <a:pPr eaLnBrk="1" hangingPunct="1">
                <a:lnSpc>
                  <a:spcPct val="80000"/>
                </a:lnSpc>
                <a:spcBef>
                  <a:spcPct val="20000"/>
                </a:spcBef>
              </a:pPr>
              <a:endParaRPr lang="fr-FR" altLang="fr-FR" sz="1600" b="1">
                <a:solidFill>
                  <a:schemeClr val="bg1"/>
                </a:solidFill>
                <a:latin typeface="Arial Narrow" pitchFamily="34" charset="0"/>
              </a:endParaRPr>
            </a:p>
          </p:txBody>
        </p:sp>
        <p:sp>
          <p:nvSpPr>
            <p:cNvPr id="16" name="AutoShape 23"/>
            <p:cNvSpPr>
              <a:spLocks noChangeArrowheads="1"/>
            </p:cNvSpPr>
            <p:nvPr/>
          </p:nvSpPr>
          <p:spPr bwMode="auto">
            <a:xfrm rot="-5400000">
              <a:off x="2038" y="2409"/>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7" name="AutoShape 24"/>
            <p:cNvSpPr>
              <a:spLocks noChangeArrowheads="1"/>
            </p:cNvSpPr>
            <p:nvPr/>
          </p:nvSpPr>
          <p:spPr bwMode="auto">
            <a:xfrm rot="5400000">
              <a:off x="1710" y="2419"/>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8" name="AutoShape 29"/>
            <p:cNvSpPr>
              <a:spLocks noChangeArrowheads="1"/>
            </p:cNvSpPr>
            <p:nvPr/>
          </p:nvSpPr>
          <p:spPr bwMode="auto">
            <a:xfrm rot="-5400000">
              <a:off x="3692" y="2432"/>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9" name="AutoShape 30"/>
            <p:cNvSpPr>
              <a:spLocks noChangeArrowheads="1"/>
            </p:cNvSpPr>
            <p:nvPr/>
          </p:nvSpPr>
          <p:spPr bwMode="auto">
            <a:xfrm rot="5400000">
              <a:off x="3364" y="2442"/>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grpSp>
      <p:grpSp>
        <p:nvGrpSpPr>
          <p:cNvPr id="20" name="Group 40"/>
          <p:cNvGrpSpPr>
            <a:grpSpLocks/>
          </p:cNvGrpSpPr>
          <p:nvPr/>
        </p:nvGrpSpPr>
        <p:grpSpPr bwMode="auto">
          <a:xfrm>
            <a:off x="6298878" y="4418608"/>
            <a:ext cx="2112962" cy="1223962"/>
            <a:chOff x="4125" y="2879"/>
            <a:chExt cx="1331" cy="771"/>
          </a:xfrm>
        </p:grpSpPr>
        <p:grpSp>
          <p:nvGrpSpPr>
            <p:cNvPr id="21" name="Group 39"/>
            <p:cNvGrpSpPr>
              <a:grpSpLocks/>
            </p:cNvGrpSpPr>
            <p:nvPr/>
          </p:nvGrpSpPr>
          <p:grpSpPr bwMode="auto">
            <a:xfrm>
              <a:off x="4125" y="2879"/>
              <a:ext cx="1331" cy="771"/>
              <a:chOff x="4125" y="2879"/>
              <a:chExt cx="1331" cy="771"/>
            </a:xfrm>
          </p:grpSpPr>
          <p:sp>
            <p:nvSpPr>
              <p:cNvPr id="23" name="AutoShape 31"/>
              <p:cNvSpPr>
                <a:spLocks noChangeArrowheads="1"/>
              </p:cNvSpPr>
              <p:nvPr/>
            </p:nvSpPr>
            <p:spPr bwMode="auto">
              <a:xfrm>
                <a:off x="4125" y="3065"/>
                <a:ext cx="385" cy="432"/>
              </a:xfrm>
              <a:prstGeom prst="notchedRightArrow">
                <a:avLst>
                  <a:gd name="adj1" fmla="val 47685"/>
                  <a:gd name="adj2" fmla="val 32986"/>
                </a:avLst>
              </a:prstGeom>
              <a:solidFill>
                <a:srgbClr val="1192A7"/>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fr-FR" altLang="fr-FR"/>
              </a:p>
            </p:txBody>
          </p:sp>
          <p:sp>
            <p:nvSpPr>
              <p:cNvPr id="24" name="Oval 32"/>
              <p:cNvSpPr>
                <a:spLocks noChangeArrowheads="1"/>
              </p:cNvSpPr>
              <p:nvPr/>
            </p:nvSpPr>
            <p:spPr bwMode="auto">
              <a:xfrm>
                <a:off x="4685" y="2879"/>
                <a:ext cx="771" cy="771"/>
              </a:xfrm>
              <a:prstGeom prst="ellipse">
                <a:avLst/>
              </a:prstGeom>
              <a:solidFill>
                <a:srgbClr val="FF9933"/>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GB" altLang="fr-FR"/>
              </a:p>
            </p:txBody>
          </p:sp>
        </p:grpSp>
        <p:sp>
          <p:nvSpPr>
            <p:cNvPr id="22" name="Text Box 36"/>
            <p:cNvSpPr txBox="1">
              <a:spLocks noChangeArrowheads="1"/>
            </p:cNvSpPr>
            <p:nvPr/>
          </p:nvSpPr>
          <p:spPr bwMode="auto">
            <a:xfrm>
              <a:off x="4781" y="3063"/>
              <a:ext cx="572"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3200" b="1">
                  <a:latin typeface="Arial Narrow" pitchFamily="34" charset="0"/>
                </a:rPr>
                <a:t>R&amp;D</a:t>
              </a:r>
            </a:p>
          </p:txBody>
        </p:sp>
      </p:grpSp>
    </p:spTree>
    <p:extLst>
      <p:ext uri="{BB962C8B-B14F-4D97-AF65-F5344CB8AC3E}">
        <p14:creationId xmlns:p14="http://schemas.microsoft.com/office/powerpoint/2010/main" val="312085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strVal val="#ppt_w*0.70"/>
                                          </p:val>
                                        </p:tav>
                                        <p:tav tm="100000">
                                          <p:val>
                                            <p:strVal val="#ppt_w"/>
                                          </p:val>
                                        </p:tav>
                                      </p:tavLst>
                                    </p:anim>
                                    <p:anim calcmode="lin" valueType="num">
                                      <p:cBhvr>
                                        <p:cTn id="15" dur="1000" fill="hold"/>
                                        <p:tgtEl>
                                          <p:spTgt spid="11"/>
                                        </p:tgtEl>
                                        <p:attrNameLst>
                                          <p:attrName>ppt_h</p:attrName>
                                        </p:attrNameLst>
                                      </p:cBhvr>
                                      <p:tavLst>
                                        <p:tav tm="0">
                                          <p:val>
                                            <p:strVal val="#ppt_h"/>
                                          </p:val>
                                        </p:tav>
                                        <p:tav tm="100000">
                                          <p:val>
                                            <p:strVal val="#ppt_h"/>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ppt_w</p:attrName>
                                        </p:attrNameLst>
                                      </p:cBhvr>
                                      <p:tavLst>
                                        <p:tav tm="0">
                                          <p:val>
                                            <p:strVal val="#ppt_w*0.70"/>
                                          </p:val>
                                        </p:tav>
                                        <p:tav tm="100000">
                                          <p:val>
                                            <p:strVal val="#ppt_w"/>
                                          </p:val>
                                        </p:tav>
                                      </p:tavLst>
                                    </p:anim>
                                    <p:anim calcmode="lin" valueType="num">
                                      <p:cBhvr>
                                        <p:cTn id="22" dur="1000" fill="hold"/>
                                        <p:tgtEl>
                                          <p:spTgt spid="14"/>
                                        </p:tgtEl>
                                        <p:attrNameLst>
                                          <p:attrName>ppt_h</p:attrName>
                                        </p:attrNameLst>
                                      </p:cBhvr>
                                      <p:tavLst>
                                        <p:tav tm="0">
                                          <p:val>
                                            <p:strVal val="#ppt_h"/>
                                          </p:val>
                                        </p:tav>
                                        <p:tav tm="100000">
                                          <p:val>
                                            <p:strVal val="#ppt_h"/>
                                          </p:val>
                                        </p:tav>
                                      </p:tavLst>
                                    </p:anim>
                                    <p:animEffect transition="in" filter="fade">
                                      <p:cBhvr>
                                        <p:cTn id="23" dur="10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p:cTn id="28" dur="1000" fill="hold"/>
                                        <p:tgtEl>
                                          <p:spTgt spid="20"/>
                                        </p:tgtEl>
                                        <p:attrNameLst>
                                          <p:attrName>ppt_w</p:attrName>
                                        </p:attrNameLst>
                                      </p:cBhvr>
                                      <p:tavLst>
                                        <p:tav tm="0">
                                          <p:val>
                                            <p:strVal val="#ppt_w*0.70"/>
                                          </p:val>
                                        </p:tav>
                                        <p:tav tm="100000">
                                          <p:val>
                                            <p:strVal val="#ppt_w"/>
                                          </p:val>
                                        </p:tav>
                                      </p:tavLst>
                                    </p:anim>
                                    <p:anim calcmode="lin" valueType="num">
                                      <p:cBhvr>
                                        <p:cTn id="29" dur="1000" fill="hold"/>
                                        <p:tgtEl>
                                          <p:spTgt spid="20"/>
                                        </p:tgtEl>
                                        <p:attrNameLst>
                                          <p:attrName>ppt_h</p:attrName>
                                        </p:attrNameLst>
                                      </p:cBhvr>
                                      <p:tavLst>
                                        <p:tav tm="0">
                                          <p:val>
                                            <p:strVal val="#ppt_h"/>
                                          </p:val>
                                        </p:tav>
                                        <p:tav tm="100000">
                                          <p:val>
                                            <p:strVal val="#ppt_h"/>
                                          </p:val>
                                        </p:tav>
                                      </p:tavLst>
                                    </p:anim>
                                    <p:animEffect transition="in" filter="fade">
                                      <p:cBhvr>
                                        <p:cTn id="3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2" name="Rectangle 1"/>
          <p:cNvSpPr/>
          <p:nvPr/>
        </p:nvSpPr>
        <p:spPr>
          <a:xfrm>
            <a:off x="323850" y="1124744"/>
            <a:ext cx="4680198" cy="4247317"/>
          </a:xfrm>
          <a:prstGeom prst="rect">
            <a:avLst/>
          </a:prstGeom>
          <a:solidFill>
            <a:schemeClr val="accent3"/>
          </a:solidFill>
        </p:spPr>
        <p:txBody>
          <a:bodyPr wrap="square">
            <a:spAutoFit/>
          </a:bodyPr>
          <a:lstStyle/>
          <a:p>
            <a:r>
              <a:rPr lang="fr-FR" b="1" dirty="0"/>
              <a:t>COLLABORATION </a:t>
            </a:r>
            <a:r>
              <a:rPr lang="fr-FR" b="1" dirty="0" smtClean="0"/>
              <a:t>ZABR (</a:t>
            </a:r>
            <a:r>
              <a:rPr lang="fr-FR" b="1" dirty="0"/>
              <a:t>CNRS) – AGENCE de l’EAU </a:t>
            </a:r>
            <a:r>
              <a:rPr lang="fr-FR" b="1" dirty="0" smtClean="0"/>
              <a:t>RMC </a:t>
            </a:r>
            <a:r>
              <a:rPr lang="fr-FR" b="1" dirty="0" smtClean="0">
                <a:sym typeface="Wingdings" panose="05000000000000000000" pitchFamily="2" charset="2"/>
              </a:rPr>
              <a:t> </a:t>
            </a:r>
            <a:r>
              <a:rPr lang="fr-FR" b="1" cap="small" dirty="0" smtClean="0"/>
              <a:t>3 </a:t>
            </a:r>
            <a:r>
              <a:rPr lang="fr-FR" b="1" cap="small" dirty="0"/>
              <a:t>FICHES ACTION 2016</a:t>
            </a:r>
            <a:endParaRPr lang="fr-FR" dirty="0"/>
          </a:p>
          <a:p>
            <a:r>
              <a:rPr lang="fr-FR" dirty="0"/>
              <a:t> </a:t>
            </a:r>
          </a:p>
          <a:p>
            <a:pPr lvl="0"/>
            <a:r>
              <a:rPr lang="fr-FR" dirty="0"/>
              <a:t>De l’hydrologie populaire </a:t>
            </a:r>
            <a:r>
              <a:rPr lang="fr-FR" dirty="0" smtClean="0"/>
              <a:t>?</a:t>
            </a:r>
          </a:p>
          <a:p>
            <a:pPr lvl="0"/>
            <a:endParaRPr lang="fr-FR" dirty="0" smtClean="0"/>
          </a:p>
          <a:p>
            <a:r>
              <a:rPr lang="fr-FR" dirty="0"/>
              <a:t>Évaluation de l’apport des données d’archives hydrologiques pour l’étude des pressions sur la ressource en eau et les milieux aquatiques dans les rivières cévenoles depuis la fin du XIX</a:t>
            </a:r>
            <a:r>
              <a:rPr lang="fr-FR" baseline="30000" dirty="0"/>
              <a:t>e</a:t>
            </a:r>
            <a:r>
              <a:rPr lang="fr-FR" dirty="0"/>
              <a:t> s. </a:t>
            </a:r>
            <a:endParaRPr lang="fr-FR" dirty="0" smtClean="0"/>
          </a:p>
          <a:p>
            <a:endParaRPr lang="fr-FR" dirty="0"/>
          </a:p>
          <a:p>
            <a:pPr lvl="0"/>
            <a:r>
              <a:rPr lang="fr-FR" dirty="0">
                <a:solidFill>
                  <a:srgbClr val="FFFF00"/>
                </a:solidFill>
              </a:rPr>
              <a:t>Etude et compréhension du rôle hydrologique et hydrogéologique des zones humides de têtes de bassins dans le soutien d’étiage des cours d’eau. Recherche de références dans les contextes très contrastés du bassin du Rhône</a:t>
            </a:r>
            <a:r>
              <a:rPr lang="fr-FR" dirty="0" smtClean="0">
                <a:solidFill>
                  <a:srgbClr val="FFFF00"/>
                </a:solidFill>
              </a:rPr>
              <a:t>.</a:t>
            </a:r>
            <a:endParaRPr lang="fr-FR" dirty="0">
              <a:solidFill>
                <a:srgbClr val="FFFF00"/>
              </a:solidFill>
            </a:endParaRPr>
          </a:p>
        </p:txBody>
      </p:sp>
      <p:sp>
        <p:nvSpPr>
          <p:cNvPr id="11" name="Rectangle 10"/>
          <p:cNvSpPr/>
          <p:nvPr/>
        </p:nvSpPr>
        <p:spPr>
          <a:xfrm>
            <a:off x="5148064" y="1111769"/>
            <a:ext cx="3582895" cy="3970318"/>
          </a:xfrm>
          <a:prstGeom prst="rect">
            <a:avLst/>
          </a:prstGeom>
          <a:solidFill>
            <a:schemeClr val="accent2"/>
          </a:solidFill>
        </p:spPr>
        <p:txBody>
          <a:bodyPr wrap="square">
            <a:spAutoFit/>
          </a:bodyPr>
          <a:lstStyle/>
          <a:p>
            <a:r>
              <a:rPr lang="fr-FR" b="1" dirty="0"/>
              <a:t>COLLABORATION BRGM – AGENCE de l’EAU </a:t>
            </a:r>
            <a:r>
              <a:rPr lang="fr-FR" b="1" dirty="0" smtClean="0"/>
              <a:t>RMC </a:t>
            </a:r>
            <a:r>
              <a:rPr lang="fr-FR" b="1" dirty="0" smtClean="0">
                <a:sym typeface="Wingdings" panose="05000000000000000000" pitchFamily="2" charset="2"/>
              </a:rPr>
              <a:t> </a:t>
            </a:r>
            <a:r>
              <a:rPr lang="fr-FR" b="1" cap="small" dirty="0" smtClean="0"/>
              <a:t>2 </a:t>
            </a:r>
            <a:r>
              <a:rPr lang="fr-FR" b="1" cap="small" dirty="0"/>
              <a:t>FICHES ACTION 2016</a:t>
            </a:r>
            <a:endParaRPr lang="fr-FR" dirty="0"/>
          </a:p>
          <a:p>
            <a:r>
              <a:rPr lang="fr-FR" dirty="0"/>
              <a:t> </a:t>
            </a:r>
          </a:p>
          <a:p>
            <a:r>
              <a:rPr lang="fr-FR" dirty="0" smtClean="0">
                <a:solidFill>
                  <a:srgbClr val="FFFF00"/>
                </a:solidFill>
              </a:rPr>
              <a:t>Analyse </a:t>
            </a:r>
            <a:r>
              <a:rPr lang="fr-FR" dirty="0">
                <a:solidFill>
                  <a:srgbClr val="FFFF00"/>
                </a:solidFill>
              </a:rPr>
              <a:t>de la faisabilité technique et économique de la recharge artificielle dans le bassin </a:t>
            </a:r>
            <a:r>
              <a:rPr lang="fr-FR" dirty="0" smtClean="0">
                <a:solidFill>
                  <a:srgbClr val="FFFF00"/>
                </a:solidFill>
              </a:rPr>
              <a:t>RMC</a:t>
            </a:r>
          </a:p>
          <a:p>
            <a:pPr lvl="0"/>
            <a:endParaRPr lang="fr-FR" dirty="0" smtClean="0"/>
          </a:p>
          <a:p>
            <a:pPr lvl="0"/>
            <a:r>
              <a:rPr lang="fr-FR" dirty="0" smtClean="0"/>
              <a:t>Valorisation </a:t>
            </a:r>
            <a:r>
              <a:rPr lang="fr-FR" dirty="0"/>
              <a:t>des résultats du partenariat de recherche BRGM-AERMC CARAC’O par la rédaction de deux articles scientifiques et techniques</a:t>
            </a:r>
          </a:p>
          <a:p>
            <a:endParaRPr lang="fr-FR" dirty="0"/>
          </a:p>
        </p:txBody>
      </p:sp>
    </p:spTree>
    <p:extLst>
      <p:ext uri="{BB962C8B-B14F-4D97-AF65-F5344CB8AC3E}">
        <p14:creationId xmlns:p14="http://schemas.microsoft.com/office/powerpoint/2010/main" val="1519791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2" name="Rectangle 1"/>
          <p:cNvSpPr/>
          <p:nvPr/>
        </p:nvSpPr>
        <p:spPr>
          <a:xfrm>
            <a:off x="179512" y="1107316"/>
            <a:ext cx="8615083" cy="4985980"/>
          </a:xfrm>
          <a:prstGeom prst="rect">
            <a:avLst/>
          </a:prstGeom>
        </p:spPr>
        <p:txBody>
          <a:bodyPr wrap="square">
            <a:spAutoFit/>
          </a:bodyPr>
          <a:lstStyle/>
          <a:p>
            <a:r>
              <a:rPr lang="fr-FR" b="1" dirty="0"/>
              <a:t>Finalités et attendus opérationnels </a:t>
            </a:r>
            <a:r>
              <a:rPr lang="fr-FR" b="1" dirty="0" smtClean="0"/>
              <a:t>(ex ZABR) </a:t>
            </a:r>
            <a:endParaRPr lang="fr-FR" dirty="0"/>
          </a:p>
          <a:p>
            <a:r>
              <a:rPr lang="fr-FR" dirty="0"/>
              <a:t> </a:t>
            </a:r>
          </a:p>
          <a:p>
            <a:r>
              <a:rPr lang="fr-FR" dirty="0"/>
              <a:t>Il est supposé que les zones humides et notamment les tourbières jouent un rôle très important dans le stockage d’eau (mais aussi de carbone) et le soutien d’étiage des cours d’eau voire des eaux souterraines. Cependant, il est actuellement difficile de faire la part de l’origine des apports d’eau en période de tarissement, notamment les apports liés au ressuyage des zones humides susceptibles d’être confondus avec le tarissement des réserves de nappes. Il n’existe pas de références suffisamment précises sur la quantification des capacités des zones humides à soutenir les étiages des cours d'eau de la ZABR.</a:t>
            </a:r>
          </a:p>
          <a:p>
            <a:r>
              <a:rPr lang="fr-FR" dirty="0"/>
              <a:t> </a:t>
            </a:r>
          </a:p>
          <a:p>
            <a:r>
              <a:rPr lang="fr-FR" sz="1200" i="1" dirty="0"/>
              <a:t>Les finalités de ce projet focalisé sur les tourbières sont multiples :</a:t>
            </a:r>
            <a:endParaRPr lang="fr-FR" sz="1200" dirty="0"/>
          </a:p>
          <a:p>
            <a:r>
              <a:rPr lang="fr-FR" sz="1200" dirty="0">
                <a:sym typeface="Wingdings"/>
              </a:rPr>
              <a:t></a:t>
            </a:r>
            <a:r>
              <a:rPr lang="fr-FR" sz="1200" dirty="0"/>
              <a:t> Mieux comprendre le fonctionnement (diagnostic fonctionnel) des échanges eaux superficielles / tourbières / eaux souterraines ;</a:t>
            </a:r>
          </a:p>
          <a:p>
            <a:r>
              <a:rPr lang="fr-FR" sz="1200" dirty="0">
                <a:sym typeface="Wingdings"/>
              </a:rPr>
              <a:t></a:t>
            </a:r>
            <a:r>
              <a:rPr lang="fr-FR" sz="1200" dirty="0"/>
              <a:t> Mieux appréhender les services rendus (bénéfices) en termes de soutien d’étiage (régulation thermique, stockage, etc.) ;</a:t>
            </a:r>
          </a:p>
          <a:p>
            <a:r>
              <a:rPr lang="fr-FR" sz="1200" dirty="0">
                <a:sym typeface="Wingdings"/>
              </a:rPr>
              <a:t></a:t>
            </a:r>
            <a:r>
              <a:rPr lang="fr-FR" sz="1200" dirty="0"/>
              <a:t> A partir des éléments de connaissances acquis, mieux préciser les vulnérabilités physiques des zones humides des têtes de bassins afin d’apporter les arguments en vue d’une meilleure protection et gestion de ces milieux sensibles.</a:t>
            </a:r>
          </a:p>
          <a:p>
            <a:r>
              <a:rPr lang="fr-FR" sz="1200" dirty="0"/>
              <a:t> </a:t>
            </a:r>
          </a:p>
          <a:p>
            <a:r>
              <a:rPr lang="fr-FR" sz="1200" i="1" dirty="0"/>
              <a:t>Les finalités en lien avec les projets « Echanges nappe / Rhône » et « Echanges karst / Cèze » sont les suivantes :</a:t>
            </a:r>
            <a:endParaRPr lang="fr-FR" sz="1200" dirty="0"/>
          </a:p>
          <a:p>
            <a:r>
              <a:rPr lang="fr-FR" sz="1200" dirty="0">
                <a:sym typeface="Wingdings"/>
              </a:rPr>
              <a:t></a:t>
            </a:r>
            <a:r>
              <a:rPr lang="fr-FR" sz="1200" dirty="0"/>
              <a:t> Compléter le diagnostic de l’interface milieux humides / eaux superficielles / eaux souterraines ;</a:t>
            </a:r>
          </a:p>
          <a:p>
            <a:r>
              <a:rPr lang="fr-FR" sz="1200" dirty="0">
                <a:sym typeface="Wingdings"/>
              </a:rPr>
              <a:t></a:t>
            </a:r>
            <a:r>
              <a:rPr lang="fr-FR" sz="1200" dirty="0"/>
              <a:t> Ouvrir le domaine d’applicabilité du guide méthodologique « Eau </a:t>
            </a:r>
            <a:r>
              <a:rPr lang="fr-FR" sz="1200" dirty="0" err="1"/>
              <a:t>Sout</a:t>
            </a:r>
            <a:r>
              <a:rPr lang="fr-FR" sz="1200" dirty="0"/>
              <a:t>’ » (limité aux échanges nappe / rivière en domaine alluviale) à une nouvelle interface (milieux humides) et à un nouveau contexte géologique (cristallin).</a:t>
            </a:r>
          </a:p>
        </p:txBody>
      </p:sp>
    </p:spTree>
    <p:extLst>
      <p:ext uri="{BB962C8B-B14F-4D97-AF65-F5344CB8AC3E}">
        <p14:creationId xmlns:p14="http://schemas.microsoft.com/office/powerpoint/2010/main" val="2869639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Rectangle 2"/>
          <p:cNvSpPr>
            <a:spLocks noChangeArrowheads="1"/>
          </p:cNvSpPr>
          <p:nvPr/>
        </p:nvSpPr>
        <p:spPr bwMode="auto">
          <a:xfrm>
            <a:off x="323850" y="332656"/>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Quelques illustrations </a:t>
            </a:r>
            <a:r>
              <a:rPr lang="fr-FR" altLang="fr-FR" sz="3200" b="1" dirty="0" smtClean="0">
                <a:solidFill>
                  <a:srgbClr val="1192A7"/>
                </a:solidFill>
                <a:latin typeface="Arial Narrow" pitchFamily="34" charset="0"/>
              </a:rPr>
              <a:t>(de projets) </a:t>
            </a:r>
            <a:r>
              <a:rPr lang="fr-FR" altLang="fr-FR" sz="3600" b="1" dirty="0" smtClean="0">
                <a:solidFill>
                  <a:srgbClr val="1192A7"/>
                </a:solidFill>
                <a:latin typeface="Arial Narrow" pitchFamily="34" charset="0"/>
              </a:rPr>
              <a:t>pour finir !</a:t>
            </a:r>
            <a:endParaRPr lang="fr-FR" altLang="fr-FR" sz="3600" b="1" dirty="0">
              <a:solidFill>
                <a:srgbClr val="1192A7"/>
              </a:solidFill>
              <a:latin typeface="Arial Narrow" pitchFamily="34" charset="0"/>
            </a:endParaRPr>
          </a:p>
        </p:txBody>
      </p:sp>
      <p:sp>
        <p:nvSpPr>
          <p:cNvPr id="3" name="Rectangle 2"/>
          <p:cNvSpPr/>
          <p:nvPr/>
        </p:nvSpPr>
        <p:spPr>
          <a:xfrm>
            <a:off x="467544" y="1384686"/>
            <a:ext cx="8424614" cy="4247317"/>
          </a:xfrm>
          <a:prstGeom prst="rect">
            <a:avLst/>
          </a:prstGeom>
        </p:spPr>
        <p:txBody>
          <a:bodyPr wrap="square">
            <a:spAutoFit/>
          </a:bodyPr>
          <a:lstStyle/>
          <a:p>
            <a:r>
              <a:rPr lang="fr-FR" b="1" dirty="0" smtClean="0"/>
              <a:t>Objectifs (ex BRGM)</a:t>
            </a:r>
            <a:endParaRPr lang="fr-FR" dirty="0"/>
          </a:p>
          <a:p>
            <a:pPr marL="285750" lvl="0" indent="-285750">
              <a:buFontTx/>
              <a:buChar char="-"/>
            </a:pPr>
            <a:r>
              <a:rPr lang="fr-FR" dirty="0" smtClean="0"/>
              <a:t>Définir </a:t>
            </a:r>
            <a:r>
              <a:rPr lang="fr-FR" dirty="0"/>
              <a:t>des critères de sélection des situations les plus favorables à la pratique de la recharge </a:t>
            </a:r>
            <a:r>
              <a:rPr lang="fr-FR" dirty="0" smtClean="0"/>
              <a:t>artificielle.</a:t>
            </a:r>
          </a:p>
          <a:p>
            <a:pPr marL="285750" lvl="0" indent="-285750">
              <a:buFontTx/>
              <a:buChar char="-"/>
            </a:pPr>
            <a:r>
              <a:rPr lang="fr-FR" dirty="0" smtClean="0"/>
              <a:t>Etablir </a:t>
            </a:r>
            <a:r>
              <a:rPr lang="fr-FR" dirty="0"/>
              <a:t>une méthodologie d’analyse spatiale </a:t>
            </a:r>
            <a:r>
              <a:rPr lang="fr-FR" dirty="0" err="1"/>
              <a:t>multi-critères</a:t>
            </a:r>
            <a:r>
              <a:rPr lang="fr-FR" dirty="0"/>
              <a:t> pour définir des secteurs favorables à la recharge artificielle et l’appliquer sur de grandes zones du </a:t>
            </a:r>
            <a:r>
              <a:rPr lang="fr-FR" dirty="0" smtClean="0"/>
              <a:t>bassin.</a:t>
            </a:r>
          </a:p>
          <a:p>
            <a:pPr marL="285750" lvl="0" indent="-285750">
              <a:buFontTx/>
              <a:buChar char="-"/>
            </a:pPr>
            <a:r>
              <a:rPr lang="fr-FR" dirty="0" smtClean="0"/>
              <a:t>Sur </a:t>
            </a:r>
            <a:r>
              <a:rPr lang="fr-FR" dirty="0"/>
              <a:t>plusieurs secteurs pilotes, évaluer la faisabilité technique, économique et institutionnelle de projets de recharge artificielle. En tirer des conclusions généralisables (facteurs favorables) à l’échelle du </a:t>
            </a:r>
            <a:r>
              <a:rPr lang="fr-FR" dirty="0" smtClean="0"/>
              <a:t>bassin.</a:t>
            </a:r>
          </a:p>
          <a:p>
            <a:pPr marL="285750" lvl="0" indent="-285750">
              <a:buFontTx/>
              <a:buChar char="-"/>
            </a:pPr>
            <a:r>
              <a:rPr lang="fr-FR" dirty="0" smtClean="0"/>
              <a:t>Etablir </a:t>
            </a:r>
            <a:r>
              <a:rPr lang="fr-FR" dirty="0"/>
              <a:t>des recommandations pour l’aide à la sélection de sites potentiels.</a:t>
            </a:r>
          </a:p>
          <a:p>
            <a:r>
              <a:rPr lang="fr-FR" dirty="0"/>
              <a:t> </a:t>
            </a:r>
          </a:p>
          <a:p>
            <a:r>
              <a:rPr lang="fr-FR" b="1" dirty="0"/>
              <a:t>Intérêt opérationnel</a:t>
            </a:r>
            <a:endParaRPr lang="fr-FR" dirty="0"/>
          </a:p>
          <a:p>
            <a:r>
              <a:rPr lang="fr-FR" dirty="0" smtClean="0"/>
              <a:t>Le </a:t>
            </a:r>
            <a:r>
              <a:rPr lang="fr-FR" dirty="0"/>
              <a:t>projet apportera de la visibilité sur la faisabilité de recours à de la recharge artificielle comme solution alternative ou complémentaire pour restaurer le bon état quantitatif des nappes et des cours d’eau en relation. Il apportera des recommandations opérationnelles pour les acteurs en charge de la gestion des ressources en eau. </a:t>
            </a:r>
          </a:p>
        </p:txBody>
      </p:sp>
    </p:spTree>
    <p:extLst>
      <p:ext uri="{BB962C8B-B14F-4D97-AF65-F5344CB8AC3E}">
        <p14:creationId xmlns:p14="http://schemas.microsoft.com/office/powerpoint/2010/main" val="3465934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DE4\user-ade4\DELCOM\Chartes graphiques Agence\CHARTE GRAPHIQUE SAUVONS L_EAU\éléments pour faire le PPT\triangle vertical bi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839" y="173156"/>
            <a:ext cx="1306197" cy="652534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ZoneTexte 4"/>
          <p:cNvSpPr txBox="1"/>
          <p:nvPr/>
        </p:nvSpPr>
        <p:spPr>
          <a:xfrm>
            <a:off x="1691680" y="1556792"/>
            <a:ext cx="6984776" cy="4524315"/>
          </a:xfrm>
          <a:prstGeom prst="rect">
            <a:avLst/>
          </a:prstGeom>
          <a:noFill/>
        </p:spPr>
        <p:txBody>
          <a:bodyPr wrap="square" rtlCol="0">
            <a:spAutoFit/>
          </a:bodyPr>
          <a:lstStyle/>
          <a:p>
            <a:endParaRPr lang="fr-FR" sz="3600" dirty="0" smtClean="0">
              <a:solidFill>
                <a:schemeClr val="accent5">
                  <a:lumMod val="50000"/>
                </a:schemeClr>
              </a:solidFill>
              <a:latin typeface="+mj-lt"/>
              <a:cs typeface="Arial" pitchFamily="34" charset="0"/>
            </a:endParaRPr>
          </a:p>
          <a:p>
            <a:endParaRPr lang="fr-FR" sz="3600" dirty="0">
              <a:solidFill>
                <a:schemeClr val="accent5">
                  <a:lumMod val="50000"/>
                </a:schemeClr>
              </a:solidFill>
              <a:latin typeface="+mj-lt"/>
              <a:cs typeface="Arial" pitchFamily="34" charset="0"/>
            </a:endParaRPr>
          </a:p>
          <a:p>
            <a:r>
              <a:rPr lang="fr-FR" sz="4400" dirty="0" smtClean="0">
                <a:solidFill>
                  <a:schemeClr val="accent5">
                    <a:lumMod val="50000"/>
                  </a:schemeClr>
                </a:solidFill>
                <a:latin typeface="+mj-lt"/>
                <a:cs typeface="Arial" pitchFamily="34" charset="0"/>
              </a:rPr>
              <a:t>MERCI DE VOTRE ATTENTION</a:t>
            </a:r>
          </a:p>
          <a:p>
            <a:endParaRPr lang="fr-FR" sz="3200" dirty="0">
              <a:solidFill>
                <a:schemeClr val="accent5">
                  <a:lumMod val="50000"/>
                </a:schemeClr>
              </a:solidFill>
              <a:latin typeface="+mj-lt"/>
              <a:cs typeface="Arial" pitchFamily="34" charset="0"/>
            </a:endParaRPr>
          </a:p>
          <a:p>
            <a:endParaRPr lang="fr-FR" sz="3200" dirty="0">
              <a:solidFill>
                <a:schemeClr val="accent5">
                  <a:lumMod val="50000"/>
                </a:schemeClr>
              </a:solidFill>
              <a:latin typeface="+mj-lt"/>
              <a:cs typeface="Arial" pitchFamily="34" charset="0"/>
            </a:endParaRPr>
          </a:p>
          <a:p>
            <a:endParaRPr lang="fr-FR" dirty="0" smtClean="0">
              <a:solidFill>
                <a:schemeClr val="accent5">
                  <a:lumMod val="50000"/>
                </a:schemeClr>
              </a:solidFill>
              <a:latin typeface="+mj-lt"/>
              <a:cs typeface="Arial" pitchFamily="34" charset="0"/>
            </a:endParaRPr>
          </a:p>
          <a:p>
            <a:endParaRPr lang="fr-FR" dirty="0">
              <a:solidFill>
                <a:schemeClr val="accent5">
                  <a:lumMod val="50000"/>
                </a:schemeClr>
              </a:solidFill>
              <a:latin typeface="+mj-lt"/>
              <a:cs typeface="Arial" pitchFamily="34" charset="0"/>
            </a:endParaRPr>
          </a:p>
          <a:p>
            <a:endParaRPr lang="fr-FR" dirty="0" smtClean="0">
              <a:solidFill>
                <a:schemeClr val="accent5">
                  <a:lumMod val="50000"/>
                </a:schemeClr>
              </a:solidFill>
              <a:latin typeface="+mj-lt"/>
              <a:cs typeface="Arial" pitchFamily="34" charset="0"/>
            </a:endParaRPr>
          </a:p>
          <a:p>
            <a:r>
              <a:rPr lang="fr-FR" dirty="0" smtClean="0">
                <a:solidFill>
                  <a:schemeClr val="accent5">
                    <a:lumMod val="50000"/>
                  </a:schemeClr>
                </a:solidFill>
                <a:latin typeface="+mj-lt"/>
                <a:cs typeface="Arial" pitchFamily="34" charset="0"/>
              </a:rPr>
              <a:t>Olivier Gorin</a:t>
            </a:r>
          </a:p>
          <a:p>
            <a:r>
              <a:rPr lang="fr-FR" dirty="0" smtClean="0">
                <a:solidFill>
                  <a:schemeClr val="accent5">
                    <a:lumMod val="50000"/>
                  </a:schemeClr>
                </a:solidFill>
                <a:latin typeface="+mj-lt"/>
                <a:cs typeface="Arial" pitchFamily="34" charset="0"/>
              </a:rPr>
              <a:t>« recherche, études et valorisation de la connaissance »</a:t>
            </a:r>
          </a:p>
          <a:p>
            <a:r>
              <a:rPr lang="fr-FR" dirty="0" smtClean="0">
                <a:solidFill>
                  <a:schemeClr val="accent5">
                    <a:lumMod val="50000"/>
                  </a:schemeClr>
                </a:solidFill>
                <a:latin typeface="+mj-lt"/>
                <a:cs typeface="Arial" pitchFamily="34" charset="0"/>
              </a:rPr>
              <a:t>Département de la Planification et Programmation</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7850" y="5790864"/>
            <a:ext cx="2220058" cy="90513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71785"/>
            <a:ext cx="3546394" cy="7200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4480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25"/>
          <p:cNvSpPr>
            <a:spLocks noGrp="1" noChangeArrowheads="1"/>
          </p:cNvSpPr>
          <p:nvPr>
            <p:ph type="ctrTitle"/>
          </p:nvPr>
        </p:nvSpPr>
        <p:spPr bwMode="auto">
          <a:xfrm>
            <a:off x="731044" y="332657"/>
            <a:ext cx="7772400" cy="1008112"/>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B4DAE5"/>
                  </a:outerShdw>
                </a:effectLst>
              </a14:hiddenEffects>
            </a:ext>
          </a:extLst>
        </p:spPr>
        <p:txBody>
          <a:bodyPr vert="horz" wrap="square" lIns="91440" tIns="45720" rIns="91440" bIns="45720" numCol="1" anchor="ctr" anchorCtr="0" compatLnSpc="1">
            <a:prstTxWarp prst="textNoShape">
              <a:avLst/>
            </a:prstTxWarp>
            <a:normAutofit fontScale="90000"/>
          </a:bodyPr>
          <a:lstStyle/>
          <a:p>
            <a:r>
              <a:rPr lang="fr-FR" altLang="fr-FR" b="1" dirty="0" smtClean="0">
                <a:solidFill>
                  <a:srgbClr val="1192A7"/>
                </a:solidFill>
                <a:latin typeface="Arial Narrow" pitchFamily="34" charset="0"/>
              </a:rPr>
              <a:t>Organisation de la production de connaissance</a:t>
            </a:r>
            <a:endParaRPr lang="fr-FR" altLang="fr-FR" b="1" dirty="0">
              <a:solidFill>
                <a:srgbClr val="1192A7"/>
              </a:solidFill>
              <a:latin typeface="Arial Narrow" pitchFamily="34" charset="0"/>
            </a:endParaRPr>
          </a:p>
        </p:txBody>
      </p:sp>
      <p:sp>
        <p:nvSpPr>
          <p:cNvPr id="14" name="Rectangle 15"/>
          <p:cNvSpPr>
            <a:spLocks noChangeArrowheads="1"/>
          </p:cNvSpPr>
          <p:nvPr/>
        </p:nvSpPr>
        <p:spPr bwMode="auto">
          <a:xfrm>
            <a:off x="1449388" y="2055814"/>
            <a:ext cx="6842125" cy="947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fr-FR" altLang="fr-FR" sz="2400" b="1" dirty="0" smtClean="0">
                <a:solidFill>
                  <a:srgbClr val="1192A7"/>
                </a:solidFill>
                <a:latin typeface="Arial Narrow" pitchFamily="34" charset="0"/>
              </a:rPr>
              <a:t>En terme de pilotage interne : </a:t>
            </a: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GT connaissance</a:t>
            </a: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Comité de direction connaissance</a:t>
            </a:r>
          </a:p>
          <a:p>
            <a:pPr lvl="1" eaLnBrk="1" hangingPunct="1">
              <a:lnSpc>
                <a:spcPct val="80000"/>
              </a:lnSpc>
              <a:spcBef>
                <a:spcPct val="20000"/>
              </a:spcBef>
              <a:buFontTx/>
              <a:buChar char="•"/>
            </a:pPr>
            <a:endParaRPr lang="fr-FR" altLang="fr-FR" sz="2400" b="1" dirty="0" smtClean="0">
              <a:solidFill>
                <a:srgbClr val="1192A7"/>
              </a:solidFill>
              <a:latin typeface="Arial Narrow" pitchFamily="34" charset="0"/>
            </a:endParaRPr>
          </a:p>
          <a:p>
            <a:pPr eaLnBrk="1" hangingPunct="1">
              <a:lnSpc>
                <a:spcPct val="80000"/>
              </a:lnSpc>
              <a:spcBef>
                <a:spcPct val="20000"/>
              </a:spcBef>
              <a:buFontTx/>
              <a:buChar char="•"/>
            </a:pPr>
            <a:r>
              <a:rPr lang="fr-FR" altLang="fr-FR" sz="2400" b="1" dirty="0" smtClean="0">
                <a:solidFill>
                  <a:srgbClr val="1192A7"/>
                </a:solidFill>
                <a:latin typeface="Arial Narrow" pitchFamily="34" charset="0"/>
              </a:rPr>
              <a:t>En terme de pilotage externe :</a:t>
            </a: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GT RDI avec l’ONEMA (service DAST)</a:t>
            </a: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Autres Agence</a:t>
            </a:r>
          </a:p>
          <a:p>
            <a:pPr eaLnBrk="1" hangingPunct="1">
              <a:lnSpc>
                <a:spcPct val="80000"/>
              </a:lnSpc>
              <a:spcBef>
                <a:spcPct val="20000"/>
              </a:spcBef>
              <a:buFontTx/>
              <a:buChar char="•"/>
            </a:pPr>
            <a:endParaRPr lang="fr-FR" altLang="fr-FR" sz="2400" b="1" dirty="0" smtClean="0">
              <a:solidFill>
                <a:srgbClr val="1192A7"/>
              </a:solidFill>
              <a:latin typeface="Arial Narrow" pitchFamily="34" charset="0"/>
            </a:endParaRPr>
          </a:p>
          <a:p>
            <a:pPr marL="0" indent="0" eaLnBrk="1" hangingPunct="1">
              <a:lnSpc>
                <a:spcPct val="80000"/>
              </a:lnSpc>
              <a:spcBef>
                <a:spcPct val="20000"/>
              </a:spcBef>
            </a:pPr>
            <a:r>
              <a:rPr lang="fr-FR" altLang="fr-FR" sz="2400" b="1" dirty="0" smtClean="0">
                <a:solidFill>
                  <a:srgbClr val="1192A7"/>
                </a:solidFill>
                <a:latin typeface="Arial Narrow" pitchFamily="34" charset="0"/>
                <a:sym typeface="Wingdings" panose="05000000000000000000" pitchFamily="2" charset="2"/>
              </a:rPr>
              <a:t></a:t>
            </a:r>
            <a:r>
              <a:rPr lang="fr-FR" altLang="fr-FR" sz="2400" b="1" dirty="0" smtClean="0">
                <a:solidFill>
                  <a:srgbClr val="1192A7"/>
                </a:solidFill>
                <a:latin typeface="Arial Narrow" pitchFamily="34" charset="0"/>
              </a:rPr>
              <a:t>Fixation des besoins prioritaires (note « 40 questions ») actualisés annuellement</a:t>
            </a:r>
            <a:endParaRPr lang="fr-FR" altLang="fr-FR" sz="2400" b="1" dirty="0">
              <a:solidFill>
                <a:srgbClr val="1192A7"/>
              </a:solidFill>
              <a:latin typeface="Arial Narrow" pitchFamily="34" charset="0"/>
            </a:endParaRPr>
          </a:p>
          <a:p>
            <a:pPr lvl="1" eaLnBrk="1" hangingPunct="1">
              <a:lnSpc>
                <a:spcPct val="80000"/>
              </a:lnSpc>
              <a:spcBef>
                <a:spcPct val="20000"/>
              </a:spcBef>
            </a:pPr>
            <a:endParaRPr lang="fr-FR" altLang="fr-FR" sz="2400" b="1" dirty="0">
              <a:solidFill>
                <a:srgbClr val="1192A7"/>
              </a:solidFill>
              <a:latin typeface="Arial Narrow" pitchFamily="34" charset="0"/>
            </a:endParaRPr>
          </a:p>
        </p:txBody>
      </p:sp>
    </p:spTree>
    <p:extLst>
      <p:ext uri="{BB962C8B-B14F-4D97-AF65-F5344CB8AC3E}">
        <p14:creationId xmlns:p14="http://schemas.microsoft.com/office/powerpoint/2010/main" val="616026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25"/>
          <p:cNvSpPr>
            <a:spLocks noGrp="1" noChangeArrowheads="1"/>
          </p:cNvSpPr>
          <p:nvPr>
            <p:ph type="ctrTitle"/>
          </p:nvPr>
        </p:nvSpPr>
        <p:spPr bwMode="auto">
          <a:xfrm>
            <a:off x="731044" y="332657"/>
            <a:ext cx="7772400" cy="1008112"/>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B4DAE5"/>
                  </a:outerShdw>
                </a:effectLst>
              </a14:hiddenEffects>
            </a:ext>
          </a:extLst>
        </p:spPr>
        <p:txBody>
          <a:bodyPr vert="horz" wrap="square" lIns="91440" tIns="45720" rIns="91440" bIns="45720" numCol="1" anchor="ctr" anchorCtr="0" compatLnSpc="1">
            <a:prstTxWarp prst="textNoShape">
              <a:avLst/>
            </a:prstTxWarp>
            <a:normAutofit fontScale="90000"/>
          </a:bodyPr>
          <a:lstStyle/>
          <a:p>
            <a:r>
              <a:rPr lang="fr-FR" altLang="fr-FR" b="1" dirty="0" smtClean="0">
                <a:solidFill>
                  <a:srgbClr val="1192A7"/>
                </a:solidFill>
                <a:latin typeface="Arial Narrow" pitchFamily="34" charset="0"/>
              </a:rPr>
              <a:t>Outils pour répondre à ces besoins prioritaires de connaissance</a:t>
            </a:r>
            <a:endParaRPr lang="fr-FR" altLang="fr-FR" b="1" dirty="0">
              <a:solidFill>
                <a:srgbClr val="1192A7"/>
              </a:solidFill>
              <a:latin typeface="Arial Narrow" pitchFamily="34" charset="0"/>
            </a:endParaRPr>
          </a:p>
        </p:txBody>
      </p:sp>
      <p:sp>
        <p:nvSpPr>
          <p:cNvPr id="14" name="Rectangle 15"/>
          <p:cNvSpPr>
            <a:spLocks noChangeArrowheads="1"/>
          </p:cNvSpPr>
          <p:nvPr/>
        </p:nvSpPr>
        <p:spPr bwMode="auto">
          <a:xfrm>
            <a:off x="1449388" y="2055814"/>
            <a:ext cx="6842125" cy="947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fr-FR" altLang="fr-FR" sz="2400" b="1" dirty="0" smtClean="0">
                <a:solidFill>
                  <a:srgbClr val="1192A7"/>
                </a:solidFill>
                <a:latin typeface="Arial Narrow" pitchFamily="34" charset="0"/>
              </a:rPr>
              <a:t>Hors ligne budgétaire, les études et analyses réalisées en interne, avec éventuellement certains services de l’état, d’autres agences ou l’ONEMA</a:t>
            </a:r>
          </a:p>
          <a:p>
            <a:pPr eaLnBrk="1" hangingPunct="1">
              <a:lnSpc>
                <a:spcPct val="80000"/>
              </a:lnSpc>
              <a:spcBef>
                <a:spcPct val="20000"/>
              </a:spcBef>
              <a:buFontTx/>
              <a:buChar char="•"/>
            </a:pPr>
            <a:endParaRPr lang="fr-FR" altLang="fr-FR" sz="2400" b="1" dirty="0" smtClean="0">
              <a:solidFill>
                <a:srgbClr val="1192A7"/>
              </a:solidFill>
              <a:latin typeface="Arial Narrow" pitchFamily="34" charset="0"/>
            </a:endParaRPr>
          </a:p>
          <a:p>
            <a:pPr eaLnBrk="1" hangingPunct="1">
              <a:lnSpc>
                <a:spcPct val="80000"/>
              </a:lnSpc>
              <a:spcBef>
                <a:spcPct val="20000"/>
              </a:spcBef>
              <a:buFontTx/>
              <a:buChar char="•"/>
            </a:pPr>
            <a:r>
              <a:rPr lang="fr-FR" altLang="fr-FR" sz="2400" b="1" dirty="0" smtClean="0">
                <a:solidFill>
                  <a:srgbClr val="1192A7"/>
                </a:solidFill>
                <a:latin typeface="Arial Narrow" pitchFamily="34" charset="0"/>
              </a:rPr>
              <a:t>Une ligne budgétaire pour soutenir</a:t>
            </a: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des études (aides à MO locales ou études en MOA)</a:t>
            </a:r>
          </a:p>
          <a:p>
            <a:pPr lvl="1" eaLnBrk="1" hangingPunct="1">
              <a:lnSpc>
                <a:spcPct val="80000"/>
              </a:lnSpc>
              <a:spcBef>
                <a:spcPct val="20000"/>
              </a:spcBef>
              <a:buFontTx/>
              <a:buChar char="•"/>
            </a:pPr>
            <a:r>
              <a:rPr lang="fr-FR" altLang="fr-FR" sz="2400" b="1" dirty="0">
                <a:solidFill>
                  <a:srgbClr val="1192A7"/>
                </a:solidFill>
                <a:latin typeface="Arial Narrow" pitchFamily="34" charset="0"/>
              </a:rPr>
              <a:t>de l’innovation et de l’expérimentation de </a:t>
            </a:r>
            <a:r>
              <a:rPr lang="fr-FR" altLang="fr-FR" sz="2400" b="1" dirty="0" smtClean="0">
                <a:solidFill>
                  <a:srgbClr val="1192A7"/>
                </a:solidFill>
                <a:latin typeface="Arial Narrow" pitchFamily="34" charset="0"/>
              </a:rPr>
              <a:t>techniques </a:t>
            </a:r>
            <a:r>
              <a:rPr lang="fr-FR" altLang="fr-FR" sz="2400" b="1" dirty="0">
                <a:solidFill>
                  <a:srgbClr val="1192A7"/>
                </a:solidFill>
                <a:latin typeface="Arial Narrow" pitchFamily="34" charset="0"/>
              </a:rPr>
              <a:t>nouvelles</a:t>
            </a:r>
            <a:endParaRPr lang="fr-FR" altLang="fr-FR" sz="2400" b="1" dirty="0" smtClean="0">
              <a:solidFill>
                <a:srgbClr val="1192A7"/>
              </a:solidFill>
              <a:latin typeface="Arial Narrow" pitchFamily="34" charset="0"/>
            </a:endParaRPr>
          </a:p>
          <a:p>
            <a:pPr lvl="1" eaLnBrk="1" hangingPunct="1">
              <a:lnSpc>
                <a:spcPct val="80000"/>
              </a:lnSpc>
              <a:spcBef>
                <a:spcPct val="20000"/>
              </a:spcBef>
              <a:buFontTx/>
              <a:buChar char="•"/>
            </a:pPr>
            <a:r>
              <a:rPr lang="fr-FR" altLang="fr-FR" sz="2400" b="1" dirty="0" smtClean="0">
                <a:solidFill>
                  <a:srgbClr val="1192A7"/>
                </a:solidFill>
                <a:latin typeface="Arial Narrow" pitchFamily="34" charset="0"/>
              </a:rPr>
              <a:t>Ou du soutien à la recherche</a:t>
            </a:r>
            <a:endParaRPr lang="fr-FR" altLang="fr-FR" sz="2400" b="1" dirty="0">
              <a:solidFill>
                <a:srgbClr val="1192A7"/>
              </a:solidFill>
              <a:latin typeface="Arial Narrow" pitchFamily="34" charset="0"/>
            </a:endParaRPr>
          </a:p>
          <a:p>
            <a:pPr eaLnBrk="1" hangingPunct="1">
              <a:lnSpc>
                <a:spcPct val="80000"/>
              </a:lnSpc>
              <a:spcBef>
                <a:spcPct val="20000"/>
              </a:spcBef>
              <a:buFontTx/>
              <a:buChar char="•"/>
            </a:pPr>
            <a:endParaRPr lang="fr-FR" altLang="fr-FR" sz="2400" b="1" dirty="0">
              <a:solidFill>
                <a:srgbClr val="1192A7"/>
              </a:solidFill>
              <a:latin typeface="Arial Narrow" pitchFamily="34" charset="0"/>
            </a:endParaRPr>
          </a:p>
          <a:p>
            <a:pPr lvl="1" eaLnBrk="1" hangingPunct="1">
              <a:lnSpc>
                <a:spcPct val="80000"/>
              </a:lnSpc>
              <a:spcBef>
                <a:spcPct val="20000"/>
              </a:spcBef>
            </a:pPr>
            <a:endParaRPr lang="fr-FR" altLang="fr-FR" sz="2400" b="1" dirty="0">
              <a:solidFill>
                <a:srgbClr val="1192A7"/>
              </a:solidFill>
              <a:latin typeface="Arial Narrow" pitchFamily="34" charset="0"/>
            </a:endParaRPr>
          </a:p>
        </p:txBody>
      </p:sp>
    </p:spTree>
    <p:extLst>
      <p:ext uri="{BB962C8B-B14F-4D97-AF65-F5344CB8AC3E}">
        <p14:creationId xmlns:p14="http://schemas.microsoft.com/office/powerpoint/2010/main" val="982154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25"/>
          <p:cNvSpPr>
            <a:spLocks noGrp="1" noChangeArrowheads="1"/>
          </p:cNvSpPr>
          <p:nvPr>
            <p:ph type="ctrTitle"/>
          </p:nvPr>
        </p:nvSpPr>
        <p:spPr bwMode="auto">
          <a:xfrm>
            <a:off x="731044" y="332657"/>
            <a:ext cx="7772400" cy="1008112"/>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B4DAE5"/>
                  </a:outerShdw>
                </a:effectLst>
              </a14:hiddenEffects>
            </a:ext>
          </a:extLst>
        </p:spPr>
        <p:txBody>
          <a:bodyPr vert="horz" wrap="square" lIns="91440" tIns="45720" rIns="91440" bIns="45720" numCol="1" anchor="ctr" anchorCtr="0" compatLnSpc="1">
            <a:prstTxWarp prst="textNoShape">
              <a:avLst/>
            </a:prstTxWarp>
            <a:normAutofit/>
          </a:bodyPr>
          <a:lstStyle/>
          <a:p>
            <a:r>
              <a:rPr lang="fr-FR" altLang="fr-FR" b="1" dirty="0">
                <a:solidFill>
                  <a:srgbClr val="1192A7"/>
                </a:solidFill>
                <a:latin typeface="Arial Narrow" pitchFamily="34" charset="0"/>
              </a:rPr>
              <a:t>De quelle recherche parle-t-on ?</a:t>
            </a:r>
          </a:p>
        </p:txBody>
      </p:sp>
      <p:graphicFrame>
        <p:nvGraphicFramePr>
          <p:cNvPr id="25" name="Group 81"/>
          <p:cNvGraphicFramePr>
            <a:graphicFrameLocks noGrp="1"/>
          </p:cNvGraphicFramePr>
          <p:nvPr>
            <p:extLst>
              <p:ext uri="{D42A27DB-BD31-4B8C-83A1-F6EECF244321}">
                <p14:modId xmlns:p14="http://schemas.microsoft.com/office/powerpoint/2010/main" val="1753253554"/>
              </p:ext>
            </p:extLst>
          </p:nvPr>
        </p:nvGraphicFramePr>
        <p:xfrm>
          <a:off x="3497263" y="3089598"/>
          <a:ext cx="2505075" cy="1377950"/>
        </p:xfrm>
        <a:graphic>
          <a:graphicData uri="http://schemas.openxmlformats.org/drawingml/2006/table">
            <a:tbl>
              <a:tblPr/>
              <a:tblGrid>
                <a:gridCol w="2505075"/>
              </a:tblGrid>
              <a:tr h="7239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smtClean="0">
                          <a:ln>
                            <a:noFill/>
                          </a:ln>
                          <a:solidFill>
                            <a:schemeClr val="tx1"/>
                          </a:solidFill>
                          <a:effectLst/>
                          <a:latin typeface="Arial Narrow" pitchFamily="34" charset="0"/>
                        </a:rPr>
                        <a:t>Court terme (2-3 ans)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6540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smtClean="0">
                          <a:ln>
                            <a:noFill/>
                          </a:ln>
                          <a:solidFill>
                            <a:schemeClr val="tx1"/>
                          </a:solidFill>
                          <a:effectLst/>
                          <a:latin typeface="Arial Narrow" pitchFamily="34" charset="0"/>
                        </a:rPr>
                        <a:t>Moyen terme (cf. prochains plans de gestion)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r>
            </a:tbl>
          </a:graphicData>
        </a:graphic>
      </p:graphicFrame>
      <p:graphicFrame>
        <p:nvGraphicFramePr>
          <p:cNvPr id="26" name="Group 82"/>
          <p:cNvGraphicFramePr>
            <a:graphicFrameLocks noGrp="1"/>
          </p:cNvGraphicFramePr>
          <p:nvPr>
            <p:extLst>
              <p:ext uri="{D42A27DB-BD31-4B8C-83A1-F6EECF244321}">
                <p14:modId xmlns:p14="http://schemas.microsoft.com/office/powerpoint/2010/main" val="1084362972"/>
              </p:ext>
            </p:extLst>
          </p:nvPr>
        </p:nvGraphicFramePr>
        <p:xfrm>
          <a:off x="1069975" y="3068960"/>
          <a:ext cx="2151063" cy="1423988"/>
        </p:xfrm>
        <a:graphic>
          <a:graphicData uri="http://schemas.openxmlformats.org/drawingml/2006/table">
            <a:tbl>
              <a:tblPr/>
              <a:tblGrid>
                <a:gridCol w="2151063"/>
              </a:tblGrid>
              <a:tr h="59864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dirty="0" smtClean="0">
                          <a:ln>
                            <a:noFill/>
                          </a:ln>
                          <a:solidFill>
                            <a:schemeClr val="tx1"/>
                          </a:solidFill>
                          <a:effectLst/>
                          <a:latin typeface="Arial Narrow" pitchFamily="34" charset="0"/>
                        </a:rPr>
                        <a:t>Acquisition de </a:t>
                      </a:r>
                      <a:r>
                        <a:rPr kumimoji="0" lang="en-GB" altLang="fr-FR" sz="1600" b="1" i="0" u="none" strike="noStrike" cap="none" normalizeH="0" baseline="0" dirty="0" err="1" smtClean="0">
                          <a:ln>
                            <a:noFill/>
                          </a:ln>
                          <a:solidFill>
                            <a:schemeClr val="tx1"/>
                          </a:solidFill>
                          <a:effectLst/>
                          <a:latin typeface="Arial Narrow" pitchFamily="34" charset="0"/>
                        </a:rPr>
                        <a:t>connaissances</a:t>
                      </a:r>
                      <a:endParaRPr kumimoji="0" lang="en-GB" altLang="fr-FR" sz="1600" b="1" i="0" u="none" strike="noStrike" cap="none" normalizeH="0" baseline="0" dirty="0" smtClean="0">
                        <a:ln>
                          <a:noFill/>
                        </a:ln>
                        <a:solidFill>
                          <a:schemeClr val="tx1"/>
                        </a:solidFill>
                        <a:effectLst/>
                        <a:latin typeface="Arial Narrow" pitchFamily="34" charset="0"/>
                      </a:endParaRPr>
                    </a:p>
                  </a:txBody>
                  <a:tcPr marL="90000" marR="90000" marT="46812" marB="4681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33"/>
                    </a:solidFill>
                  </a:tcPr>
                </a:tc>
              </a:tr>
              <a:tr h="82534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dirty="0" err="1" smtClean="0">
                          <a:ln>
                            <a:noFill/>
                          </a:ln>
                          <a:solidFill>
                            <a:schemeClr val="tx1"/>
                          </a:solidFill>
                          <a:effectLst/>
                          <a:latin typeface="Arial Narrow" pitchFamily="34" charset="0"/>
                        </a:rPr>
                        <a:t>Mise</a:t>
                      </a:r>
                      <a:r>
                        <a:rPr kumimoji="0" lang="en-GB" altLang="fr-FR" sz="1600" b="1" i="0" u="none" strike="noStrike" cap="none" normalizeH="0" baseline="0" dirty="0" smtClean="0">
                          <a:ln>
                            <a:noFill/>
                          </a:ln>
                          <a:solidFill>
                            <a:schemeClr val="tx1"/>
                          </a:solidFill>
                          <a:effectLst/>
                          <a:latin typeface="Arial Narrow" pitchFamily="34" charset="0"/>
                        </a:rPr>
                        <a:t> au point </a:t>
                      </a:r>
                      <a:r>
                        <a:rPr kumimoji="0" lang="en-GB" altLang="fr-FR" sz="1600" b="1" i="0" u="none" strike="noStrike" cap="none" normalizeH="0" baseline="0" dirty="0" err="1" smtClean="0">
                          <a:ln>
                            <a:noFill/>
                          </a:ln>
                          <a:solidFill>
                            <a:schemeClr val="tx1"/>
                          </a:solidFill>
                          <a:effectLst/>
                          <a:latin typeface="Arial Narrow" pitchFamily="34" charset="0"/>
                        </a:rPr>
                        <a:t>d’outils</a:t>
                      </a:r>
                      <a:r>
                        <a:rPr kumimoji="0" lang="en-GB" altLang="fr-FR" sz="1600" b="1" i="0" u="none" strike="noStrike" cap="none" normalizeH="0" baseline="0" dirty="0" smtClean="0">
                          <a:ln>
                            <a:noFill/>
                          </a:ln>
                          <a:solidFill>
                            <a:schemeClr val="tx1"/>
                          </a:solidFill>
                          <a:effectLst/>
                          <a:latin typeface="Arial Narrow" pitchFamily="34" charset="0"/>
                        </a:rPr>
                        <a:t>, de </a:t>
                      </a:r>
                      <a:r>
                        <a:rPr kumimoji="0" lang="en-GB" altLang="fr-FR" sz="1600" b="1" i="0" u="none" strike="noStrike" cap="none" normalizeH="0" baseline="0" dirty="0" err="1" smtClean="0">
                          <a:ln>
                            <a:noFill/>
                          </a:ln>
                          <a:solidFill>
                            <a:schemeClr val="tx1"/>
                          </a:solidFill>
                          <a:effectLst/>
                          <a:latin typeface="Arial Narrow" pitchFamily="34" charset="0"/>
                        </a:rPr>
                        <a:t>méthodes</a:t>
                      </a:r>
                      <a:r>
                        <a:rPr kumimoji="0" lang="en-GB" altLang="fr-FR" sz="1600" b="1" i="0" u="none" strike="noStrike" cap="none" normalizeH="0" baseline="0" dirty="0" smtClean="0">
                          <a:ln>
                            <a:noFill/>
                          </a:ln>
                          <a:solidFill>
                            <a:schemeClr val="tx1"/>
                          </a:solidFill>
                          <a:effectLst/>
                          <a:latin typeface="Arial Narrow" pitchFamily="34" charset="0"/>
                        </a:rPr>
                        <a:t> et de process</a:t>
                      </a:r>
                    </a:p>
                  </a:txBody>
                  <a:tcPr marL="90000" marR="90000" marT="46812" marB="4681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33"/>
                    </a:solidFill>
                  </a:tcPr>
                </a:tc>
              </a:tr>
            </a:tbl>
          </a:graphicData>
        </a:graphic>
      </p:graphicFrame>
      <p:graphicFrame>
        <p:nvGraphicFramePr>
          <p:cNvPr id="27" name="Group 80"/>
          <p:cNvGraphicFramePr>
            <a:graphicFrameLocks noGrp="1"/>
          </p:cNvGraphicFramePr>
          <p:nvPr>
            <p:extLst>
              <p:ext uri="{D42A27DB-BD31-4B8C-83A1-F6EECF244321}">
                <p14:modId xmlns:p14="http://schemas.microsoft.com/office/powerpoint/2010/main" val="3284577608"/>
              </p:ext>
            </p:extLst>
          </p:nvPr>
        </p:nvGraphicFramePr>
        <p:xfrm>
          <a:off x="6300788" y="3078485"/>
          <a:ext cx="2217737" cy="1404938"/>
        </p:xfrm>
        <a:graphic>
          <a:graphicData uri="http://schemas.openxmlformats.org/drawingml/2006/table">
            <a:tbl>
              <a:tblPr/>
              <a:tblGrid>
                <a:gridCol w="2217737"/>
              </a:tblGrid>
              <a:tr h="6429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smtClean="0">
                          <a:ln>
                            <a:noFill/>
                          </a:ln>
                          <a:solidFill>
                            <a:schemeClr val="tx1"/>
                          </a:solidFill>
                          <a:effectLst/>
                          <a:latin typeface="Arial Narrow" pitchFamily="34" charset="0"/>
                        </a:rPr>
                        <a:t>Besoins de Bassin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192A7"/>
                    </a:solidFill>
                  </a:tcPr>
                </a:tc>
              </a:tr>
              <a:tr h="7620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fr-FR" sz="1600" b="1" i="0" u="none" strike="noStrike" cap="none" normalizeH="0" baseline="0" smtClean="0">
                          <a:ln>
                            <a:noFill/>
                          </a:ln>
                          <a:solidFill>
                            <a:schemeClr val="tx1"/>
                          </a:solidFill>
                          <a:effectLst/>
                          <a:latin typeface="Arial Narrow" pitchFamily="34" charset="0"/>
                        </a:rPr>
                        <a:t>Besoins pour la gestion locale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1192A7"/>
                    </a:solidFill>
                  </a:tcPr>
                </a:tc>
              </a:tr>
            </a:tbl>
          </a:graphicData>
        </a:graphic>
      </p:graphicFrame>
      <p:grpSp>
        <p:nvGrpSpPr>
          <p:cNvPr id="28" name="Group 73"/>
          <p:cNvGrpSpPr>
            <a:grpSpLocks/>
          </p:cNvGrpSpPr>
          <p:nvPr/>
        </p:nvGrpSpPr>
        <p:grpSpPr bwMode="auto">
          <a:xfrm>
            <a:off x="1449388" y="1484785"/>
            <a:ext cx="6842125" cy="1427163"/>
            <a:chOff x="913" y="1295"/>
            <a:chExt cx="4310" cy="899"/>
          </a:xfrm>
        </p:grpSpPr>
        <p:sp>
          <p:nvSpPr>
            <p:cNvPr id="29" name="Rectangle 15"/>
            <p:cNvSpPr>
              <a:spLocks noChangeArrowheads="1"/>
            </p:cNvSpPr>
            <p:nvPr/>
          </p:nvSpPr>
          <p:spPr bwMode="auto">
            <a:xfrm>
              <a:off x="913" y="1295"/>
              <a:ext cx="4310" cy="5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fr-FR" altLang="fr-FR" sz="2400" b="1" dirty="0">
                  <a:solidFill>
                    <a:srgbClr val="1192A7"/>
                  </a:solidFill>
                  <a:latin typeface="Arial Narrow" pitchFamily="34" charset="0"/>
                </a:rPr>
                <a:t>pas de recherche fondamentale !</a:t>
              </a:r>
            </a:p>
            <a:p>
              <a:pPr eaLnBrk="1" hangingPunct="1">
                <a:lnSpc>
                  <a:spcPct val="80000"/>
                </a:lnSpc>
                <a:spcBef>
                  <a:spcPct val="20000"/>
                </a:spcBef>
                <a:buFontTx/>
                <a:buChar char="•"/>
              </a:pPr>
              <a:r>
                <a:rPr lang="fr-FR" altLang="fr-FR" sz="2400" b="1" dirty="0">
                  <a:solidFill>
                    <a:srgbClr val="1192A7"/>
                  </a:solidFill>
                  <a:latin typeface="Arial Narrow" pitchFamily="34" charset="0"/>
                </a:rPr>
                <a:t>mais de recherche « à finalité opérationnelle »</a:t>
              </a:r>
            </a:p>
            <a:p>
              <a:pPr lvl="1" eaLnBrk="1" hangingPunct="1">
                <a:lnSpc>
                  <a:spcPct val="80000"/>
                </a:lnSpc>
                <a:spcBef>
                  <a:spcPct val="20000"/>
                </a:spcBef>
              </a:pPr>
              <a:endParaRPr lang="fr-FR" altLang="fr-FR" sz="2400" b="1" dirty="0">
                <a:solidFill>
                  <a:srgbClr val="1192A7"/>
                </a:solidFill>
                <a:latin typeface="Arial Narrow" pitchFamily="34" charset="0"/>
              </a:endParaRPr>
            </a:p>
          </p:txBody>
        </p:sp>
        <p:sp>
          <p:nvSpPr>
            <p:cNvPr id="30" name="AutoShape 49"/>
            <p:cNvSpPr>
              <a:spLocks noChangeArrowheads="1"/>
            </p:cNvSpPr>
            <p:nvPr/>
          </p:nvSpPr>
          <p:spPr bwMode="auto">
            <a:xfrm rot="5400000">
              <a:off x="1190" y="1791"/>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31" name="AutoShape 50"/>
            <p:cNvSpPr>
              <a:spLocks noChangeArrowheads="1"/>
            </p:cNvSpPr>
            <p:nvPr/>
          </p:nvSpPr>
          <p:spPr bwMode="auto">
            <a:xfrm rot="5400000">
              <a:off x="2797" y="1829"/>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32" name="AutoShape 51"/>
            <p:cNvSpPr>
              <a:spLocks noChangeArrowheads="1"/>
            </p:cNvSpPr>
            <p:nvPr/>
          </p:nvSpPr>
          <p:spPr bwMode="auto">
            <a:xfrm rot="5400000">
              <a:off x="4456" y="1847"/>
              <a:ext cx="345" cy="350"/>
            </a:xfrm>
            <a:custGeom>
              <a:avLst/>
              <a:gdLst>
                <a:gd name="T0" fmla="*/ 259 w 21600"/>
                <a:gd name="T1" fmla="*/ 0 h 21600"/>
                <a:gd name="T2" fmla="*/ 0 w 21600"/>
                <a:gd name="T3" fmla="*/ 175 h 21600"/>
                <a:gd name="T4" fmla="*/ 259 w 21600"/>
                <a:gd name="T5" fmla="*/ 350 h 21600"/>
                <a:gd name="T6" fmla="*/ 345 w 21600"/>
                <a:gd name="T7" fmla="*/ 175 h 21600"/>
                <a:gd name="T8" fmla="*/ 17694720 60000 65536"/>
                <a:gd name="T9" fmla="*/ 11796480 60000 65536"/>
                <a:gd name="T10" fmla="*/ 5898240 60000 65536"/>
                <a:gd name="T11" fmla="*/ 0 60000 65536"/>
                <a:gd name="T12" fmla="*/ 3381 w 21600"/>
                <a:gd name="T13" fmla="*/ 5431 h 21600"/>
                <a:gd name="T14" fmla="*/ 18908 w 21600"/>
                <a:gd name="T15" fmla="*/ 16231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grpSp>
      <p:sp>
        <p:nvSpPr>
          <p:cNvPr id="33" name="Rectangle 15"/>
          <p:cNvSpPr>
            <a:spLocks noChangeArrowheads="1"/>
          </p:cNvSpPr>
          <p:nvPr/>
        </p:nvSpPr>
        <p:spPr bwMode="auto">
          <a:xfrm>
            <a:off x="1475656" y="4785518"/>
            <a:ext cx="6842125" cy="4738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fr-FR" altLang="fr-FR" sz="2400" b="1" dirty="0" smtClean="0">
                <a:solidFill>
                  <a:srgbClr val="1192A7"/>
                </a:solidFill>
                <a:latin typeface="Arial Narrow" pitchFamily="34" charset="0"/>
              </a:rPr>
              <a:t>Essentiellement via des accords-cadres !</a:t>
            </a:r>
            <a:endParaRPr lang="fr-FR" altLang="fr-FR" sz="2400" b="1" dirty="0">
              <a:solidFill>
                <a:srgbClr val="1192A7"/>
              </a:solidFill>
              <a:latin typeface="Arial Narrow" pitchFamily="34" charset="0"/>
            </a:endParaRPr>
          </a:p>
          <a:p>
            <a:pPr lvl="1" eaLnBrk="1" hangingPunct="1">
              <a:lnSpc>
                <a:spcPct val="80000"/>
              </a:lnSpc>
              <a:spcBef>
                <a:spcPct val="20000"/>
              </a:spcBef>
            </a:pPr>
            <a:endParaRPr lang="fr-FR" altLang="fr-FR" sz="2400" b="1" dirty="0">
              <a:solidFill>
                <a:srgbClr val="1192A7"/>
              </a:solidFill>
              <a:latin typeface="Arial Narrow" pitchFamily="34" charset="0"/>
            </a:endParaRPr>
          </a:p>
        </p:txBody>
      </p:sp>
    </p:spTree>
    <p:extLst>
      <p:ext uri="{BB962C8B-B14F-4D97-AF65-F5344CB8AC3E}">
        <p14:creationId xmlns:p14="http://schemas.microsoft.com/office/powerpoint/2010/main" val="278998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Rectangle 2"/>
          <p:cNvSpPr>
            <a:spLocks noChangeArrowheads="1"/>
          </p:cNvSpPr>
          <p:nvPr/>
        </p:nvSpPr>
        <p:spPr bwMode="auto">
          <a:xfrm>
            <a:off x="855663" y="614363"/>
            <a:ext cx="77152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4400" b="1" dirty="0">
                <a:solidFill>
                  <a:srgbClr val="1192A7"/>
                </a:solidFill>
                <a:latin typeface="Arial Narrow" pitchFamily="34" charset="0"/>
              </a:rPr>
              <a:t>4 accords cadre recherche</a:t>
            </a:r>
          </a:p>
        </p:txBody>
      </p:sp>
      <p:pic>
        <p:nvPicPr>
          <p:cNvPr id="16" name="Picture 3" descr="cartefrance copi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8888" y="1755775"/>
            <a:ext cx="4460875" cy="4435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 name="Group 4"/>
          <p:cNvGrpSpPr>
            <a:grpSpLocks/>
          </p:cNvGrpSpPr>
          <p:nvPr/>
        </p:nvGrpSpPr>
        <p:grpSpPr bwMode="auto">
          <a:xfrm>
            <a:off x="5348288" y="3124200"/>
            <a:ext cx="3551237" cy="2546350"/>
            <a:chOff x="3369" y="1968"/>
            <a:chExt cx="2237" cy="1604"/>
          </a:xfrm>
        </p:grpSpPr>
        <p:pic>
          <p:nvPicPr>
            <p:cNvPr id="18" name="Picture 5" descr="zabr copi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69" y="1968"/>
              <a:ext cx="843" cy="16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 name="Picture 6" descr="oran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2" y="2457"/>
              <a:ext cx="1344" cy="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Text Box 7"/>
            <p:cNvSpPr txBox="1">
              <a:spLocks noChangeArrowheads="1"/>
            </p:cNvSpPr>
            <p:nvPr/>
          </p:nvSpPr>
          <p:spPr bwMode="auto">
            <a:xfrm>
              <a:off x="4668" y="2766"/>
              <a:ext cx="554"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400" b="1">
                  <a:latin typeface="Arial Narrow" pitchFamily="34" charset="0"/>
                </a:rPr>
                <a:t>ZABR</a:t>
              </a:r>
            </a:p>
          </p:txBody>
        </p:sp>
      </p:grpSp>
      <p:grpSp>
        <p:nvGrpSpPr>
          <p:cNvPr id="21" name="Group 8"/>
          <p:cNvGrpSpPr>
            <a:grpSpLocks/>
          </p:cNvGrpSpPr>
          <p:nvPr/>
        </p:nvGrpSpPr>
        <p:grpSpPr bwMode="auto">
          <a:xfrm>
            <a:off x="874713" y="1433513"/>
            <a:ext cx="5346700" cy="4205287"/>
            <a:chOff x="551" y="903"/>
            <a:chExt cx="3368" cy="2649"/>
          </a:xfrm>
        </p:grpSpPr>
        <p:pic>
          <p:nvPicPr>
            <p:cNvPr id="22" name="Picture 9" descr="cemagref copi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88" y="1751"/>
              <a:ext cx="1531" cy="18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10" descr="blu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1" y="903"/>
              <a:ext cx="1392" cy="7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 name="Text Box 11"/>
            <p:cNvSpPr txBox="1">
              <a:spLocks noChangeArrowheads="1"/>
            </p:cNvSpPr>
            <p:nvPr/>
          </p:nvSpPr>
          <p:spPr bwMode="auto">
            <a:xfrm>
              <a:off x="748" y="1182"/>
              <a:ext cx="700"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400" b="1" dirty="0" smtClean="0">
                  <a:latin typeface="Arial Narrow" pitchFamily="34" charset="0"/>
                </a:rPr>
                <a:t>IRSTEA</a:t>
              </a:r>
              <a:endParaRPr lang="fr-FR" altLang="fr-FR" sz="2400" b="1" dirty="0">
                <a:latin typeface="Arial Narrow" pitchFamily="34" charset="0"/>
              </a:endParaRPr>
            </a:p>
          </p:txBody>
        </p:sp>
      </p:grpSp>
      <p:grpSp>
        <p:nvGrpSpPr>
          <p:cNvPr id="34" name="Group 12"/>
          <p:cNvGrpSpPr>
            <a:grpSpLocks/>
          </p:cNvGrpSpPr>
          <p:nvPr/>
        </p:nvGrpSpPr>
        <p:grpSpPr bwMode="auto">
          <a:xfrm>
            <a:off x="2546350" y="1484784"/>
            <a:ext cx="6340475" cy="4329112"/>
            <a:chOff x="1604" y="1003"/>
            <a:chExt cx="3994" cy="2727"/>
          </a:xfrm>
        </p:grpSpPr>
        <p:pic>
          <p:nvPicPr>
            <p:cNvPr id="35" name="Picture 13" descr="ifremer copi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604" y="1690"/>
              <a:ext cx="2452" cy="2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6" name="Picture 14" descr="green"/>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54" y="1003"/>
              <a:ext cx="1344" cy="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 name="Text Box 15"/>
            <p:cNvSpPr txBox="1">
              <a:spLocks noChangeArrowheads="1"/>
            </p:cNvSpPr>
            <p:nvPr/>
          </p:nvSpPr>
          <p:spPr bwMode="auto">
            <a:xfrm>
              <a:off x="4504" y="1275"/>
              <a:ext cx="825"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400" b="1">
                  <a:latin typeface="Arial Narrow" pitchFamily="34" charset="0"/>
                </a:rPr>
                <a:t>IFREMER</a:t>
              </a:r>
            </a:p>
          </p:txBody>
        </p:sp>
      </p:grpSp>
      <p:grpSp>
        <p:nvGrpSpPr>
          <p:cNvPr id="38" name="Group 16"/>
          <p:cNvGrpSpPr>
            <a:grpSpLocks/>
          </p:cNvGrpSpPr>
          <p:nvPr/>
        </p:nvGrpSpPr>
        <p:grpSpPr bwMode="auto">
          <a:xfrm>
            <a:off x="788988" y="3152775"/>
            <a:ext cx="4660900" cy="2614613"/>
            <a:chOff x="497" y="1986"/>
            <a:chExt cx="2936" cy="1647"/>
          </a:xfrm>
        </p:grpSpPr>
        <p:pic>
          <p:nvPicPr>
            <p:cNvPr id="39" name="Picture 17" descr="brgm copi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919" y="1986"/>
              <a:ext cx="514" cy="1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 name="Picture 18" descr="r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7" y="2769"/>
              <a:ext cx="1367" cy="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 name="Text Box 19"/>
            <p:cNvSpPr txBox="1">
              <a:spLocks noChangeArrowheads="1"/>
            </p:cNvSpPr>
            <p:nvPr/>
          </p:nvSpPr>
          <p:spPr bwMode="auto">
            <a:xfrm>
              <a:off x="878" y="3047"/>
              <a:ext cx="598"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altLang="fr-FR" sz="2400" b="1">
                  <a:latin typeface="Arial Narrow" pitchFamily="34" charset="0"/>
                </a:rPr>
                <a:t>BRGM</a:t>
              </a:r>
            </a:p>
          </p:txBody>
        </p:sp>
      </p:grpSp>
    </p:spTree>
    <p:extLst>
      <p:ext uri="{BB962C8B-B14F-4D97-AF65-F5344CB8AC3E}">
        <p14:creationId xmlns:p14="http://schemas.microsoft.com/office/powerpoint/2010/main" val="389027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checkerboard(across)">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checkerboard(across)">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checkerboard(across)">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heckerboard(across)">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Rectangle 2"/>
          <p:cNvSpPr>
            <a:spLocks noChangeArrowheads="1"/>
          </p:cNvSpPr>
          <p:nvPr/>
        </p:nvSpPr>
        <p:spPr bwMode="auto">
          <a:xfrm>
            <a:off x="323850" y="1114425"/>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4000" b="1" dirty="0">
                <a:solidFill>
                  <a:srgbClr val="1192A7"/>
                </a:solidFill>
                <a:latin typeface="Arial Narrow" pitchFamily="34" charset="0"/>
              </a:rPr>
              <a:t>Les accords cadre en pratique</a:t>
            </a:r>
          </a:p>
        </p:txBody>
      </p:sp>
      <p:sp>
        <p:nvSpPr>
          <p:cNvPr id="26" name="Rectangle 3"/>
          <p:cNvSpPr>
            <a:spLocks noChangeArrowheads="1"/>
          </p:cNvSpPr>
          <p:nvPr/>
        </p:nvSpPr>
        <p:spPr bwMode="auto">
          <a:xfrm>
            <a:off x="1187624" y="2132856"/>
            <a:ext cx="6794500" cy="305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609600" indent="-609600" eaLnBrk="0" hangingPunct="0">
              <a:defRPr>
                <a:solidFill>
                  <a:schemeClr val="tx1"/>
                </a:solidFill>
                <a:latin typeface="Arial" charset="0"/>
              </a:defRPr>
            </a:lvl1pPr>
            <a:lvl2pPr marL="990600" indent="-533400" eaLnBrk="0" hangingPunct="0">
              <a:defRPr>
                <a:solidFill>
                  <a:schemeClr val="tx1"/>
                </a:solidFill>
                <a:latin typeface="Arial" charset="0"/>
              </a:defRPr>
            </a:lvl2pPr>
            <a:lvl3pPr marL="1371600" indent="-457200" eaLnBrk="0" hangingPunct="0">
              <a:defRPr>
                <a:solidFill>
                  <a:schemeClr val="tx1"/>
                </a:solidFill>
                <a:latin typeface="Arial" charset="0"/>
              </a:defRPr>
            </a:lvl3pPr>
            <a:lvl4pPr marL="1752600" indent="-381000" eaLnBrk="0" hangingPunct="0">
              <a:defRPr>
                <a:solidFill>
                  <a:schemeClr val="tx1"/>
                </a:solidFill>
                <a:latin typeface="Arial" charset="0"/>
              </a:defRPr>
            </a:lvl4pPr>
            <a:lvl5pPr marL="2209800" indent="-381000" eaLnBrk="0" hangingPunct="0">
              <a:defRPr>
                <a:solidFill>
                  <a:schemeClr val="tx1"/>
                </a:solidFill>
                <a:latin typeface="Arial" charset="0"/>
              </a:defRPr>
            </a:lvl5pPr>
            <a:lvl6pPr marL="2667000" indent="-381000" eaLnBrk="0" fontAlgn="base" hangingPunct="0">
              <a:spcBef>
                <a:spcPct val="0"/>
              </a:spcBef>
              <a:spcAft>
                <a:spcPct val="0"/>
              </a:spcAft>
              <a:defRPr>
                <a:solidFill>
                  <a:schemeClr val="tx1"/>
                </a:solidFill>
                <a:latin typeface="Arial" charset="0"/>
              </a:defRPr>
            </a:lvl6pPr>
            <a:lvl7pPr marL="3124200" indent="-381000" eaLnBrk="0" fontAlgn="base" hangingPunct="0">
              <a:spcBef>
                <a:spcPct val="0"/>
              </a:spcBef>
              <a:spcAft>
                <a:spcPct val="0"/>
              </a:spcAft>
              <a:defRPr>
                <a:solidFill>
                  <a:schemeClr val="tx1"/>
                </a:solidFill>
                <a:latin typeface="Arial" charset="0"/>
              </a:defRPr>
            </a:lvl7pPr>
            <a:lvl8pPr marL="3581400" indent="-381000" eaLnBrk="0" fontAlgn="base" hangingPunct="0">
              <a:spcBef>
                <a:spcPct val="0"/>
              </a:spcBef>
              <a:spcAft>
                <a:spcPct val="0"/>
              </a:spcAft>
              <a:defRPr>
                <a:solidFill>
                  <a:schemeClr val="tx1"/>
                </a:solidFill>
                <a:latin typeface="Arial" charset="0"/>
              </a:defRPr>
            </a:lvl8pPr>
            <a:lvl9pPr marL="4038600" indent="-3810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AutoNum type="arabicPeriod"/>
            </a:pPr>
            <a:r>
              <a:rPr lang="fr-FR" altLang="fr-FR" sz="2000" b="1" dirty="0">
                <a:solidFill>
                  <a:srgbClr val="003399"/>
                </a:solidFill>
                <a:latin typeface="Arial Narrow" pitchFamily="34" charset="0"/>
              </a:rPr>
              <a:t>Un accord cadre par organisme (à renouveler </a:t>
            </a:r>
            <a:r>
              <a:rPr lang="fr-FR" altLang="fr-FR" sz="2000" b="1" dirty="0" smtClean="0">
                <a:solidFill>
                  <a:srgbClr val="003399"/>
                </a:solidFill>
                <a:latin typeface="Arial Narrow" pitchFamily="34" charset="0"/>
              </a:rPr>
              <a:t>en général tous les 4 ans)</a:t>
            </a: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r>
              <a:rPr lang="fr-FR" altLang="fr-FR" sz="2000" b="1" dirty="0">
                <a:solidFill>
                  <a:srgbClr val="003399"/>
                </a:solidFill>
                <a:latin typeface="Arial Narrow" pitchFamily="34" charset="0"/>
              </a:rPr>
              <a:t>Une programmation annuelle (fin année n-1, pour année n)</a:t>
            </a:r>
          </a:p>
          <a:p>
            <a:pPr eaLnBrk="1" hangingPunct="1">
              <a:lnSpc>
                <a:spcPct val="80000"/>
              </a:lnSpc>
              <a:spcBef>
                <a:spcPct val="20000"/>
              </a:spcBef>
              <a:buFontTx/>
              <a:buAutoNum type="arabicPeriod"/>
            </a:pP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r>
              <a:rPr lang="fr-FR" altLang="fr-FR" sz="2000" b="1" dirty="0">
                <a:solidFill>
                  <a:srgbClr val="003399"/>
                </a:solidFill>
                <a:latin typeface="Arial Narrow" pitchFamily="34" charset="0"/>
              </a:rPr>
              <a:t>Une fiche projet par action</a:t>
            </a:r>
          </a:p>
          <a:p>
            <a:pPr eaLnBrk="1" hangingPunct="1">
              <a:lnSpc>
                <a:spcPct val="80000"/>
              </a:lnSpc>
              <a:spcBef>
                <a:spcPct val="20000"/>
              </a:spcBef>
              <a:buFontTx/>
              <a:buAutoNum type="arabicPeriod"/>
            </a:pP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r>
              <a:rPr lang="fr-FR" altLang="fr-FR" sz="2000" b="1" dirty="0">
                <a:solidFill>
                  <a:srgbClr val="003399"/>
                </a:solidFill>
                <a:latin typeface="Arial Narrow" pitchFamily="34" charset="0"/>
              </a:rPr>
              <a:t>Un binôme par </a:t>
            </a:r>
            <a:r>
              <a:rPr lang="fr-FR" altLang="fr-FR" sz="2000" b="1" dirty="0" smtClean="0">
                <a:solidFill>
                  <a:srgbClr val="003399"/>
                </a:solidFill>
                <a:latin typeface="Arial Narrow" pitchFamily="34" charset="0"/>
              </a:rPr>
              <a:t>projet (Agence – organisme de recherche)</a:t>
            </a: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endParaRPr lang="fr-FR" altLang="fr-FR" sz="2000" b="1" dirty="0">
              <a:solidFill>
                <a:srgbClr val="003399"/>
              </a:solidFill>
              <a:latin typeface="Arial Narrow" pitchFamily="34" charset="0"/>
            </a:endParaRPr>
          </a:p>
          <a:p>
            <a:pPr eaLnBrk="1" hangingPunct="1">
              <a:lnSpc>
                <a:spcPct val="80000"/>
              </a:lnSpc>
              <a:spcBef>
                <a:spcPct val="20000"/>
              </a:spcBef>
              <a:buFontTx/>
              <a:buAutoNum type="arabicPeriod"/>
            </a:pPr>
            <a:r>
              <a:rPr lang="fr-FR" altLang="fr-FR" sz="2000" b="1" dirty="0">
                <a:solidFill>
                  <a:srgbClr val="003399"/>
                </a:solidFill>
                <a:latin typeface="Arial Narrow" pitchFamily="34" charset="0"/>
              </a:rPr>
              <a:t>Valorisation des résultats</a:t>
            </a:r>
          </a:p>
          <a:p>
            <a:pPr eaLnBrk="1" hangingPunct="1">
              <a:lnSpc>
                <a:spcPct val="80000"/>
              </a:lnSpc>
              <a:spcBef>
                <a:spcPct val="20000"/>
              </a:spcBef>
              <a:buFontTx/>
              <a:buAutoNum type="arabicPeriod"/>
            </a:pPr>
            <a:endParaRPr lang="fr-FR" altLang="fr-FR" sz="2000" b="1" dirty="0">
              <a:solidFill>
                <a:srgbClr val="CC6600"/>
              </a:solidFill>
              <a:latin typeface="Arial Narrow" pitchFamily="34" charset="0"/>
            </a:endParaRPr>
          </a:p>
          <a:p>
            <a:pPr algn="ctr" eaLnBrk="1" hangingPunct="1">
              <a:lnSpc>
                <a:spcPct val="80000"/>
              </a:lnSpc>
              <a:spcBef>
                <a:spcPct val="20000"/>
              </a:spcBef>
            </a:pPr>
            <a:endParaRPr lang="fr-FR" altLang="fr-FR" sz="2000" b="1" dirty="0">
              <a:solidFill>
                <a:srgbClr val="CC6600"/>
              </a:solidFill>
              <a:latin typeface="Arial Narrow" pitchFamily="34" charset="0"/>
            </a:endParaRPr>
          </a:p>
        </p:txBody>
      </p:sp>
    </p:spTree>
    <p:extLst>
      <p:ext uri="{BB962C8B-B14F-4D97-AF65-F5344CB8AC3E}">
        <p14:creationId xmlns:p14="http://schemas.microsoft.com/office/powerpoint/2010/main" val="4173810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16"/>
          <p:cNvSpPr>
            <a:spLocks noChangeArrowheads="1"/>
          </p:cNvSpPr>
          <p:nvPr/>
        </p:nvSpPr>
        <p:spPr bwMode="auto">
          <a:xfrm>
            <a:off x="216346" y="1484784"/>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400" b="1" dirty="0" smtClean="0">
                <a:solidFill>
                  <a:srgbClr val="1192A7"/>
                </a:solidFill>
                <a:latin typeface="Arial Narrow" pitchFamily="34" charset="0"/>
              </a:rPr>
              <a:t>Des axes principaux de recherche définis par les priorités générales de l’agence (plutôt à l’échelle programmation)</a:t>
            </a:r>
            <a:endParaRPr lang="fr-FR" altLang="fr-FR" sz="2400" b="1" dirty="0">
              <a:solidFill>
                <a:srgbClr val="1192A7"/>
              </a:solidFill>
              <a:latin typeface="Arial Narrow" pitchFamily="34" charset="0"/>
            </a:endParaRPr>
          </a:p>
        </p:txBody>
      </p:sp>
      <p:sp>
        <p:nvSpPr>
          <p:cNvPr id="8" name="Rectangle 17"/>
          <p:cNvSpPr>
            <a:spLocks noChangeArrowheads="1"/>
          </p:cNvSpPr>
          <p:nvPr/>
        </p:nvSpPr>
        <p:spPr bwMode="auto">
          <a:xfrm>
            <a:off x="504377" y="2492896"/>
            <a:ext cx="8316095" cy="305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les </a:t>
            </a:r>
            <a:r>
              <a:rPr lang="fr-FR" altLang="fr-FR" sz="2000" b="1" dirty="0">
                <a:solidFill>
                  <a:srgbClr val="CC6600"/>
                </a:solidFill>
                <a:latin typeface="Arial Narrow" pitchFamily="34" charset="0"/>
              </a:rPr>
              <a:t>mesures d’adaptation aux incidences du changement climatique,</a:t>
            </a:r>
          </a:p>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la </a:t>
            </a:r>
            <a:r>
              <a:rPr lang="fr-FR" altLang="fr-FR" sz="2000" b="1" dirty="0">
                <a:solidFill>
                  <a:srgbClr val="CC6600"/>
                </a:solidFill>
                <a:latin typeface="Arial Narrow" pitchFamily="34" charset="0"/>
              </a:rPr>
              <a:t>définition des objectifs de quantité d’eau,</a:t>
            </a:r>
          </a:p>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la </a:t>
            </a:r>
            <a:r>
              <a:rPr lang="fr-FR" altLang="fr-FR" sz="2000" b="1" dirty="0">
                <a:solidFill>
                  <a:srgbClr val="CC6600"/>
                </a:solidFill>
                <a:latin typeface="Arial Narrow" pitchFamily="34" charset="0"/>
              </a:rPr>
              <a:t>préservation des aires d’alimentation de captage,</a:t>
            </a:r>
          </a:p>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l’évaluation </a:t>
            </a:r>
            <a:r>
              <a:rPr lang="fr-FR" altLang="fr-FR" sz="2000" b="1" dirty="0">
                <a:solidFill>
                  <a:srgbClr val="CC6600"/>
                </a:solidFill>
                <a:latin typeface="Arial Narrow" pitchFamily="34" charset="0"/>
              </a:rPr>
              <a:t>économique des coûts et des </a:t>
            </a:r>
            <a:r>
              <a:rPr lang="fr-FR" altLang="fr-FR" sz="2000" b="1" dirty="0" smtClean="0">
                <a:solidFill>
                  <a:srgbClr val="CC6600"/>
                </a:solidFill>
                <a:latin typeface="Arial Narrow" pitchFamily="34" charset="0"/>
              </a:rPr>
              <a:t>bénéfices,</a:t>
            </a:r>
            <a:endParaRPr lang="fr-FR" altLang="fr-FR" sz="2000" b="1" dirty="0">
              <a:solidFill>
                <a:srgbClr val="CC6600"/>
              </a:solidFill>
              <a:latin typeface="Arial Narrow" pitchFamily="34" charset="0"/>
            </a:endParaRPr>
          </a:p>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les </a:t>
            </a:r>
            <a:r>
              <a:rPr lang="fr-FR" altLang="fr-FR" sz="2000" b="1" dirty="0">
                <a:solidFill>
                  <a:srgbClr val="CC6600"/>
                </a:solidFill>
                <a:latin typeface="Arial Narrow" pitchFamily="34" charset="0"/>
              </a:rPr>
              <a:t>bénéfices associés à la restauration </a:t>
            </a:r>
            <a:r>
              <a:rPr lang="fr-FR" altLang="fr-FR" sz="2000" b="1" dirty="0" err="1" smtClean="0">
                <a:solidFill>
                  <a:srgbClr val="CC6600"/>
                </a:solidFill>
                <a:latin typeface="Arial Narrow" pitchFamily="34" charset="0"/>
              </a:rPr>
              <a:t>hydromorphologique</a:t>
            </a:r>
            <a:r>
              <a:rPr lang="fr-FR" altLang="fr-FR" sz="2000" b="1" dirty="0" smtClean="0">
                <a:solidFill>
                  <a:srgbClr val="CC6600"/>
                </a:solidFill>
                <a:latin typeface="Arial Narrow" pitchFamily="34" charset="0"/>
              </a:rPr>
              <a:t>,</a:t>
            </a:r>
            <a:endParaRPr lang="fr-FR" altLang="fr-FR" sz="2000" b="1" dirty="0">
              <a:solidFill>
                <a:srgbClr val="CC6600"/>
              </a:solidFill>
              <a:latin typeface="Arial Narrow" pitchFamily="34" charset="0"/>
            </a:endParaRPr>
          </a:p>
          <a:p>
            <a:pPr eaLnBrk="1" hangingPunct="1">
              <a:lnSpc>
                <a:spcPct val="105000"/>
              </a:lnSpc>
              <a:spcBef>
                <a:spcPct val="20000"/>
              </a:spcBef>
              <a:buFontTx/>
              <a:buChar char="•"/>
            </a:pPr>
            <a:r>
              <a:rPr lang="fr-FR" altLang="fr-FR" sz="2000" b="1" dirty="0">
                <a:solidFill>
                  <a:srgbClr val="CC6600"/>
                </a:solidFill>
                <a:latin typeface="Arial Narrow" pitchFamily="34" charset="0"/>
              </a:rPr>
              <a:t>la problématique santé-environnement : contaminations par les substances, vulnérabilité des </a:t>
            </a:r>
            <a:r>
              <a:rPr lang="fr-FR" altLang="fr-FR" sz="2000" b="1" dirty="0" smtClean="0">
                <a:solidFill>
                  <a:srgbClr val="CC6600"/>
                </a:solidFill>
                <a:latin typeface="Arial Narrow" pitchFamily="34" charset="0"/>
              </a:rPr>
              <a:t>milieux,</a:t>
            </a:r>
            <a:endParaRPr lang="fr-FR" altLang="fr-FR" sz="2000" b="1" dirty="0">
              <a:solidFill>
                <a:srgbClr val="CC6600"/>
              </a:solidFill>
              <a:latin typeface="Arial Narrow" pitchFamily="34" charset="0"/>
            </a:endParaRPr>
          </a:p>
          <a:p>
            <a:pPr eaLnBrk="1" hangingPunct="1">
              <a:lnSpc>
                <a:spcPct val="105000"/>
              </a:lnSpc>
              <a:spcBef>
                <a:spcPct val="20000"/>
              </a:spcBef>
              <a:buFontTx/>
              <a:buChar char="•"/>
            </a:pPr>
            <a:r>
              <a:rPr lang="fr-FR" altLang="fr-FR" sz="2000" b="1" dirty="0" smtClean="0">
                <a:solidFill>
                  <a:srgbClr val="CC6600"/>
                </a:solidFill>
                <a:latin typeface="Arial Narrow" pitchFamily="34" charset="0"/>
              </a:rPr>
              <a:t>La </a:t>
            </a:r>
            <a:r>
              <a:rPr lang="fr-FR" altLang="fr-FR" sz="2000" b="1" dirty="0">
                <a:solidFill>
                  <a:srgbClr val="CC6600"/>
                </a:solidFill>
                <a:latin typeface="Arial Narrow" pitchFamily="34" charset="0"/>
              </a:rPr>
              <a:t>caractérisation des liens pressions-impacts, la réduction des pressions notamment par les substances et les pressions physiques,</a:t>
            </a:r>
          </a:p>
          <a:p>
            <a:pPr eaLnBrk="1" hangingPunct="1">
              <a:lnSpc>
                <a:spcPct val="105000"/>
              </a:lnSpc>
              <a:spcBef>
                <a:spcPct val="20000"/>
              </a:spcBef>
              <a:buFontTx/>
              <a:buChar char="•"/>
            </a:pPr>
            <a:endParaRPr lang="fr-FR" altLang="fr-FR" sz="2000" b="1" dirty="0">
              <a:solidFill>
                <a:srgbClr val="CC6600"/>
              </a:solidFill>
              <a:latin typeface="Arial Narrow" pitchFamily="34" charset="0"/>
            </a:endParaRPr>
          </a:p>
          <a:p>
            <a:pPr algn="ctr" eaLnBrk="1" hangingPunct="1">
              <a:lnSpc>
                <a:spcPct val="80000"/>
              </a:lnSpc>
              <a:spcBef>
                <a:spcPct val="20000"/>
              </a:spcBef>
            </a:pPr>
            <a:endParaRPr lang="fr-FR" altLang="fr-FR" sz="2000" b="1" dirty="0">
              <a:solidFill>
                <a:srgbClr val="CC6600"/>
              </a:solidFill>
              <a:latin typeface="Arial Narrow" pitchFamily="34" charset="0"/>
            </a:endParaRPr>
          </a:p>
        </p:txBody>
      </p:sp>
      <p:sp>
        <p:nvSpPr>
          <p:cNvPr id="9" name="Rectangle 16"/>
          <p:cNvSpPr>
            <a:spLocks noChangeArrowheads="1"/>
          </p:cNvSpPr>
          <p:nvPr/>
        </p:nvSpPr>
        <p:spPr bwMode="auto">
          <a:xfrm>
            <a:off x="475777" y="533400"/>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Comment sont définis les besoins prioritaires ?</a:t>
            </a:r>
            <a:endParaRPr lang="fr-FR" altLang="fr-FR" sz="3600" b="1" dirty="0">
              <a:solidFill>
                <a:srgbClr val="1192A7"/>
              </a:solidFill>
              <a:latin typeface="Arial Narrow" pitchFamily="34" charset="0"/>
            </a:endParaRPr>
          </a:p>
        </p:txBody>
      </p:sp>
    </p:spTree>
    <p:extLst>
      <p:ext uri="{BB962C8B-B14F-4D97-AF65-F5344CB8AC3E}">
        <p14:creationId xmlns:p14="http://schemas.microsoft.com/office/powerpoint/2010/main" val="1126339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DE4\user-ade4\DELCOM\Chartes graphiques Agence\CHARTE GRAPHIQUE SAUVONS L_EAU\éléments pour faire le PPT\triangle b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909001"/>
            <a:ext cx="6048672" cy="83272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6093296"/>
            <a:ext cx="2638741" cy="535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16"/>
          <p:cNvSpPr>
            <a:spLocks noChangeArrowheads="1"/>
          </p:cNvSpPr>
          <p:nvPr/>
        </p:nvSpPr>
        <p:spPr bwMode="auto">
          <a:xfrm>
            <a:off x="322" y="1352357"/>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2800" b="1" dirty="0" smtClean="0">
                <a:solidFill>
                  <a:srgbClr val="1192A7"/>
                </a:solidFill>
                <a:latin typeface="Arial Narrow" pitchFamily="34" charset="0"/>
              </a:rPr>
              <a:t>Les « 40 questions », actualisées chaque année : </a:t>
            </a:r>
            <a:endParaRPr lang="fr-FR" altLang="fr-FR" sz="2800" b="1" dirty="0">
              <a:solidFill>
                <a:srgbClr val="1192A7"/>
              </a:solidFill>
              <a:latin typeface="Arial Narrow" pitchFamily="34" charset="0"/>
            </a:endParaRPr>
          </a:p>
        </p:txBody>
      </p:sp>
      <p:sp>
        <p:nvSpPr>
          <p:cNvPr id="8" name="Rectangle 16"/>
          <p:cNvSpPr>
            <a:spLocks noChangeArrowheads="1"/>
          </p:cNvSpPr>
          <p:nvPr/>
        </p:nvSpPr>
        <p:spPr bwMode="auto">
          <a:xfrm>
            <a:off x="251520" y="533400"/>
            <a:ext cx="882015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FR" altLang="fr-FR" sz="3600" b="1" dirty="0" smtClean="0">
                <a:solidFill>
                  <a:srgbClr val="1192A7"/>
                </a:solidFill>
                <a:latin typeface="Arial Narrow" pitchFamily="34" charset="0"/>
              </a:rPr>
              <a:t>Comment sont définis les besoins prioritaires ?</a:t>
            </a:r>
            <a:endParaRPr lang="fr-FR" altLang="fr-FR" sz="3600" b="1" dirty="0">
              <a:solidFill>
                <a:srgbClr val="1192A7"/>
              </a:solidFill>
              <a:latin typeface="Arial Narrow" pitchFamily="34" charset="0"/>
            </a:endParaRPr>
          </a:p>
        </p:txBody>
      </p:sp>
      <p:sp>
        <p:nvSpPr>
          <p:cNvPr id="9" name="Rectangle 17"/>
          <p:cNvSpPr>
            <a:spLocks noChangeArrowheads="1"/>
          </p:cNvSpPr>
          <p:nvPr/>
        </p:nvSpPr>
        <p:spPr bwMode="auto">
          <a:xfrm>
            <a:off x="504377" y="2492896"/>
            <a:ext cx="8316095" cy="305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eaLnBrk="1" hangingPunct="1">
              <a:lnSpc>
                <a:spcPct val="105000"/>
              </a:lnSpc>
              <a:spcBef>
                <a:spcPct val="20000"/>
              </a:spcBef>
            </a:pPr>
            <a:r>
              <a:rPr lang="fr-FR" altLang="fr-FR" sz="2000" b="1" dirty="0" smtClean="0">
                <a:solidFill>
                  <a:srgbClr val="CC6600"/>
                </a:solidFill>
                <a:latin typeface="Arial Narrow" pitchFamily="34" charset="0"/>
              </a:rPr>
              <a:t>Pour préciser, l’agence inventorie la liste des « 40 questions » qu’elle souhaite voir progresser en priorité. Cette expression de besoin vient :</a:t>
            </a:r>
            <a:endParaRPr lang="fr-FR" altLang="fr-FR" sz="2000" b="1" dirty="0">
              <a:solidFill>
                <a:srgbClr val="CC6600"/>
              </a:solidFill>
              <a:latin typeface="Arial Narrow" pitchFamily="34" charset="0"/>
            </a:endParaRPr>
          </a:p>
          <a:p>
            <a:pPr lvl="1" eaLnBrk="1" hangingPunct="1">
              <a:lnSpc>
                <a:spcPct val="105000"/>
              </a:lnSpc>
              <a:spcBef>
                <a:spcPct val="20000"/>
              </a:spcBef>
              <a:buFontTx/>
              <a:buChar char="•"/>
            </a:pPr>
            <a:r>
              <a:rPr lang="fr-FR" altLang="fr-FR" sz="2000" b="1" dirty="0">
                <a:solidFill>
                  <a:srgbClr val="CC6600"/>
                </a:solidFill>
                <a:latin typeface="Arial Narrow" pitchFamily="34" charset="0"/>
              </a:rPr>
              <a:t>alimenter les discussions bilatérales avec les partenaires de recherche, </a:t>
            </a:r>
            <a:r>
              <a:rPr lang="fr-FR" altLang="fr-FR" sz="2000" b="1" dirty="0" smtClean="0">
                <a:solidFill>
                  <a:srgbClr val="CC6600"/>
                </a:solidFill>
                <a:latin typeface="Arial Narrow" pitchFamily="34" charset="0"/>
              </a:rPr>
              <a:t>puis </a:t>
            </a:r>
            <a:r>
              <a:rPr lang="fr-FR" altLang="fr-FR" sz="2000" b="1" dirty="0">
                <a:solidFill>
                  <a:srgbClr val="CC6600"/>
                </a:solidFill>
                <a:latin typeface="Arial Narrow" pitchFamily="34" charset="0"/>
              </a:rPr>
              <a:t>prioriser les </a:t>
            </a:r>
            <a:r>
              <a:rPr lang="fr-FR" altLang="fr-FR" sz="2000" b="1" dirty="0" smtClean="0">
                <a:solidFill>
                  <a:srgbClr val="CC6600"/>
                </a:solidFill>
                <a:latin typeface="Arial Narrow" pitchFamily="34" charset="0"/>
              </a:rPr>
              <a:t>projets,</a:t>
            </a:r>
          </a:p>
          <a:p>
            <a:pPr lvl="1" eaLnBrk="1" hangingPunct="1">
              <a:lnSpc>
                <a:spcPct val="105000"/>
              </a:lnSpc>
              <a:spcBef>
                <a:spcPct val="20000"/>
              </a:spcBef>
              <a:buFontTx/>
              <a:buChar char="•"/>
            </a:pPr>
            <a:r>
              <a:rPr lang="fr-FR" altLang="fr-FR" sz="2000" b="1" dirty="0" smtClean="0">
                <a:solidFill>
                  <a:srgbClr val="CC6600"/>
                </a:solidFill>
                <a:latin typeface="Arial Narrow" pitchFamily="34" charset="0"/>
              </a:rPr>
              <a:t>motiver </a:t>
            </a:r>
            <a:r>
              <a:rPr lang="fr-FR" altLang="fr-FR" sz="2000" b="1" dirty="0">
                <a:solidFill>
                  <a:srgbClr val="CC6600"/>
                </a:solidFill>
                <a:latin typeface="Arial Narrow" pitchFamily="34" charset="0"/>
              </a:rPr>
              <a:t>la sélectivité dans le soutien accordé aux études de connaissance </a:t>
            </a:r>
            <a:r>
              <a:rPr lang="fr-FR" altLang="fr-FR" sz="2000" b="1" dirty="0" smtClean="0">
                <a:solidFill>
                  <a:srgbClr val="CC6600"/>
                </a:solidFill>
                <a:latin typeface="Arial Narrow" pitchFamily="34" charset="0"/>
              </a:rPr>
              <a:t>générale,</a:t>
            </a:r>
          </a:p>
          <a:p>
            <a:pPr lvl="1" eaLnBrk="1" hangingPunct="1">
              <a:lnSpc>
                <a:spcPct val="105000"/>
              </a:lnSpc>
              <a:spcBef>
                <a:spcPct val="20000"/>
              </a:spcBef>
              <a:buFontTx/>
              <a:buChar char="•"/>
            </a:pPr>
            <a:r>
              <a:rPr lang="fr-FR" altLang="fr-FR" sz="2000" b="1" dirty="0" smtClean="0">
                <a:solidFill>
                  <a:srgbClr val="CC6600"/>
                </a:solidFill>
                <a:latin typeface="Arial Narrow" pitchFamily="34" charset="0"/>
              </a:rPr>
              <a:t>orienter </a:t>
            </a:r>
            <a:r>
              <a:rPr lang="fr-FR" altLang="fr-FR" sz="2000" b="1" dirty="0">
                <a:solidFill>
                  <a:srgbClr val="CC6600"/>
                </a:solidFill>
                <a:latin typeface="Arial Narrow" pitchFamily="34" charset="0"/>
              </a:rPr>
              <a:t>le contenu des programmes d’études que l’agence porte sous sa maîtrise d’ouvrage.</a:t>
            </a:r>
          </a:p>
          <a:p>
            <a:pPr eaLnBrk="1" hangingPunct="1">
              <a:lnSpc>
                <a:spcPct val="105000"/>
              </a:lnSpc>
              <a:spcBef>
                <a:spcPct val="20000"/>
              </a:spcBef>
              <a:buFontTx/>
              <a:buChar char="•"/>
            </a:pPr>
            <a:endParaRPr lang="fr-FR" altLang="fr-FR" sz="2000" b="1" dirty="0">
              <a:solidFill>
                <a:srgbClr val="CC6600"/>
              </a:solidFill>
              <a:latin typeface="Arial Narrow" pitchFamily="34" charset="0"/>
            </a:endParaRPr>
          </a:p>
          <a:p>
            <a:pPr algn="ctr" eaLnBrk="1" hangingPunct="1">
              <a:lnSpc>
                <a:spcPct val="80000"/>
              </a:lnSpc>
              <a:spcBef>
                <a:spcPct val="20000"/>
              </a:spcBef>
            </a:pPr>
            <a:endParaRPr lang="fr-FR" altLang="fr-FR" sz="2000" b="1" dirty="0">
              <a:solidFill>
                <a:srgbClr val="CC6600"/>
              </a:solidFill>
              <a:latin typeface="Arial Narrow" pitchFamily="34" charset="0"/>
            </a:endParaRPr>
          </a:p>
        </p:txBody>
      </p:sp>
    </p:spTree>
    <p:extLst>
      <p:ext uri="{BB962C8B-B14F-4D97-AF65-F5344CB8AC3E}">
        <p14:creationId xmlns:p14="http://schemas.microsoft.com/office/powerpoint/2010/main" val="1126339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b="1" dirty="0"/>
        </a:defPPr>
      </a:lstStyle>
    </a:sp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2726</Words>
  <Application>Microsoft Office PowerPoint</Application>
  <PresentationFormat>Affichage à l'écran (4:3)</PresentationFormat>
  <Paragraphs>316</Paragraphs>
  <Slides>23</Slides>
  <Notes>13</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23</vt:i4>
      </vt:variant>
    </vt:vector>
  </HeadingPairs>
  <TitlesOfParts>
    <vt:vector size="30" baseType="lpstr">
      <vt:lpstr>Arial</vt:lpstr>
      <vt:lpstr>Arial Narrow</vt:lpstr>
      <vt:lpstr>Calibri</vt:lpstr>
      <vt:lpstr>Times New Roman</vt:lpstr>
      <vt:lpstr>Wingdings</vt:lpstr>
      <vt:lpstr>Thème Office</vt:lpstr>
      <vt:lpstr>1_Thème Office</vt:lpstr>
      <vt:lpstr>Présentation PowerPoint</vt:lpstr>
      <vt:lpstr>Pourquoi se préoccuper  de recherche à l’agence de l’eau ?</vt:lpstr>
      <vt:lpstr>Organisation de la production de connaissance</vt:lpstr>
      <vt:lpstr>Outils pour répondre à ces besoins prioritaires de connaissance</vt:lpstr>
      <vt:lpstr>De quelle recherche parle-t-on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YANA Nancy</dc:creator>
  <cp:lastModifiedBy>cavalier</cp:lastModifiedBy>
  <cp:revision>59</cp:revision>
  <dcterms:created xsi:type="dcterms:W3CDTF">2014-04-09T09:40:58Z</dcterms:created>
  <dcterms:modified xsi:type="dcterms:W3CDTF">2016-04-05T08:31:57Z</dcterms:modified>
</cp:coreProperties>
</file>