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9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10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1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51" r:id="rId5"/>
    <p:sldMasterId id="2147483652" r:id="rId6"/>
    <p:sldMasterId id="2147483653" r:id="rId7"/>
    <p:sldMasterId id="2147483780" r:id="rId8"/>
    <p:sldMasterId id="2147483654" r:id="rId9"/>
    <p:sldMasterId id="2147483655" r:id="rId10"/>
    <p:sldMasterId id="2147483782" r:id="rId11"/>
    <p:sldMasterId id="2147483656" r:id="rId12"/>
    <p:sldMasterId id="2147483657" r:id="rId13"/>
    <p:sldMasterId id="2147483784" r:id="rId14"/>
    <p:sldMasterId id="2147483658" r:id="rId15"/>
    <p:sldMasterId id="2147483786" r:id="rId16"/>
    <p:sldMasterId id="2147483659" r:id="rId17"/>
    <p:sldMasterId id="2147483660" r:id="rId18"/>
  </p:sldMasterIdLst>
  <p:notesMasterIdLst>
    <p:notesMasterId r:id="rId47"/>
  </p:notesMasterIdLst>
  <p:handoutMasterIdLst>
    <p:handoutMasterId r:id="rId48"/>
  </p:handoutMasterIdLst>
  <p:sldIdLst>
    <p:sldId id="256" r:id="rId19"/>
    <p:sldId id="280" r:id="rId20"/>
    <p:sldId id="326" r:id="rId21"/>
    <p:sldId id="320" r:id="rId22"/>
    <p:sldId id="323" r:id="rId23"/>
    <p:sldId id="328" r:id="rId24"/>
    <p:sldId id="321" r:id="rId25"/>
    <p:sldId id="303" r:id="rId26"/>
    <p:sldId id="329" r:id="rId27"/>
    <p:sldId id="322" r:id="rId28"/>
    <p:sldId id="330" r:id="rId29"/>
    <p:sldId id="319" r:id="rId30"/>
    <p:sldId id="302" r:id="rId31"/>
    <p:sldId id="262" r:id="rId32"/>
    <p:sldId id="309" r:id="rId33"/>
    <p:sldId id="310" r:id="rId34"/>
    <p:sldId id="301" r:id="rId35"/>
    <p:sldId id="314" r:id="rId36"/>
    <p:sldId id="315" r:id="rId37"/>
    <p:sldId id="316" r:id="rId38"/>
    <p:sldId id="317" r:id="rId39"/>
    <p:sldId id="318" r:id="rId40"/>
    <p:sldId id="331" r:id="rId41"/>
    <p:sldId id="332" r:id="rId42"/>
    <p:sldId id="333" r:id="rId43"/>
    <p:sldId id="334" r:id="rId44"/>
    <p:sldId id="335" r:id="rId45"/>
    <p:sldId id="336" r:id="rId46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b="1" kern="1200">
        <a:solidFill>
          <a:srgbClr val="185C94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rgbClr val="185C94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rgbClr val="185C94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rgbClr val="185C94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rgbClr val="185C94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rgbClr val="185C94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rgbClr val="185C94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rgbClr val="185C94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rgbClr val="185C94"/>
        </a:solidFill>
        <a:latin typeface="Arial Narrow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C94"/>
    <a:srgbClr val="669900"/>
    <a:srgbClr val="CC6600"/>
    <a:srgbClr val="993300"/>
    <a:srgbClr val="009900"/>
    <a:srgbClr val="CC9900"/>
    <a:srgbClr val="990000"/>
    <a:srgbClr val="737E8D"/>
    <a:srgbClr val="FFCC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3" autoAdjust="0"/>
    <p:restoredTop sz="92780" autoAdjust="0"/>
  </p:normalViewPr>
  <p:slideViewPr>
    <p:cSldViewPr>
      <p:cViewPr varScale="1">
        <p:scale>
          <a:sx n="83" d="100"/>
          <a:sy n="83" d="100"/>
        </p:scale>
        <p:origin x="160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14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24" y="-108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92" tIns="48145" rIns="96292" bIns="48145" numCol="1" anchor="t" anchorCtr="0" compatLnSpc="1">
            <a:prstTxWarp prst="textNoShape">
              <a:avLst/>
            </a:prstTxWarp>
          </a:bodyPr>
          <a:lstStyle>
            <a:lvl1pPr defTabSz="963613"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79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92" tIns="48145" rIns="96292" bIns="48145" numCol="1" anchor="t" anchorCtr="0" compatLnSpc="1">
            <a:prstTxWarp prst="textNoShape">
              <a:avLst/>
            </a:prstTxWarp>
          </a:bodyPr>
          <a:lstStyle>
            <a:lvl1pPr algn="r" defTabSz="963613"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92" tIns="48145" rIns="96292" bIns="48145" numCol="1" anchor="b" anchorCtr="0" compatLnSpc="1">
            <a:prstTxWarp prst="textNoShape">
              <a:avLst/>
            </a:prstTxWarp>
          </a:bodyPr>
          <a:lstStyle>
            <a:lvl1pPr defTabSz="963613"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29750"/>
            <a:ext cx="29479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92" tIns="48145" rIns="96292" bIns="48145" numCol="1" anchor="b" anchorCtr="0" compatLnSpc="1">
            <a:prstTxWarp prst="textNoShape">
              <a:avLst/>
            </a:prstTxWarp>
          </a:bodyPr>
          <a:lstStyle>
            <a:lvl1pPr algn="r" defTabSz="963613"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02A25BC-81CF-4461-8AF7-E2F7265CC0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38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92" tIns="48145" rIns="96292" bIns="48145" numCol="1" anchor="t" anchorCtr="0" compatLnSpc="1">
            <a:prstTxWarp prst="textNoShape">
              <a:avLst/>
            </a:prstTxWarp>
          </a:bodyPr>
          <a:lstStyle>
            <a:lvl1pPr defTabSz="963613"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79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92" tIns="48145" rIns="96292" bIns="48145" numCol="1" anchor="t" anchorCtr="0" compatLnSpc="1">
            <a:prstTxWarp prst="textNoShape">
              <a:avLst/>
            </a:prstTxWarp>
          </a:bodyPr>
          <a:lstStyle>
            <a:lvl1pPr algn="r" defTabSz="963613"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92" tIns="48145" rIns="96292" bIns="48145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92" tIns="48145" rIns="96292" bIns="48145" numCol="1" anchor="b" anchorCtr="0" compatLnSpc="1">
            <a:prstTxWarp prst="textNoShape">
              <a:avLst/>
            </a:prstTxWarp>
          </a:bodyPr>
          <a:lstStyle>
            <a:lvl1pPr defTabSz="963613"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29750"/>
            <a:ext cx="29479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92" tIns="48145" rIns="96292" bIns="48145" numCol="1" anchor="b" anchorCtr="0" compatLnSpc="1">
            <a:prstTxWarp prst="textNoShape">
              <a:avLst/>
            </a:prstTxWarp>
          </a:bodyPr>
          <a:lstStyle>
            <a:lvl1pPr algn="r" defTabSz="963613"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2A6AF9B-94B7-4048-B755-B3C35C2B43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456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rgbClr val="224054"/>
        </a:solidFill>
        <a:latin typeface="Arial Narrow" pitchFamily="34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b="1" smtClean="0"/>
              <a:t>MISE EN PAGE DE LA DIAPOSITIVE :</a:t>
            </a:r>
            <a:r>
              <a:rPr lang="fr-FR" altLang="fr-FR" smtClean="0"/>
              <a:t> </a:t>
            </a:r>
          </a:p>
          <a:p>
            <a:r>
              <a:rPr lang="fr-FR" altLang="fr-FR" smtClean="0"/>
              <a:t>Typographie : Arial Narrow</a:t>
            </a:r>
          </a:p>
          <a:p>
            <a:r>
              <a:rPr lang="fr-FR" altLang="fr-FR" smtClean="0"/>
              <a:t>Taille du titre : 44</a:t>
            </a:r>
          </a:p>
          <a:p>
            <a:r>
              <a:rPr lang="fr-FR" altLang="fr-FR" smtClean="0"/>
              <a:t>Couleurs : </a:t>
            </a:r>
          </a:p>
          <a:p>
            <a:r>
              <a:rPr lang="fr-FR" altLang="fr-FR" smtClean="0"/>
              <a:t>Titre : bleu (R 24, V 92,  B 148)</a:t>
            </a:r>
          </a:p>
          <a:p>
            <a:r>
              <a:rPr lang="fr-FR" altLang="fr-FR" smtClean="0"/>
              <a:t>Bandeau : vert clair (R 230, V 255,  B 101)</a:t>
            </a:r>
          </a:p>
          <a:p>
            <a:r>
              <a:rPr lang="fr-FR" altLang="fr-FR" smtClean="0"/>
              <a:t>Titre centré</a:t>
            </a:r>
          </a:p>
          <a:p>
            <a:endParaRPr lang="fr-FR" altLang="fr-FR" smtClean="0"/>
          </a:p>
          <a:p>
            <a:r>
              <a:rPr lang="fr-FR" altLang="fr-FR" b="1" smtClean="0"/>
              <a:t>Date :</a:t>
            </a:r>
            <a:r>
              <a:rPr lang="fr-FR" altLang="fr-FR" smtClean="0"/>
              <a:t> mettre la date de la présentation</a:t>
            </a:r>
          </a:p>
          <a:p>
            <a:endParaRPr lang="fr-FR" altLang="fr-FR" smtClean="0"/>
          </a:p>
          <a:p>
            <a:r>
              <a:rPr lang="fr-FR" altLang="fr-FR" b="1" smtClean="0"/>
              <a:t>CONSEILS PRATIQUES : </a:t>
            </a:r>
          </a:p>
          <a:p>
            <a:r>
              <a:rPr lang="fr-FR" altLang="fr-FR" b="1" smtClean="0"/>
              <a:t>Pour insérer une diapositive :</a:t>
            </a:r>
            <a:r>
              <a:rPr lang="fr-FR" altLang="fr-FR" smtClean="0"/>
              <a:t> </a:t>
            </a:r>
          </a:p>
          <a:p>
            <a:pPr>
              <a:buFontTx/>
              <a:buChar char="-"/>
            </a:pPr>
            <a:r>
              <a:rPr lang="fr-FR" altLang="fr-FR" smtClean="0"/>
              <a:t>cliquer dans la barre du Menu / Insertion / Nouvelle diapositive : une nouvelle diapositive apparaît sur le modèle de la précédente</a:t>
            </a:r>
          </a:p>
          <a:p>
            <a:r>
              <a:rPr lang="fr-FR" altLang="fr-FR" b="1" smtClean="0"/>
              <a:t>Pour changer le modèle de la diapositive :</a:t>
            </a:r>
          </a:p>
          <a:p>
            <a:pPr>
              <a:buFontTx/>
              <a:buChar char="-"/>
            </a:pPr>
            <a:r>
              <a:rPr lang="fr-FR" altLang="fr-FR" smtClean="0"/>
              <a:t>Faire un clic droit sur la diapositive souhaitée et sélectionner « Conception des diapositives »  ou « disposition » selon la version du logiciel PPT : tous les modèles de masques s’affichent, il suffit alors de sélectionner celui qui convient. </a:t>
            </a:r>
          </a:p>
          <a:p>
            <a:r>
              <a:rPr lang="fr-FR" altLang="fr-FR" smtClean="0"/>
              <a:t>NB : attention à bien appliquer la conception à la diapositive sélectionnée uniquement (à l’aide d’un clic droit sur le modèle souhaité), sinon le masque s’appliquera automatiquement à l’ensemble du document</a:t>
            </a:r>
          </a:p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3795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defRPr sz="1000">
                <a:solidFill>
                  <a:srgbClr val="224054"/>
                </a:solidFill>
                <a:latin typeface="Arial Narrow" pitchFamily="34" charset="0"/>
              </a:defRPr>
            </a:lvl1pPr>
            <a:lvl2pPr marL="742950" indent="-28575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A1AFC0C-E18B-4209-8A51-8C56C08EF0CB}" type="slidenum">
              <a:rPr lang="fr-FR" altLang="fr-FR" sz="1400" smtClean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10</a:t>
            </a:fld>
            <a:endParaRPr lang="fr-FR" altLang="fr-FR" sz="140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129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b="1" smtClean="0"/>
              <a:t>MISE EN PAGE DE LA DIAPOSITIVE :</a:t>
            </a:r>
            <a:r>
              <a:rPr lang="fr-FR" altLang="fr-FR" smtClean="0"/>
              <a:t> </a:t>
            </a:r>
          </a:p>
          <a:p>
            <a:r>
              <a:rPr lang="fr-FR" altLang="fr-FR" smtClean="0"/>
              <a:t>Typographie : Arial Narrow</a:t>
            </a:r>
          </a:p>
          <a:p>
            <a:r>
              <a:rPr lang="fr-FR" altLang="fr-FR" smtClean="0"/>
              <a:t>Taille du titre : 44</a:t>
            </a:r>
          </a:p>
          <a:p>
            <a:r>
              <a:rPr lang="fr-FR" altLang="fr-FR" smtClean="0"/>
              <a:t>Couleurs : </a:t>
            </a:r>
          </a:p>
          <a:p>
            <a:r>
              <a:rPr lang="fr-FR" altLang="fr-FR" smtClean="0"/>
              <a:t>Titre : bleu (R 24, V 92,  B 148)</a:t>
            </a:r>
          </a:p>
          <a:p>
            <a:r>
              <a:rPr lang="fr-FR" altLang="fr-FR" smtClean="0"/>
              <a:t>Bandeau : vert clair (R 230, V 255,  B 101)</a:t>
            </a:r>
          </a:p>
          <a:p>
            <a:r>
              <a:rPr lang="fr-FR" altLang="fr-FR" smtClean="0"/>
              <a:t>Titre centré</a:t>
            </a:r>
          </a:p>
          <a:p>
            <a:endParaRPr lang="fr-FR" altLang="fr-FR" smtClean="0"/>
          </a:p>
          <a:p>
            <a:r>
              <a:rPr lang="fr-FR" altLang="fr-FR" b="1" smtClean="0"/>
              <a:t>Date :</a:t>
            </a:r>
            <a:r>
              <a:rPr lang="fr-FR" altLang="fr-FR" smtClean="0"/>
              <a:t> mettre la date de la présentation</a:t>
            </a:r>
          </a:p>
          <a:p>
            <a:endParaRPr lang="fr-FR" altLang="fr-FR" smtClean="0"/>
          </a:p>
          <a:p>
            <a:r>
              <a:rPr lang="fr-FR" altLang="fr-FR" b="1" smtClean="0"/>
              <a:t>CONSEILS PRATIQUES : </a:t>
            </a:r>
          </a:p>
          <a:p>
            <a:r>
              <a:rPr lang="fr-FR" altLang="fr-FR" b="1" smtClean="0"/>
              <a:t>Pour insérer une diapositive :</a:t>
            </a:r>
            <a:r>
              <a:rPr lang="fr-FR" altLang="fr-FR" smtClean="0"/>
              <a:t> </a:t>
            </a:r>
          </a:p>
          <a:p>
            <a:pPr>
              <a:buFontTx/>
              <a:buChar char="-"/>
            </a:pPr>
            <a:r>
              <a:rPr lang="fr-FR" altLang="fr-FR" smtClean="0"/>
              <a:t>cliquer dans la barre du Menu / Insertion / Nouvelle diapositive : une nouvelle diapositive apparaît sur le modèle de la précédente</a:t>
            </a:r>
          </a:p>
          <a:p>
            <a:r>
              <a:rPr lang="fr-FR" altLang="fr-FR" b="1" smtClean="0"/>
              <a:t>Pour changer le modèle de la diapositive :</a:t>
            </a:r>
          </a:p>
          <a:p>
            <a:pPr>
              <a:buFontTx/>
              <a:buChar char="-"/>
            </a:pPr>
            <a:r>
              <a:rPr lang="fr-FR" altLang="fr-FR" smtClean="0"/>
              <a:t>Faire un clic droit sur la diapositive souhaitée et sélectionner « Conception des diapositives »  ou « disposition » selon la version du logiciel PPT : tous les modèles de masques s’affichent, il suffit alors de sélectionner celui qui convient. </a:t>
            </a:r>
          </a:p>
          <a:p>
            <a:r>
              <a:rPr lang="fr-FR" altLang="fr-FR" smtClean="0"/>
              <a:t>NB : attention à bien appliquer la conception à la diapositive sélectionnée uniquement (à l’aide d’un clic droit sur le modèle souhaité), sinon le masque s’appliquera automatiquement à l’ensemble du document</a:t>
            </a:r>
          </a:p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441299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defRPr sz="1000">
                <a:solidFill>
                  <a:srgbClr val="224054"/>
                </a:solidFill>
                <a:latin typeface="Arial Narrow" pitchFamily="34" charset="0"/>
              </a:defRPr>
            </a:lvl1pPr>
            <a:lvl2pPr marL="742950" indent="-28575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A1AFC0C-E18B-4209-8A51-8C56C08EF0CB}" type="slidenum">
              <a:rPr lang="fr-FR" altLang="fr-FR" sz="1400" smtClean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12</a:t>
            </a:fld>
            <a:endParaRPr lang="fr-FR" altLang="fr-FR" sz="140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702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defRPr sz="1000">
                <a:solidFill>
                  <a:srgbClr val="224054"/>
                </a:solidFill>
                <a:latin typeface="Arial Narrow" pitchFamily="34" charset="0"/>
              </a:defRPr>
            </a:lvl1pPr>
            <a:lvl2pPr marL="742950" indent="-28575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180EC87-0475-4F12-AB20-1D3872F2AB44}" type="slidenum">
              <a:rPr lang="fr-FR" altLang="fr-FR" sz="1400" smtClean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13</a:t>
            </a:fld>
            <a:endParaRPr lang="fr-FR" altLang="fr-FR" sz="140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993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b="1" smtClean="0"/>
              <a:t>MISE EN PAGE DE LA DIAPOSITIVE :</a:t>
            </a:r>
            <a:r>
              <a:rPr lang="fr-FR" altLang="fr-FR" smtClean="0"/>
              <a:t> </a:t>
            </a:r>
          </a:p>
          <a:p>
            <a:r>
              <a:rPr lang="fr-FR" altLang="fr-FR" smtClean="0"/>
              <a:t>Typographie : Arial Narrow</a:t>
            </a:r>
          </a:p>
          <a:p>
            <a:r>
              <a:rPr lang="fr-FR" altLang="fr-FR" smtClean="0"/>
              <a:t>Taille du titre : 16</a:t>
            </a:r>
          </a:p>
          <a:p>
            <a:r>
              <a:rPr lang="fr-FR" altLang="fr-FR" smtClean="0"/>
              <a:t>Taille du sous-titre : 30</a:t>
            </a:r>
          </a:p>
          <a:p>
            <a:r>
              <a:rPr lang="fr-FR" altLang="fr-FR" smtClean="0"/>
              <a:t>Taille du texte : 18</a:t>
            </a:r>
          </a:p>
          <a:p>
            <a:r>
              <a:rPr lang="fr-FR" altLang="fr-FR" smtClean="0"/>
              <a:t>Couleurs :</a:t>
            </a:r>
          </a:p>
          <a:p>
            <a:r>
              <a:rPr lang="fr-FR" altLang="fr-FR" smtClean="0"/>
              <a:t>Titre et texte : bleu (R 24, V 92,  B 148)</a:t>
            </a:r>
          </a:p>
          <a:p>
            <a:r>
              <a:rPr lang="fr-FR" altLang="fr-FR" smtClean="0"/>
              <a:t>Sous-titre : bleu foncé (R 42, V 78,  B 102)</a:t>
            </a:r>
          </a:p>
          <a:p>
            <a:r>
              <a:rPr lang="fr-FR" altLang="fr-FR" smtClean="0"/>
              <a:t>Bandeau : vert (R 0, V 176, B 80)</a:t>
            </a:r>
          </a:p>
          <a:p>
            <a:r>
              <a:rPr lang="fr-FR" altLang="fr-FR" smtClean="0"/>
              <a:t>Titre et texte justifiés à gauche</a:t>
            </a:r>
          </a:p>
          <a:p>
            <a:r>
              <a:rPr lang="fr-FR" altLang="fr-FR" smtClean="0"/>
              <a:t>Sous-titre justifié à droite</a:t>
            </a:r>
          </a:p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52211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b="1" smtClean="0"/>
              <a:t>MISE EN PAGE DE LA DIAPOSITIVE :</a:t>
            </a:r>
            <a:r>
              <a:rPr lang="fr-FR" altLang="fr-FR" smtClean="0"/>
              <a:t> </a:t>
            </a:r>
          </a:p>
          <a:p>
            <a:r>
              <a:rPr lang="fr-FR" altLang="fr-FR" smtClean="0"/>
              <a:t>Typographie : Arial Narrow</a:t>
            </a:r>
          </a:p>
          <a:p>
            <a:r>
              <a:rPr lang="fr-FR" altLang="fr-FR" smtClean="0"/>
              <a:t>Taille du titre : 16</a:t>
            </a:r>
          </a:p>
          <a:p>
            <a:r>
              <a:rPr lang="fr-FR" altLang="fr-FR" smtClean="0"/>
              <a:t>Taille du sous-titre : 30</a:t>
            </a:r>
          </a:p>
          <a:p>
            <a:r>
              <a:rPr lang="fr-FR" altLang="fr-FR" smtClean="0"/>
              <a:t>Taille du texte : 18</a:t>
            </a:r>
          </a:p>
          <a:p>
            <a:r>
              <a:rPr lang="fr-FR" altLang="fr-FR" smtClean="0"/>
              <a:t>Couleurs :</a:t>
            </a:r>
          </a:p>
          <a:p>
            <a:r>
              <a:rPr lang="fr-FR" altLang="fr-FR" smtClean="0"/>
              <a:t>Titre et texte : bleu (R 24, V 92,  B 148)</a:t>
            </a:r>
          </a:p>
          <a:p>
            <a:r>
              <a:rPr lang="fr-FR" altLang="fr-FR" smtClean="0"/>
              <a:t>Sous-titre : bleu foncé (R 42, V 78,  B 102)</a:t>
            </a:r>
          </a:p>
          <a:p>
            <a:r>
              <a:rPr lang="fr-FR" altLang="fr-FR" smtClean="0"/>
              <a:t>Bandeau : vert (R 0, V 176, B 80)</a:t>
            </a:r>
          </a:p>
          <a:p>
            <a:r>
              <a:rPr lang="fr-FR" altLang="fr-FR" smtClean="0"/>
              <a:t>Titre et texte justifiés à gauche</a:t>
            </a:r>
          </a:p>
          <a:p>
            <a:r>
              <a:rPr lang="fr-FR" altLang="fr-FR" smtClean="0"/>
              <a:t>Sous-titre justifié à droite</a:t>
            </a:r>
          </a:p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356793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b="1" smtClean="0"/>
              <a:t>MISE EN PAGE DE LA DIAPOSITIVE :</a:t>
            </a:r>
            <a:r>
              <a:rPr lang="fr-FR" altLang="fr-FR" smtClean="0"/>
              <a:t> </a:t>
            </a:r>
          </a:p>
          <a:p>
            <a:r>
              <a:rPr lang="fr-FR" altLang="fr-FR" smtClean="0"/>
              <a:t>Typographie : Arial Narrow</a:t>
            </a:r>
          </a:p>
          <a:p>
            <a:r>
              <a:rPr lang="fr-FR" altLang="fr-FR" smtClean="0"/>
              <a:t>Taille du titre : 16</a:t>
            </a:r>
          </a:p>
          <a:p>
            <a:r>
              <a:rPr lang="fr-FR" altLang="fr-FR" smtClean="0"/>
              <a:t>Taille du sous-titre : 30</a:t>
            </a:r>
          </a:p>
          <a:p>
            <a:r>
              <a:rPr lang="fr-FR" altLang="fr-FR" smtClean="0"/>
              <a:t>Taille du texte : 18</a:t>
            </a:r>
          </a:p>
          <a:p>
            <a:r>
              <a:rPr lang="fr-FR" altLang="fr-FR" smtClean="0"/>
              <a:t>Couleurs :</a:t>
            </a:r>
          </a:p>
          <a:p>
            <a:r>
              <a:rPr lang="fr-FR" altLang="fr-FR" smtClean="0"/>
              <a:t>Titre et texte : bleu (R 24, V 92,  B 148)</a:t>
            </a:r>
          </a:p>
          <a:p>
            <a:r>
              <a:rPr lang="fr-FR" altLang="fr-FR" smtClean="0"/>
              <a:t>Sous-titre : bleu foncé (R 42, V 78,  B 102)</a:t>
            </a:r>
          </a:p>
          <a:p>
            <a:r>
              <a:rPr lang="fr-FR" altLang="fr-FR" smtClean="0"/>
              <a:t>Bandeau : vert (R 0, V 176, B 80)</a:t>
            </a:r>
          </a:p>
          <a:p>
            <a:r>
              <a:rPr lang="fr-FR" altLang="fr-FR" smtClean="0"/>
              <a:t>Titre et texte justifiés à gauche</a:t>
            </a:r>
          </a:p>
          <a:p>
            <a:r>
              <a:rPr lang="fr-FR" altLang="fr-FR" smtClean="0"/>
              <a:t>Sous-titre justifié à droite</a:t>
            </a:r>
          </a:p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11304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184889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b="1" smtClean="0"/>
              <a:t>MISE EN PAGE DE LA DIAPOSITIVE :</a:t>
            </a:r>
            <a:r>
              <a:rPr lang="fr-FR" altLang="fr-FR" smtClean="0"/>
              <a:t> </a:t>
            </a:r>
          </a:p>
          <a:p>
            <a:r>
              <a:rPr lang="fr-FR" altLang="fr-FR" smtClean="0"/>
              <a:t>Typographie : Arial Narrow</a:t>
            </a:r>
          </a:p>
          <a:p>
            <a:r>
              <a:rPr lang="fr-FR" altLang="fr-FR" smtClean="0"/>
              <a:t>Taille du titre : 16</a:t>
            </a:r>
          </a:p>
          <a:p>
            <a:r>
              <a:rPr lang="fr-FR" altLang="fr-FR" smtClean="0"/>
              <a:t>Taille du sous-titre : 30</a:t>
            </a:r>
          </a:p>
          <a:p>
            <a:r>
              <a:rPr lang="fr-FR" altLang="fr-FR" smtClean="0"/>
              <a:t>Taille du texte : 18</a:t>
            </a:r>
          </a:p>
          <a:p>
            <a:r>
              <a:rPr lang="fr-FR" altLang="fr-FR" smtClean="0"/>
              <a:t>Couleurs :</a:t>
            </a:r>
          </a:p>
          <a:p>
            <a:r>
              <a:rPr lang="fr-FR" altLang="fr-FR" smtClean="0"/>
              <a:t>Titre et texte : bleu (R 24, V 92,  B 148)</a:t>
            </a:r>
          </a:p>
          <a:p>
            <a:r>
              <a:rPr lang="fr-FR" altLang="fr-FR" smtClean="0"/>
              <a:t>Sous-titre : bleu foncé (R 42, V 78,  B 102)</a:t>
            </a:r>
          </a:p>
          <a:p>
            <a:r>
              <a:rPr lang="fr-FR" altLang="fr-FR" smtClean="0"/>
              <a:t>Bandeau : vert (R 0, V 176, B 80)</a:t>
            </a:r>
          </a:p>
          <a:p>
            <a:r>
              <a:rPr lang="fr-FR" altLang="fr-FR" smtClean="0"/>
              <a:t>Titre et texte justifiés à gauche</a:t>
            </a:r>
          </a:p>
          <a:p>
            <a:r>
              <a:rPr lang="fr-FR" altLang="fr-FR" smtClean="0"/>
              <a:t>Sous-titre justifié à droite</a:t>
            </a:r>
          </a:p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789837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b="1" smtClean="0"/>
              <a:t>MISE EN PAGE DE LA DIAPOSITIVE :</a:t>
            </a:r>
            <a:r>
              <a:rPr lang="fr-FR" altLang="fr-FR" smtClean="0"/>
              <a:t> </a:t>
            </a:r>
          </a:p>
          <a:p>
            <a:r>
              <a:rPr lang="fr-FR" altLang="fr-FR" smtClean="0"/>
              <a:t>Typographie : Arial Narrow</a:t>
            </a:r>
          </a:p>
          <a:p>
            <a:r>
              <a:rPr lang="fr-FR" altLang="fr-FR" smtClean="0"/>
              <a:t>Taille du titre : 16</a:t>
            </a:r>
          </a:p>
          <a:p>
            <a:r>
              <a:rPr lang="fr-FR" altLang="fr-FR" smtClean="0"/>
              <a:t>Taille du sous-titre : 30</a:t>
            </a:r>
          </a:p>
          <a:p>
            <a:r>
              <a:rPr lang="fr-FR" altLang="fr-FR" smtClean="0"/>
              <a:t>Taille du texte : 18</a:t>
            </a:r>
          </a:p>
          <a:p>
            <a:r>
              <a:rPr lang="fr-FR" altLang="fr-FR" smtClean="0"/>
              <a:t>Couleurs :</a:t>
            </a:r>
          </a:p>
          <a:p>
            <a:r>
              <a:rPr lang="fr-FR" altLang="fr-FR" smtClean="0"/>
              <a:t>Titre et texte : bleu (R 24, V 92,  B 148)</a:t>
            </a:r>
          </a:p>
          <a:p>
            <a:r>
              <a:rPr lang="fr-FR" altLang="fr-FR" smtClean="0"/>
              <a:t>Sous-titre : bleu foncé (R 42, V 78,  B 102)</a:t>
            </a:r>
          </a:p>
          <a:p>
            <a:r>
              <a:rPr lang="fr-FR" altLang="fr-FR" smtClean="0"/>
              <a:t>Bandeau : vert (R 0, V 176, B 80)</a:t>
            </a:r>
          </a:p>
          <a:p>
            <a:r>
              <a:rPr lang="fr-FR" altLang="fr-FR" smtClean="0"/>
              <a:t>Titre et texte justifiés à gauche</a:t>
            </a:r>
          </a:p>
          <a:p>
            <a:r>
              <a:rPr lang="fr-FR" altLang="fr-FR" smtClean="0"/>
              <a:t>Sous-titre justifié à droite</a:t>
            </a:r>
          </a:p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591699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defRPr sz="1000">
                <a:solidFill>
                  <a:srgbClr val="224054"/>
                </a:solidFill>
                <a:latin typeface="Arial Narrow" pitchFamily="34" charset="0"/>
              </a:defRPr>
            </a:lvl1pPr>
            <a:lvl2pPr marL="742950" indent="-28575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A1AFC0C-E18B-4209-8A51-8C56C08EF0CB}" type="slidenum">
              <a:rPr lang="fr-FR" altLang="fr-FR" sz="1400" smtClean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2</a:t>
            </a:fld>
            <a:endParaRPr lang="fr-FR" altLang="fr-FR" sz="140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7174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828912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542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defRPr sz="1000">
                <a:solidFill>
                  <a:srgbClr val="224054"/>
                </a:solidFill>
                <a:latin typeface="Arial Narrow" pitchFamily="34" charset="0"/>
              </a:defRPr>
            </a:lvl1pPr>
            <a:lvl2pPr marL="742950" indent="-28575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DDC6A78-C76A-44A4-8AEE-94601A298BE8}" type="slidenum">
              <a:rPr lang="fr-FR" altLang="fr-FR" sz="1400" smtClean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21</a:t>
            </a:fld>
            <a:endParaRPr lang="fr-FR" altLang="fr-FR" sz="140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1624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71448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9429741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3336151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5100284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6873291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4579764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73429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b="1" smtClean="0"/>
              <a:t>MISE EN PAGE DE LA DIAPOSITIVE :</a:t>
            </a:r>
            <a:r>
              <a:rPr lang="fr-FR" altLang="fr-FR" smtClean="0"/>
              <a:t> </a:t>
            </a:r>
          </a:p>
          <a:p>
            <a:r>
              <a:rPr lang="fr-FR" altLang="fr-FR" smtClean="0"/>
              <a:t>Typographie : Arial Narrow</a:t>
            </a:r>
          </a:p>
          <a:p>
            <a:r>
              <a:rPr lang="fr-FR" altLang="fr-FR" smtClean="0"/>
              <a:t>Taille du titre : 44</a:t>
            </a:r>
          </a:p>
          <a:p>
            <a:r>
              <a:rPr lang="fr-FR" altLang="fr-FR" smtClean="0"/>
              <a:t>Couleurs : </a:t>
            </a:r>
          </a:p>
          <a:p>
            <a:r>
              <a:rPr lang="fr-FR" altLang="fr-FR" smtClean="0"/>
              <a:t>Titre : bleu (R 24, V 92,  B 148)</a:t>
            </a:r>
          </a:p>
          <a:p>
            <a:r>
              <a:rPr lang="fr-FR" altLang="fr-FR" smtClean="0"/>
              <a:t>Bandeau : vert clair (R 230, V 255,  B 101)</a:t>
            </a:r>
          </a:p>
          <a:p>
            <a:r>
              <a:rPr lang="fr-FR" altLang="fr-FR" smtClean="0"/>
              <a:t>Titre centré</a:t>
            </a:r>
          </a:p>
          <a:p>
            <a:endParaRPr lang="fr-FR" altLang="fr-FR" smtClean="0"/>
          </a:p>
          <a:p>
            <a:r>
              <a:rPr lang="fr-FR" altLang="fr-FR" b="1" smtClean="0"/>
              <a:t>Date :</a:t>
            </a:r>
            <a:r>
              <a:rPr lang="fr-FR" altLang="fr-FR" smtClean="0"/>
              <a:t> mettre la date de la présentation</a:t>
            </a:r>
          </a:p>
          <a:p>
            <a:endParaRPr lang="fr-FR" altLang="fr-FR" smtClean="0"/>
          </a:p>
          <a:p>
            <a:r>
              <a:rPr lang="fr-FR" altLang="fr-FR" b="1" smtClean="0"/>
              <a:t>CONSEILS PRATIQUES : </a:t>
            </a:r>
          </a:p>
          <a:p>
            <a:r>
              <a:rPr lang="fr-FR" altLang="fr-FR" b="1" smtClean="0"/>
              <a:t>Pour insérer une diapositive :</a:t>
            </a:r>
            <a:r>
              <a:rPr lang="fr-FR" altLang="fr-FR" smtClean="0"/>
              <a:t> </a:t>
            </a:r>
          </a:p>
          <a:p>
            <a:pPr>
              <a:buFontTx/>
              <a:buChar char="-"/>
            </a:pPr>
            <a:r>
              <a:rPr lang="fr-FR" altLang="fr-FR" smtClean="0"/>
              <a:t>cliquer dans la barre du Menu / Insertion / Nouvelle diapositive : une nouvelle diapositive apparaît sur le modèle de la précédente</a:t>
            </a:r>
          </a:p>
          <a:p>
            <a:r>
              <a:rPr lang="fr-FR" altLang="fr-FR" b="1" smtClean="0"/>
              <a:t>Pour changer le modèle de la diapositive :</a:t>
            </a:r>
          </a:p>
          <a:p>
            <a:pPr>
              <a:buFontTx/>
              <a:buChar char="-"/>
            </a:pPr>
            <a:r>
              <a:rPr lang="fr-FR" altLang="fr-FR" smtClean="0"/>
              <a:t>Faire un clic droit sur la diapositive souhaitée et sélectionner « Conception des diapositives »  ou « disposition » selon la version du logiciel PPT : tous les modèles de masques s’affichent, il suffit alors de sélectionner celui qui convient. </a:t>
            </a:r>
          </a:p>
          <a:p>
            <a:r>
              <a:rPr lang="fr-FR" altLang="fr-FR" smtClean="0"/>
              <a:t>NB : attention à bien appliquer la conception à la diapositive sélectionnée uniquement (à l’aide d’un clic droit sur le modèle souhaité), sinon le masque s’appliquera automatiquement à l’ensemble du document</a:t>
            </a:r>
          </a:p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541062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defRPr sz="1000">
                <a:solidFill>
                  <a:srgbClr val="224054"/>
                </a:solidFill>
                <a:latin typeface="Arial Narrow" pitchFamily="34" charset="0"/>
              </a:defRPr>
            </a:lvl1pPr>
            <a:lvl2pPr marL="742950" indent="-28575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A1AFC0C-E18B-4209-8A51-8C56C08EF0CB}" type="slidenum">
              <a:rPr lang="fr-FR" altLang="fr-FR" sz="1400" smtClean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4</a:t>
            </a:fld>
            <a:endParaRPr lang="fr-FR" altLang="fr-FR" sz="140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709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defRPr sz="1000">
                <a:solidFill>
                  <a:srgbClr val="224054"/>
                </a:solidFill>
                <a:latin typeface="Arial Narrow" pitchFamily="34" charset="0"/>
              </a:defRPr>
            </a:lvl1pPr>
            <a:lvl2pPr marL="742950" indent="-28575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A1AFC0C-E18B-4209-8A51-8C56C08EF0CB}" type="slidenum">
              <a:rPr lang="fr-FR" altLang="fr-FR" sz="1400" smtClean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5</a:t>
            </a:fld>
            <a:endParaRPr lang="fr-FR" altLang="fr-FR" sz="140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861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b="1" smtClean="0"/>
              <a:t>MISE EN PAGE DE LA DIAPOSITIVE :</a:t>
            </a:r>
            <a:r>
              <a:rPr lang="fr-FR" altLang="fr-FR" smtClean="0"/>
              <a:t> </a:t>
            </a:r>
          </a:p>
          <a:p>
            <a:r>
              <a:rPr lang="fr-FR" altLang="fr-FR" smtClean="0"/>
              <a:t>Typographie : Arial Narrow</a:t>
            </a:r>
          </a:p>
          <a:p>
            <a:r>
              <a:rPr lang="fr-FR" altLang="fr-FR" smtClean="0"/>
              <a:t>Taille du titre : 44</a:t>
            </a:r>
          </a:p>
          <a:p>
            <a:r>
              <a:rPr lang="fr-FR" altLang="fr-FR" smtClean="0"/>
              <a:t>Couleurs : </a:t>
            </a:r>
          </a:p>
          <a:p>
            <a:r>
              <a:rPr lang="fr-FR" altLang="fr-FR" smtClean="0"/>
              <a:t>Titre : bleu (R 24, V 92,  B 148)</a:t>
            </a:r>
          </a:p>
          <a:p>
            <a:r>
              <a:rPr lang="fr-FR" altLang="fr-FR" smtClean="0"/>
              <a:t>Bandeau : vert clair (R 230, V 255,  B 101)</a:t>
            </a:r>
          </a:p>
          <a:p>
            <a:r>
              <a:rPr lang="fr-FR" altLang="fr-FR" smtClean="0"/>
              <a:t>Titre centré</a:t>
            </a:r>
          </a:p>
          <a:p>
            <a:endParaRPr lang="fr-FR" altLang="fr-FR" smtClean="0"/>
          </a:p>
          <a:p>
            <a:r>
              <a:rPr lang="fr-FR" altLang="fr-FR" b="1" smtClean="0"/>
              <a:t>Date :</a:t>
            </a:r>
            <a:r>
              <a:rPr lang="fr-FR" altLang="fr-FR" smtClean="0"/>
              <a:t> mettre la date de la présentation</a:t>
            </a:r>
          </a:p>
          <a:p>
            <a:endParaRPr lang="fr-FR" altLang="fr-FR" smtClean="0"/>
          </a:p>
          <a:p>
            <a:r>
              <a:rPr lang="fr-FR" altLang="fr-FR" b="1" smtClean="0"/>
              <a:t>CONSEILS PRATIQUES : </a:t>
            </a:r>
          </a:p>
          <a:p>
            <a:r>
              <a:rPr lang="fr-FR" altLang="fr-FR" b="1" smtClean="0"/>
              <a:t>Pour insérer une diapositive :</a:t>
            </a:r>
            <a:r>
              <a:rPr lang="fr-FR" altLang="fr-FR" smtClean="0"/>
              <a:t> </a:t>
            </a:r>
          </a:p>
          <a:p>
            <a:pPr>
              <a:buFontTx/>
              <a:buChar char="-"/>
            </a:pPr>
            <a:r>
              <a:rPr lang="fr-FR" altLang="fr-FR" smtClean="0"/>
              <a:t>cliquer dans la barre du Menu / Insertion / Nouvelle diapositive : une nouvelle diapositive apparaît sur le modèle de la précédente</a:t>
            </a:r>
          </a:p>
          <a:p>
            <a:r>
              <a:rPr lang="fr-FR" altLang="fr-FR" b="1" smtClean="0"/>
              <a:t>Pour changer le modèle de la diapositive :</a:t>
            </a:r>
          </a:p>
          <a:p>
            <a:pPr>
              <a:buFontTx/>
              <a:buChar char="-"/>
            </a:pPr>
            <a:r>
              <a:rPr lang="fr-FR" altLang="fr-FR" smtClean="0"/>
              <a:t>Faire un clic droit sur la diapositive souhaitée et sélectionner « Conception des diapositives »  ou « disposition » selon la version du logiciel PPT : tous les modèles de masques s’affichent, il suffit alors de sélectionner celui qui convient. </a:t>
            </a:r>
          </a:p>
          <a:p>
            <a:r>
              <a:rPr lang="fr-FR" altLang="fr-FR" smtClean="0"/>
              <a:t>NB : attention à bien appliquer la conception à la diapositive sélectionnée uniquement (à l’aide d’un clic droit sur le modèle souhaité), sinon le masque s’appliquera automatiquement à l’ensemble du document</a:t>
            </a:r>
          </a:p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790888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defRPr sz="1000">
                <a:solidFill>
                  <a:srgbClr val="224054"/>
                </a:solidFill>
                <a:latin typeface="Arial Narrow" pitchFamily="34" charset="0"/>
              </a:defRPr>
            </a:lvl1pPr>
            <a:lvl2pPr marL="742950" indent="-28575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A1AFC0C-E18B-4209-8A51-8C56C08EF0CB}" type="slidenum">
              <a:rPr lang="fr-FR" altLang="fr-FR" sz="1400" smtClean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7</a:t>
            </a:fld>
            <a:endParaRPr lang="fr-FR" altLang="fr-FR" sz="140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138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defRPr sz="1000">
                <a:solidFill>
                  <a:srgbClr val="224054"/>
                </a:solidFill>
                <a:latin typeface="Arial Narrow" pitchFamily="34" charset="0"/>
              </a:defRPr>
            </a:lvl1pPr>
            <a:lvl2pPr marL="742950" indent="-28575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1593D2E-7960-4E86-945A-D44615458C50}" type="slidenum">
              <a:rPr lang="fr-FR" altLang="fr-FR" sz="1400" smtClean="0">
                <a:solidFill>
                  <a:schemeClr val="tx1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8</a:t>
            </a:fld>
            <a:endParaRPr lang="fr-FR" altLang="fr-FR" sz="140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684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b="1" smtClean="0"/>
              <a:t>MISE EN PAGE DE LA DIAPOSITIVE :</a:t>
            </a:r>
            <a:r>
              <a:rPr lang="fr-FR" altLang="fr-FR" smtClean="0"/>
              <a:t> </a:t>
            </a:r>
          </a:p>
          <a:p>
            <a:r>
              <a:rPr lang="fr-FR" altLang="fr-FR" smtClean="0"/>
              <a:t>Typographie : Arial Narrow</a:t>
            </a:r>
          </a:p>
          <a:p>
            <a:r>
              <a:rPr lang="fr-FR" altLang="fr-FR" smtClean="0"/>
              <a:t>Taille du titre : 44</a:t>
            </a:r>
          </a:p>
          <a:p>
            <a:r>
              <a:rPr lang="fr-FR" altLang="fr-FR" smtClean="0"/>
              <a:t>Couleurs : </a:t>
            </a:r>
          </a:p>
          <a:p>
            <a:r>
              <a:rPr lang="fr-FR" altLang="fr-FR" smtClean="0"/>
              <a:t>Titre : bleu (R 24, V 92,  B 148)</a:t>
            </a:r>
          </a:p>
          <a:p>
            <a:r>
              <a:rPr lang="fr-FR" altLang="fr-FR" smtClean="0"/>
              <a:t>Bandeau : vert clair (R 230, V 255,  B 101)</a:t>
            </a:r>
          </a:p>
          <a:p>
            <a:r>
              <a:rPr lang="fr-FR" altLang="fr-FR" smtClean="0"/>
              <a:t>Titre centré</a:t>
            </a:r>
          </a:p>
          <a:p>
            <a:endParaRPr lang="fr-FR" altLang="fr-FR" smtClean="0"/>
          </a:p>
          <a:p>
            <a:r>
              <a:rPr lang="fr-FR" altLang="fr-FR" b="1" smtClean="0"/>
              <a:t>Date :</a:t>
            </a:r>
            <a:r>
              <a:rPr lang="fr-FR" altLang="fr-FR" smtClean="0"/>
              <a:t> mettre la date de la présentation</a:t>
            </a:r>
          </a:p>
          <a:p>
            <a:endParaRPr lang="fr-FR" altLang="fr-FR" smtClean="0"/>
          </a:p>
          <a:p>
            <a:r>
              <a:rPr lang="fr-FR" altLang="fr-FR" b="1" smtClean="0"/>
              <a:t>CONSEILS PRATIQUES : </a:t>
            </a:r>
          </a:p>
          <a:p>
            <a:r>
              <a:rPr lang="fr-FR" altLang="fr-FR" b="1" smtClean="0"/>
              <a:t>Pour insérer une diapositive :</a:t>
            </a:r>
            <a:r>
              <a:rPr lang="fr-FR" altLang="fr-FR" smtClean="0"/>
              <a:t> </a:t>
            </a:r>
          </a:p>
          <a:p>
            <a:pPr>
              <a:buFontTx/>
              <a:buChar char="-"/>
            </a:pPr>
            <a:r>
              <a:rPr lang="fr-FR" altLang="fr-FR" smtClean="0"/>
              <a:t>cliquer dans la barre du Menu / Insertion / Nouvelle diapositive : une nouvelle diapositive apparaît sur le modèle de la précédente</a:t>
            </a:r>
          </a:p>
          <a:p>
            <a:r>
              <a:rPr lang="fr-FR" altLang="fr-FR" b="1" smtClean="0"/>
              <a:t>Pour changer le modèle de la diapositive :</a:t>
            </a:r>
          </a:p>
          <a:p>
            <a:pPr>
              <a:buFontTx/>
              <a:buChar char="-"/>
            </a:pPr>
            <a:r>
              <a:rPr lang="fr-FR" altLang="fr-FR" smtClean="0"/>
              <a:t>Faire un clic droit sur la diapositive souhaitée et sélectionner « Conception des diapositives »  ou « disposition » selon la version du logiciel PPT : tous les modèles de masques s’affichent, il suffit alors de sélectionner celui qui convient. </a:t>
            </a:r>
          </a:p>
          <a:p>
            <a:r>
              <a:rPr lang="fr-FR" altLang="fr-FR" smtClean="0"/>
              <a:t>NB : attention à bien appliquer la conception à la diapositive sélectionnée uniquement (à l’aide d’un clic droit sur le modèle souhaité), sinon le masque s’appliquera automatiquement à l’ensemble du document</a:t>
            </a:r>
          </a:p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366945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54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7813" y="1700213"/>
            <a:ext cx="8181975" cy="14414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62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52425" y="82550"/>
            <a:ext cx="8791575" cy="3603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>
            <a:off x="323528" y="413173"/>
            <a:ext cx="8143056" cy="432048"/>
          </a:xfrm>
          <a:prstGeom prst="rect">
            <a:avLst/>
          </a:prstGeom>
        </p:spPr>
        <p:txBody>
          <a:bodyPr/>
          <a:lstStyle>
            <a:lvl1pPr algn="r">
              <a:defRPr sz="3000">
                <a:solidFill>
                  <a:srgbClr val="2A4E66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/>
          </p:nvPr>
        </p:nvSpPr>
        <p:spPr>
          <a:xfrm>
            <a:off x="395536" y="1268761"/>
            <a:ext cx="8136904" cy="432048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33926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425" y="82550"/>
            <a:ext cx="8791575" cy="3603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400" y="1268413"/>
            <a:ext cx="8229600" cy="43211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544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74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425" y="82550"/>
            <a:ext cx="8791575" cy="3603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400" y="1268413"/>
            <a:ext cx="8229600" cy="43211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445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015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7813" y="1700213"/>
            <a:ext cx="8181975" cy="14414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092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52425" y="82550"/>
            <a:ext cx="8791575" cy="3603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>
            <a:off x="323528" y="413173"/>
            <a:ext cx="8143056" cy="432048"/>
          </a:xfrm>
          <a:prstGeom prst="rect">
            <a:avLst/>
          </a:prstGeom>
        </p:spPr>
        <p:txBody>
          <a:bodyPr/>
          <a:lstStyle>
            <a:lvl1pPr algn="r">
              <a:defRPr sz="3000">
                <a:solidFill>
                  <a:srgbClr val="2A4E66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/>
          </p:nvPr>
        </p:nvSpPr>
        <p:spPr>
          <a:xfrm>
            <a:off x="395536" y="1268761"/>
            <a:ext cx="8136904" cy="432048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36767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425" y="82550"/>
            <a:ext cx="8791575" cy="3603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400" y="1268413"/>
            <a:ext cx="8229600" cy="43211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220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64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0893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425" y="82550"/>
            <a:ext cx="8791575" cy="3603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400" y="1268413"/>
            <a:ext cx="8229600" cy="43211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014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07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7813" y="1700213"/>
            <a:ext cx="8181975" cy="14414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946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52425" y="82550"/>
            <a:ext cx="8791575" cy="3603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>
            <a:off x="323528" y="413173"/>
            <a:ext cx="8143056" cy="432048"/>
          </a:xfrm>
          <a:prstGeom prst="rect">
            <a:avLst/>
          </a:prstGeom>
        </p:spPr>
        <p:txBody>
          <a:bodyPr/>
          <a:lstStyle>
            <a:lvl1pPr algn="r">
              <a:defRPr sz="3000">
                <a:solidFill>
                  <a:srgbClr val="2A4E66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/>
          </p:nvPr>
        </p:nvSpPr>
        <p:spPr>
          <a:xfrm>
            <a:off x="395536" y="1268761"/>
            <a:ext cx="8136904" cy="432048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69894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425" y="82550"/>
            <a:ext cx="8791575" cy="3603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400" y="1268413"/>
            <a:ext cx="8229600" cy="43211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863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4053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425" y="82550"/>
            <a:ext cx="8791575" cy="3603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400" y="1268413"/>
            <a:ext cx="8229600" cy="43211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269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696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825" y="1738313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9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9975" y="1785938"/>
            <a:ext cx="7894638" cy="635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6488" y="2603500"/>
            <a:ext cx="6994525" cy="2117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55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320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7813" y="1700213"/>
            <a:ext cx="8181975" cy="14414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2032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425" y="82550"/>
            <a:ext cx="8791575" cy="3603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400" y="1268413"/>
            <a:ext cx="8229600" cy="43211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51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893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425" y="82550"/>
            <a:ext cx="8791575" cy="3603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400" y="1268413"/>
            <a:ext cx="8229600" cy="43211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141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12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pn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../slides/slide17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" Target="../slides/slide14.xml"/><Relationship Id="rId5" Type="http://schemas.openxmlformats.org/officeDocument/2006/relationships/slide" Target="../slides/slide13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/>
        </p:nvSpPr>
        <p:spPr bwMode="auto">
          <a:xfrm>
            <a:off x="179388" y="5988050"/>
            <a:ext cx="8964612" cy="863600"/>
          </a:xfrm>
          <a:prstGeom prst="rect">
            <a:avLst/>
          </a:prstGeom>
          <a:solidFill>
            <a:srgbClr val="E6FF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fr-FR" b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1027" name="Picture 12" descr="Baseline fond blan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622925"/>
            <a:ext cx="896937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"/>
          <p:cNvSpPr>
            <a:spLocks noChangeArrowheads="1"/>
          </p:cNvSpPr>
          <p:nvPr/>
        </p:nvSpPr>
        <p:spPr bwMode="auto">
          <a:xfrm>
            <a:off x="1588" y="0"/>
            <a:ext cx="201612" cy="6858000"/>
          </a:xfrm>
          <a:prstGeom prst="rect">
            <a:avLst/>
          </a:prstGeom>
          <a:solidFill>
            <a:srgbClr val="E6FF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fr-FR" b="0" smtClean="0">
              <a:solidFill>
                <a:schemeClr val="tx1"/>
              </a:solidFill>
              <a:cs typeface="+mn-cs"/>
            </a:endParaRPr>
          </a:p>
        </p:txBody>
      </p:sp>
      <p:sp>
        <p:nvSpPr>
          <p:cNvPr id="1029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368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Titre général du PPT</a:t>
            </a:r>
          </a:p>
        </p:txBody>
      </p:sp>
      <p:sp>
        <p:nvSpPr>
          <p:cNvPr id="1030" name="Text Box 47"/>
          <p:cNvSpPr txBox="1">
            <a:spLocks noChangeArrowheads="1"/>
          </p:cNvSpPr>
          <p:nvPr/>
        </p:nvSpPr>
        <p:spPr bwMode="auto">
          <a:xfrm>
            <a:off x="849313" y="620713"/>
            <a:ext cx="7416800" cy="1006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sz="3600" smtClean="0">
                <a:cs typeface="+mn-cs"/>
              </a:rPr>
              <a:t>Société du Canal de Provence</a:t>
            </a:r>
            <a:r>
              <a:rPr lang="fr-FR" sz="3000" smtClean="0">
                <a:cs typeface="+mn-cs"/>
              </a:rPr>
              <a:t/>
            </a:r>
            <a:br>
              <a:rPr lang="fr-FR" sz="3000" smtClean="0">
                <a:cs typeface="+mn-cs"/>
              </a:rPr>
            </a:br>
            <a:r>
              <a:rPr lang="fr-FR" sz="2400" smtClean="0">
                <a:cs typeface="+mn-cs"/>
              </a:rPr>
              <a:t>et d’aménagement de la région provençale</a:t>
            </a:r>
          </a:p>
        </p:txBody>
      </p:sp>
      <p:sp>
        <p:nvSpPr>
          <p:cNvPr id="1031" name="Rectangle 71"/>
          <p:cNvSpPr>
            <a:spLocks noChangeArrowheads="1"/>
          </p:cNvSpPr>
          <p:nvPr/>
        </p:nvSpPr>
        <p:spPr bwMode="auto">
          <a:xfrm>
            <a:off x="192088" y="5516563"/>
            <a:ext cx="1889125" cy="1271587"/>
          </a:xfrm>
          <a:prstGeom prst="rect">
            <a:avLst/>
          </a:prstGeom>
          <a:noFill/>
          <a:ln w="28575">
            <a:solidFill>
              <a:srgbClr val="2240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fr-FR" b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1032" name="Picture 8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5549900"/>
            <a:ext cx="1825625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85C94"/>
          </a:solidFill>
          <a:latin typeface="Arial Narrow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85C94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85C94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85C94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85C94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3"/>
          <p:cNvSpPr>
            <a:spLocks noChangeArrowheads="1"/>
          </p:cNvSpPr>
          <p:nvPr/>
        </p:nvSpPr>
        <p:spPr bwMode="auto">
          <a:xfrm>
            <a:off x="179388" y="5988050"/>
            <a:ext cx="8964612" cy="863600"/>
          </a:xfrm>
          <a:prstGeom prst="rect">
            <a:avLst/>
          </a:prstGeom>
          <a:solidFill>
            <a:srgbClr val="E6FF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fr-FR" b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10243" name="Picture 12" descr="Baseline fond blan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622925"/>
            <a:ext cx="896937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22"/>
          <p:cNvSpPr txBox="1">
            <a:spLocks noChangeArrowheads="1"/>
          </p:cNvSpPr>
          <p:nvPr/>
        </p:nvSpPr>
        <p:spPr bwMode="auto">
          <a:xfrm>
            <a:off x="5857875" y="6237288"/>
            <a:ext cx="2417763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fr-FR" sz="1400" smtClean="0">
                <a:solidFill>
                  <a:srgbClr val="2A4E66"/>
                </a:solidFill>
                <a:cs typeface="+mn-cs"/>
              </a:rPr>
              <a:t>De l’eau pour tous, durablement</a:t>
            </a:r>
          </a:p>
        </p:txBody>
      </p:sp>
      <p:sp>
        <p:nvSpPr>
          <p:cNvPr id="10245" name="Rectangle 13"/>
          <p:cNvSpPr>
            <a:spLocks noChangeArrowheads="1"/>
          </p:cNvSpPr>
          <p:nvPr/>
        </p:nvSpPr>
        <p:spPr bwMode="auto">
          <a:xfrm>
            <a:off x="1588" y="0"/>
            <a:ext cx="201612" cy="6858000"/>
          </a:xfrm>
          <a:prstGeom prst="rect">
            <a:avLst/>
          </a:prstGeom>
          <a:solidFill>
            <a:srgbClr val="E6FF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fr-FR" b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10246" name="Picture 32" descr="bandeau titre page titre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476250"/>
            <a:ext cx="8982075" cy="439738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763" y="0"/>
            <a:ext cx="214312" cy="6858000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0"/>
          </a:p>
        </p:txBody>
      </p:sp>
      <p:sp>
        <p:nvSpPr>
          <p:cNvPr id="1024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82550"/>
            <a:ext cx="87915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1. Titre 1</a:t>
            </a:r>
          </a:p>
        </p:txBody>
      </p:sp>
      <p:sp>
        <p:nvSpPr>
          <p:cNvPr id="1024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268413"/>
            <a:ext cx="82296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Votre texte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b="1">
          <a:solidFill>
            <a:srgbClr val="185C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3"/>
          <p:cNvSpPr>
            <a:spLocks noChangeArrowheads="1"/>
          </p:cNvSpPr>
          <p:nvPr/>
        </p:nvSpPr>
        <p:spPr bwMode="auto">
          <a:xfrm>
            <a:off x="179388" y="5988050"/>
            <a:ext cx="8964612" cy="863600"/>
          </a:xfrm>
          <a:prstGeom prst="rect">
            <a:avLst/>
          </a:prstGeom>
          <a:solidFill>
            <a:srgbClr val="E6FF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fr-FR" b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11267" name="Picture 10" descr="Baseline fond blan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622925"/>
            <a:ext cx="896937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22"/>
          <p:cNvSpPr txBox="1">
            <a:spLocks noChangeArrowheads="1"/>
          </p:cNvSpPr>
          <p:nvPr/>
        </p:nvSpPr>
        <p:spPr bwMode="auto">
          <a:xfrm>
            <a:off x="5857875" y="6237288"/>
            <a:ext cx="2417763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fr-FR" sz="1400" smtClean="0">
                <a:solidFill>
                  <a:srgbClr val="2A4E66"/>
                </a:solidFill>
                <a:cs typeface="+mn-cs"/>
              </a:rPr>
              <a:t>De l’eau pour tous, durablement</a:t>
            </a:r>
          </a:p>
        </p:txBody>
      </p:sp>
      <p:sp>
        <p:nvSpPr>
          <p:cNvPr id="11269" name="Rectangle 13"/>
          <p:cNvSpPr>
            <a:spLocks noChangeArrowheads="1"/>
          </p:cNvSpPr>
          <p:nvPr/>
        </p:nvSpPr>
        <p:spPr bwMode="auto">
          <a:xfrm>
            <a:off x="1588" y="0"/>
            <a:ext cx="201612" cy="6858000"/>
          </a:xfrm>
          <a:prstGeom prst="rect">
            <a:avLst/>
          </a:prstGeom>
          <a:solidFill>
            <a:srgbClr val="E6FF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fr-FR" b="0" smtClean="0">
              <a:solidFill>
                <a:schemeClr val="tx1"/>
              </a:solidFill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63" y="0"/>
            <a:ext cx="214312" cy="6858000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0"/>
          </a:p>
        </p:txBody>
      </p:sp>
      <p:sp>
        <p:nvSpPr>
          <p:cNvPr id="1127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82550"/>
            <a:ext cx="87915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3. Titre 3</a:t>
            </a:r>
          </a:p>
        </p:txBody>
      </p:sp>
      <p:sp>
        <p:nvSpPr>
          <p:cNvPr id="1127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268413"/>
            <a:ext cx="82296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Votre texte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b="1">
          <a:solidFill>
            <a:srgbClr val="185C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3"/>
          <p:cNvSpPr>
            <a:spLocks noChangeArrowheads="1"/>
          </p:cNvSpPr>
          <p:nvPr/>
        </p:nvSpPr>
        <p:spPr bwMode="auto">
          <a:xfrm>
            <a:off x="179388" y="5988050"/>
            <a:ext cx="8964612" cy="863600"/>
          </a:xfrm>
          <a:prstGeom prst="rect">
            <a:avLst/>
          </a:prstGeom>
          <a:solidFill>
            <a:srgbClr val="E6FF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fr-FR" b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12291" name="Picture 12" descr="Baseline fond blan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622925"/>
            <a:ext cx="896937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22"/>
          <p:cNvSpPr txBox="1">
            <a:spLocks noChangeArrowheads="1"/>
          </p:cNvSpPr>
          <p:nvPr/>
        </p:nvSpPr>
        <p:spPr bwMode="auto">
          <a:xfrm>
            <a:off x="5857875" y="6237288"/>
            <a:ext cx="2417763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fr-FR" sz="1400" smtClean="0">
                <a:solidFill>
                  <a:srgbClr val="2A4E66"/>
                </a:solidFill>
                <a:cs typeface="+mn-cs"/>
              </a:rPr>
              <a:t>De l’eau pour tous, durablement</a:t>
            </a:r>
          </a:p>
        </p:txBody>
      </p:sp>
      <p:sp>
        <p:nvSpPr>
          <p:cNvPr id="12293" name="Rectangle 13"/>
          <p:cNvSpPr>
            <a:spLocks noChangeArrowheads="1"/>
          </p:cNvSpPr>
          <p:nvPr/>
        </p:nvSpPr>
        <p:spPr bwMode="auto">
          <a:xfrm>
            <a:off x="1588" y="0"/>
            <a:ext cx="201612" cy="6858000"/>
          </a:xfrm>
          <a:prstGeom prst="rect">
            <a:avLst/>
          </a:prstGeom>
          <a:solidFill>
            <a:srgbClr val="E6FF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fr-FR" b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12294" name="Picture 41" descr="bandeau titre page titre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9"/>
          <a:stretch>
            <a:fillRect/>
          </a:stretch>
        </p:blipFill>
        <p:spPr bwMode="auto">
          <a:xfrm>
            <a:off x="179388" y="1628775"/>
            <a:ext cx="8961437" cy="1541463"/>
          </a:xfrm>
          <a:prstGeom prst="rect">
            <a:avLst/>
          </a:prstGeom>
          <a:solidFill>
            <a:srgbClr val="2A4E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17"/>
          <p:cNvSpPr>
            <a:spLocks noChangeArrowheads="1"/>
          </p:cNvSpPr>
          <p:nvPr/>
        </p:nvSpPr>
        <p:spPr bwMode="auto">
          <a:xfrm>
            <a:off x="3375025" y="5527675"/>
            <a:ext cx="1889125" cy="1270000"/>
          </a:xfrm>
          <a:prstGeom prst="rect">
            <a:avLst/>
          </a:prstGeom>
          <a:noFill/>
          <a:ln w="28575">
            <a:solidFill>
              <a:srgbClr val="2240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fr-FR" b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12296" name="Picture 12" descr="Particulier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5553075"/>
            <a:ext cx="1824038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214313" cy="6858000"/>
          </a:xfrm>
          <a:prstGeom prst="rect">
            <a:avLst/>
          </a:prstGeom>
          <a:solidFill>
            <a:srgbClr val="2A4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0"/>
          </a:p>
        </p:txBody>
      </p:sp>
      <p:sp>
        <p:nvSpPr>
          <p:cNvPr id="1229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77813" y="1700213"/>
            <a:ext cx="818197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4. Titre 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A4E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A4E66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A4E66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A4E66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A4E66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2A4E66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2A4E66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2A4E66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2A4E66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3"/>
          <p:cNvSpPr>
            <a:spLocks noChangeArrowheads="1"/>
          </p:cNvSpPr>
          <p:nvPr/>
        </p:nvSpPr>
        <p:spPr bwMode="auto">
          <a:xfrm>
            <a:off x="179388" y="5988050"/>
            <a:ext cx="8964612" cy="863600"/>
          </a:xfrm>
          <a:prstGeom prst="rect">
            <a:avLst/>
          </a:prstGeom>
          <a:solidFill>
            <a:srgbClr val="E6FF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fr-FR" b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13315" name="Picture 11" descr="Baseline fond blan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622925"/>
            <a:ext cx="896937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22"/>
          <p:cNvSpPr txBox="1">
            <a:spLocks noChangeArrowheads="1"/>
          </p:cNvSpPr>
          <p:nvPr/>
        </p:nvSpPr>
        <p:spPr bwMode="auto">
          <a:xfrm>
            <a:off x="5857875" y="6237288"/>
            <a:ext cx="2417763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fr-FR" sz="1400" smtClean="0">
                <a:solidFill>
                  <a:srgbClr val="2A4E66"/>
                </a:solidFill>
                <a:cs typeface="+mn-cs"/>
              </a:rPr>
              <a:t>De l’eau pour tous, durablement</a:t>
            </a:r>
          </a:p>
        </p:txBody>
      </p:sp>
      <p:sp>
        <p:nvSpPr>
          <p:cNvPr id="13317" name="Rectangle 13"/>
          <p:cNvSpPr>
            <a:spLocks noChangeArrowheads="1"/>
          </p:cNvSpPr>
          <p:nvPr/>
        </p:nvSpPr>
        <p:spPr bwMode="auto">
          <a:xfrm>
            <a:off x="1588" y="0"/>
            <a:ext cx="201612" cy="6858000"/>
          </a:xfrm>
          <a:prstGeom prst="rect">
            <a:avLst/>
          </a:prstGeom>
          <a:solidFill>
            <a:srgbClr val="E6FF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fr-FR" b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13318" name="Picture 41" descr="bandeau titre page titre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4"/>
          <a:stretch>
            <a:fillRect/>
          </a:stretch>
        </p:blipFill>
        <p:spPr bwMode="auto">
          <a:xfrm>
            <a:off x="0" y="476250"/>
            <a:ext cx="9144000" cy="439738"/>
          </a:xfrm>
          <a:prstGeom prst="rect">
            <a:avLst/>
          </a:prstGeom>
          <a:solidFill>
            <a:srgbClr val="2A4E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214313" cy="6858000"/>
          </a:xfrm>
          <a:prstGeom prst="rect">
            <a:avLst/>
          </a:prstGeom>
          <a:solidFill>
            <a:srgbClr val="2A4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0"/>
          </a:p>
        </p:txBody>
      </p:sp>
      <p:sp>
        <p:nvSpPr>
          <p:cNvPr id="1332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82550"/>
            <a:ext cx="87915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1. Titre 1</a:t>
            </a:r>
          </a:p>
        </p:txBody>
      </p:sp>
      <p:sp>
        <p:nvSpPr>
          <p:cNvPr id="1332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268413"/>
            <a:ext cx="82296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Votre texte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b="1">
          <a:solidFill>
            <a:srgbClr val="185C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ChangeArrowheads="1"/>
          </p:cNvSpPr>
          <p:nvPr/>
        </p:nvSpPr>
        <p:spPr bwMode="auto">
          <a:xfrm>
            <a:off x="179388" y="5988050"/>
            <a:ext cx="8964612" cy="863600"/>
          </a:xfrm>
          <a:prstGeom prst="rect">
            <a:avLst/>
          </a:prstGeom>
          <a:solidFill>
            <a:srgbClr val="E6FF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fr-FR" b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14339" name="Picture 10" descr="Baseline fond blan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622925"/>
            <a:ext cx="896937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22"/>
          <p:cNvSpPr txBox="1">
            <a:spLocks noChangeArrowheads="1"/>
          </p:cNvSpPr>
          <p:nvPr/>
        </p:nvSpPr>
        <p:spPr bwMode="auto">
          <a:xfrm>
            <a:off x="5857875" y="6237288"/>
            <a:ext cx="2417763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fr-FR" sz="1400" smtClean="0">
                <a:solidFill>
                  <a:srgbClr val="2A4E66"/>
                </a:solidFill>
                <a:cs typeface="+mn-cs"/>
              </a:rPr>
              <a:t>De l’eau pour tous, durablement</a:t>
            </a:r>
          </a:p>
        </p:txBody>
      </p:sp>
      <p:sp>
        <p:nvSpPr>
          <p:cNvPr id="14341" name="Rectangle 13"/>
          <p:cNvSpPr>
            <a:spLocks noChangeArrowheads="1"/>
          </p:cNvSpPr>
          <p:nvPr/>
        </p:nvSpPr>
        <p:spPr bwMode="auto">
          <a:xfrm>
            <a:off x="1588" y="0"/>
            <a:ext cx="201612" cy="6858000"/>
          </a:xfrm>
          <a:prstGeom prst="rect">
            <a:avLst/>
          </a:prstGeom>
          <a:solidFill>
            <a:srgbClr val="E6FF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fr-FR" b="0" smtClean="0">
              <a:solidFill>
                <a:schemeClr val="tx1"/>
              </a:solidFill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214313" cy="6858000"/>
          </a:xfrm>
          <a:prstGeom prst="rect">
            <a:avLst/>
          </a:prstGeom>
          <a:solidFill>
            <a:srgbClr val="2A4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0"/>
          </a:p>
        </p:txBody>
      </p:sp>
      <p:sp>
        <p:nvSpPr>
          <p:cNvPr id="1434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82550"/>
            <a:ext cx="87915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4. Titre 4</a:t>
            </a:r>
          </a:p>
        </p:txBody>
      </p:sp>
      <p:sp>
        <p:nvSpPr>
          <p:cNvPr id="1434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268413"/>
            <a:ext cx="82296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Votre texte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b="1">
          <a:solidFill>
            <a:srgbClr val="185C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3"/>
          <p:cNvSpPr>
            <a:spLocks noChangeArrowheads="1"/>
          </p:cNvSpPr>
          <p:nvPr/>
        </p:nvSpPr>
        <p:spPr bwMode="auto">
          <a:xfrm>
            <a:off x="179388" y="5988050"/>
            <a:ext cx="8964612" cy="863600"/>
          </a:xfrm>
          <a:prstGeom prst="rect">
            <a:avLst/>
          </a:prstGeom>
          <a:solidFill>
            <a:srgbClr val="E6FF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fr-FR" b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15363" name="Picture 9" descr="Baseline fond blan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622925"/>
            <a:ext cx="896937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22"/>
          <p:cNvSpPr txBox="1">
            <a:spLocks noChangeArrowheads="1"/>
          </p:cNvSpPr>
          <p:nvPr/>
        </p:nvSpPr>
        <p:spPr bwMode="auto">
          <a:xfrm>
            <a:off x="5857875" y="6237288"/>
            <a:ext cx="2417763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fr-FR" sz="1400" smtClean="0">
                <a:solidFill>
                  <a:srgbClr val="2A4E66"/>
                </a:solidFill>
                <a:cs typeface="+mn-cs"/>
              </a:rPr>
              <a:t>De l’eau pour tous, durablement</a:t>
            </a:r>
          </a:p>
        </p:txBody>
      </p:sp>
      <p:sp>
        <p:nvSpPr>
          <p:cNvPr id="15365" name="Rectangle 13"/>
          <p:cNvSpPr>
            <a:spLocks noChangeArrowheads="1"/>
          </p:cNvSpPr>
          <p:nvPr/>
        </p:nvSpPr>
        <p:spPr bwMode="auto">
          <a:xfrm>
            <a:off x="1588" y="0"/>
            <a:ext cx="201612" cy="6858000"/>
          </a:xfrm>
          <a:prstGeom prst="rect">
            <a:avLst/>
          </a:prstGeom>
          <a:solidFill>
            <a:srgbClr val="E6FF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fr-FR" b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15366" name="Picture 41" descr="bandeau titre page titre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9"/>
          <a:stretch>
            <a:fillRect/>
          </a:stretch>
        </p:blipFill>
        <p:spPr bwMode="auto">
          <a:xfrm>
            <a:off x="179388" y="1628775"/>
            <a:ext cx="8961437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383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Nous sommes à votre disposition </a:t>
            </a:r>
            <a:br>
              <a:rPr lang="fr-FR" altLang="fr-FR" smtClean="0"/>
            </a:br>
            <a:r>
              <a:rPr lang="fr-FR" altLang="fr-FR" smtClean="0"/>
              <a:t>pour répondre à vos questions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A546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A546E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A546E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A546E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A546E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2A546E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2A546E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2A546E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2A546E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3"/>
          <p:cNvSpPr>
            <a:spLocks noChangeArrowheads="1"/>
          </p:cNvSpPr>
          <p:nvPr/>
        </p:nvSpPr>
        <p:spPr bwMode="auto">
          <a:xfrm>
            <a:off x="179388" y="5988050"/>
            <a:ext cx="8964612" cy="863600"/>
          </a:xfrm>
          <a:prstGeom prst="rect">
            <a:avLst/>
          </a:prstGeom>
          <a:solidFill>
            <a:srgbClr val="E6FF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fr-FR" b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051" name="Picture 19" descr="Baseline fond blan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622925"/>
            <a:ext cx="896937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22"/>
          <p:cNvSpPr txBox="1">
            <a:spLocks noChangeArrowheads="1"/>
          </p:cNvSpPr>
          <p:nvPr/>
        </p:nvSpPr>
        <p:spPr bwMode="auto">
          <a:xfrm>
            <a:off x="5857875" y="6237288"/>
            <a:ext cx="2417763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fr-FR" sz="1400" smtClean="0">
                <a:solidFill>
                  <a:srgbClr val="2A4E66"/>
                </a:solidFill>
                <a:cs typeface="+mn-cs"/>
              </a:rPr>
              <a:t>De l’eau pour tous, durablement</a:t>
            </a:r>
          </a:p>
        </p:txBody>
      </p:sp>
      <p:sp>
        <p:nvSpPr>
          <p:cNvPr id="2053" name="Rectangle 13"/>
          <p:cNvSpPr>
            <a:spLocks noChangeArrowheads="1"/>
          </p:cNvSpPr>
          <p:nvPr/>
        </p:nvSpPr>
        <p:spPr bwMode="auto">
          <a:xfrm>
            <a:off x="1588" y="0"/>
            <a:ext cx="201612" cy="6858000"/>
          </a:xfrm>
          <a:prstGeom prst="rect">
            <a:avLst/>
          </a:prstGeom>
          <a:solidFill>
            <a:srgbClr val="E6FF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fr-FR" b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054" name="Picture 32" descr="bandeau titre page titre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898207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3"/>
          <p:cNvSpPr txBox="1">
            <a:spLocks noChangeArrowheads="1"/>
          </p:cNvSpPr>
          <p:nvPr/>
        </p:nvSpPr>
        <p:spPr bwMode="auto">
          <a:xfrm>
            <a:off x="6757988" y="423863"/>
            <a:ext cx="1693862" cy="5492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fr-FR" sz="3000" smtClean="0">
                <a:solidFill>
                  <a:srgbClr val="2A4E66"/>
                </a:solidFill>
                <a:cs typeface="+mn-cs"/>
              </a:rPr>
              <a:t>Sommaire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069975" y="1785938"/>
            <a:ext cx="789463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Titre général du PPT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6488" y="2603500"/>
            <a:ext cx="6994525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Titre 1</a:t>
            </a:r>
          </a:p>
          <a:p>
            <a:pPr lvl="0"/>
            <a:r>
              <a:rPr lang="fr-FR" altLang="fr-FR" smtClean="0"/>
              <a:t>Titre 2 </a:t>
            </a:r>
          </a:p>
          <a:p>
            <a:pPr lvl="0"/>
            <a:r>
              <a:rPr lang="fr-FR" altLang="fr-FR" smtClean="0"/>
              <a:t>Titre 3 </a:t>
            </a:r>
          </a:p>
          <a:p>
            <a:pPr lvl="0"/>
            <a:r>
              <a:rPr lang="fr-FR" altLang="fr-FR" smtClean="0"/>
              <a:t>Titre 4</a:t>
            </a:r>
          </a:p>
        </p:txBody>
      </p:sp>
      <p:sp>
        <p:nvSpPr>
          <p:cNvPr id="2058" name="Rectangl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901700" y="2682875"/>
            <a:ext cx="214313" cy="214313"/>
          </a:xfrm>
          <a:prstGeom prst="rect">
            <a:avLst/>
          </a:prstGeom>
          <a:solidFill>
            <a:srgbClr val="3EB4CC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endParaRPr lang="fr-FR" altLang="fr-FR" b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900113" y="3143250"/>
            <a:ext cx="214312" cy="2143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0"/>
          </a:p>
        </p:txBody>
      </p:sp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900113" y="3600450"/>
            <a:ext cx="214312" cy="214313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0"/>
          </a:p>
        </p:txBody>
      </p:sp>
      <p:sp>
        <p:nvSpPr>
          <p:cNvPr id="2061" name="Rectangle 6"/>
          <p:cNvSpPr>
            <a:spLocks noChangeArrowheads="1"/>
          </p:cNvSpPr>
          <p:nvPr/>
        </p:nvSpPr>
        <p:spPr bwMode="auto">
          <a:xfrm>
            <a:off x="901700" y="4052888"/>
            <a:ext cx="214313" cy="214312"/>
          </a:xfrm>
          <a:prstGeom prst="rect">
            <a:avLst/>
          </a:prstGeom>
          <a:solidFill>
            <a:srgbClr val="2A4E6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endParaRPr lang="fr-FR" altLang="fr-FR" b="0" smtClean="0">
              <a:solidFill>
                <a:srgbClr val="FFFFFF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85C9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85C94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85C94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85C94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85C94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85C94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85C94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85C94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85C94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AutoNum type="arabicPeriod"/>
        <a:defRPr sz="2000" b="1">
          <a:solidFill>
            <a:srgbClr val="185C94"/>
          </a:solidFill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Fond titre bleu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624013"/>
            <a:ext cx="8961437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3"/>
          <p:cNvSpPr>
            <a:spLocks noChangeArrowheads="1"/>
          </p:cNvSpPr>
          <p:nvPr/>
        </p:nvSpPr>
        <p:spPr bwMode="auto">
          <a:xfrm>
            <a:off x="179388" y="5988050"/>
            <a:ext cx="8964612" cy="863600"/>
          </a:xfrm>
          <a:prstGeom prst="rect">
            <a:avLst/>
          </a:prstGeom>
          <a:solidFill>
            <a:srgbClr val="E6FF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fr-FR" b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076" name="Picture 12" descr="Baseline fond blan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622925"/>
            <a:ext cx="896937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22"/>
          <p:cNvSpPr txBox="1">
            <a:spLocks noChangeArrowheads="1"/>
          </p:cNvSpPr>
          <p:nvPr/>
        </p:nvSpPr>
        <p:spPr bwMode="auto">
          <a:xfrm>
            <a:off x="5857875" y="6237288"/>
            <a:ext cx="2417763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fr-FR" sz="1400" smtClean="0">
                <a:solidFill>
                  <a:srgbClr val="2A4E66"/>
                </a:solidFill>
                <a:cs typeface="+mn-cs"/>
              </a:rPr>
              <a:t>De l’eau pour tous, durablement</a:t>
            </a:r>
          </a:p>
        </p:txBody>
      </p:sp>
      <p:sp>
        <p:nvSpPr>
          <p:cNvPr id="3078" name="Rectangle 13"/>
          <p:cNvSpPr>
            <a:spLocks noChangeArrowheads="1"/>
          </p:cNvSpPr>
          <p:nvPr/>
        </p:nvSpPr>
        <p:spPr bwMode="auto">
          <a:xfrm>
            <a:off x="1588" y="0"/>
            <a:ext cx="201612" cy="6858000"/>
          </a:xfrm>
          <a:prstGeom prst="rect">
            <a:avLst/>
          </a:prstGeom>
          <a:solidFill>
            <a:srgbClr val="E6FF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fr-FR" b="0" smtClean="0">
              <a:solidFill>
                <a:schemeClr val="tx1"/>
              </a:solidFill>
              <a:cs typeface="+mn-cs"/>
            </a:endParaRP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4763" y="0"/>
            <a:ext cx="214312" cy="6858000"/>
          </a:xfrm>
          <a:prstGeom prst="rect">
            <a:avLst/>
          </a:prstGeom>
          <a:solidFill>
            <a:srgbClr val="3EB4CC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endParaRPr lang="fr-FR" altLang="fr-FR" b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77813" y="1700213"/>
            <a:ext cx="818197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1. Titre 1</a:t>
            </a:r>
          </a:p>
        </p:txBody>
      </p:sp>
      <p:sp>
        <p:nvSpPr>
          <p:cNvPr id="3081" name="Rectangle 22"/>
          <p:cNvSpPr>
            <a:spLocks noChangeArrowheads="1"/>
          </p:cNvSpPr>
          <p:nvPr/>
        </p:nvSpPr>
        <p:spPr bwMode="auto">
          <a:xfrm>
            <a:off x="782638" y="5527675"/>
            <a:ext cx="1889125" cy="1270000"/>
          </a:xfrm>
          <a:prstGeom prst="rect">
            <a:avLst/>
          </a:prstGeom>
          <a:noFill/>
          <a:ln w="28575">
            <a:solidFill>
              <a:srgbClr val="2240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fr-FR" b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3082" name="Picture 8" descr="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5561013"/>
            <a:ext cx="18240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A4E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A4E66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A4E66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A4E66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A4E66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2A4E66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2A4E66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2A4E66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2A4E66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Fond titre bleu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76250"/>
            <a:ext cx="898207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13"/>
          <p:cNvSpPr>
            <a:spLocks noChangeArrowheads="1"/>
          </p:cNvSpPr>
          <p:nvPr/>
        </p:nvSpPr>
        <p:spPr bwMode="auto">
          <a:xfrm>
            <a:off x="179388" y="5988050"/>
            <a:ext cx="8964612" cy="863600"/>
          </a:xfrm>
          <a:prstGeom prst="rect">
            <a:avLst/>
          </a:prstGeom>
          <a:solidFill>
            <a:srgbClr val="E6FF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fr-FR" b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4100" name="Picture 11" descr="Baseline fond blan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622925"/>
            <a:ext cx="896937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22"/>
          <p:cNvSpPr txBox="1">
            <a:spLocks noChangeArrowheads="1"/>
          </p:cNvSpPr>
          <p:nvPr/>
        </p:nvSpPr>
        <p:spPr bwMode="auto">
          <a:xfrm>
            <a:off x="5857875" y="6237288"/>
            <a:ext cx="2417763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fr-FR" sz="1400" smtClean="0">
                <a:solidFill>
                  <a:srgbClr val="2A4E66"/>
                </a:solidFill>
                <a:cs typeface="+mn-cs"/>
              </a:rPr>
              <a:t>De l’eau pour tous, durablement</a:t>
            </a:r>
          </a:p>
        </p:txBody>
      </p:sp>
      <p:sp>
        <p:nvSpPr>
          <p:cNvPr id="4102" name="Rectangle 13"/>
          <p:cNvSpPr>
            <a:spLocks noChangeArrowheads="1"/>
          </p:cNvSpPr>
          <p:nvPr/>
        </p:nvSpPr>
        <p:spPr bwMode="auto">
          <a:xfrm>
            <a:off x="1588" y="0"/>
            <a:ext cx="201612" cy="6858000"/>
          </a:xfrm>
          <a:prstGeom prst="rect">
            <a:avLst/>
          </a:prstGeom>
          <a:solidFill>
            <a:srgbClr val="E6FF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fr-FR" b="0" smtClean="0">
              <a:solidFill>
                <a:schemeClr val="tx1"/>
              </a:solidFill>
              <a:cs typeface="+mn-cs"/>
            </a:endParaRPr>
          </a:p>
        </p:txBody>
      </p:sp>
      <p:sp>
        <p:nvSpPr>
          <p:cNvPr id="410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82550"/>
            <a:ext cx="87915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1. Titre 1</a:t>
            </a:r>
          </a:p>
        </p:txBody>
      </p:sp>
      <p:sp>
        <p:nvSpPr>
          <p:cNvPr id="410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268413"/>
            <a:ext cx="82296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Votre texte</a:t>
            </a:r>
          </a:p>
        </p:txBody>
      </p:sp>
      <p:sp>
        <p:nvSpPr>
          <p:cNvPr id="4105" name="Rectangle 6"/>
          <p:cNvSpPr>
            <a:spLocks noChangeArrowheads="1"/>
          </p:cNvSpPr>
          <p:nvPr/>
        </p:nvSpPr>
        <p:spPr bwMode="auto">
          <a:xfrm>
            <a:off x="4763" y="0"/>
            <a:ext cx="214312" cy="6858000"/>
          </a:xfrm>
          <a:prstGeom prst="rect">
            <a:avLst/>
          </a:prstGeom>
          <a:solidFill>
            <a:srgbClr val="3EB4CC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endParaRPr lang="fr-FR" altLang="fr-FR" b="0" smtClean="0">
              <a:solidFill>
                <a:srgbClr val="FFFFFF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b="1">
          <a:solidFill>
            <a:srgbClr val="185C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"/>
          <p:cNvSpPr>
            <a:spLocks noChangeArrowheads="1"/>
          </p:cNvSpPr>
          <p:nvPr/>
        </p:nvSpPr>
        <p:spPr bwMode="auto">
          <a:xfrm>
            <a:off x="179388" y="5988050"/>
            <a:ext cx="8964612" cy="863600"/>
          </a:xfrm>
          <a:prstGeom prst="rect">
            <a:avLst/>
          </a:prstGeom>
          <a:solidFill>
            <a:srgbClr val="E6FF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fr-FR" b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5123" name="Picture 10" descr="Baseline fond blan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622925"/>
            <a:ext cx="896937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22"/>
          <p:cNvSpPr txBox="1">
            <a:spLocks noChangeArrowheads="1"/>
          </p:cNvSpPr>
          <p:nvPr/>
        </p:nvSpPr>
        <p:spPr bwMode="auto">
          <a:xfrm>
            <a:off x="5857875" y="6237288"/>
            <a:ext cx="2417763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fr-FR" sz="1400" smtClean="0">
                <a:solidFill>
                  <a:srgbClr val="2A4E66"/>
                </a:solidFill>
                <a:cs typeface="+mn-cs"/>
              </a:rPr>
              <a:t>De l’eau pour tous, durablement</a:t>
            </a:r>
          </a:p>
        </p:txBody>
      </p:sp>
      <p:sp>
        <p:nvSpPr>
          <p:cNvPr id="5125" name="Rectangle 13"/>
          <p:cNvSpPr>
            <a:spLocks noChangeArrowheads="1"/>
          </p:cNvSpPr>
          <p:nvPr/>
        </p:nvSpPr>
        <p:spPr bwMode="auto">
          <a:xfrm>
            <a:off x="1588" y="0"/>
            <a:ext cx="201612" cy="6858000"/>
          </a:xfrm>
          <a:prstGeom prst="rect">
            <a:avLst/>
          </a:prstGeom>
          <a:solidFill>
            <a:srgbClr val="E6FF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fr-FR" b="0" smtClean="0">
              <a:solidFill>
                <a:schemeClr val="tx1"/>
              </a:solidFill>
              <a:cs typeface="+mn-cs"/>
            </a:endParaRPr>
          </a:p>
        </p:txBody>
      </p:sp>
      <p:sp>
        <p:nvSpPr>
          <p:cNvPr id="51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82550"/>
            <a:ext cx="87915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1. Titre 1</a:t>
            </a:r>
          </a:p>
        </p:txBody>
      </p:sp>
      <p:sp>
        <p:nvSpPr>
          <p:cNvPr id="51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268413"/>
            <a:ext cx="82296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Votre texte</a:t>
            </a: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4763" y="0"/>
            <a:ext cx="214312" cy="6858000"/>
          </a:xfrm>
          <a:prstGeom prst="rect">
            <a:avLst/>
          </a:prstGeom>
          <a:solidFill>
            <a:srgbClr val="3EB4CC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endParaRPr lang="fr-FR" altLang="fr-FR" b="0" smtClean="0">
              <a:solidFill>
                <a:srgbClr val="FFFFFF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b="1">
          <a:solidFill>
            <a:srgbClr val="185C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/>
          <p:cNvSpPr>
            <a:spLocks noChangeArrowheads="1"/>
          </p:cNvSpPr>
          <p:nvPr/>
        </p:nvSpPr>
        <p:spPr bwMode="auto">
          <a:xfrm>
            <a:off x="179388" y="5988050"/>
            <a:ext cx="8964612" cy="863600"/>
          </a:xfrm>
          <a:prstGeom prst="rect">
            <a:avLst/>
          </a:prstGeom>
          <a:solidFill>
            <a:srgbClr val="E6FF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fr-FR" b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6147" name="Picture 12" descr="Baseline fond blan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622925"/>
            <a:ext cx="896937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22"/>
          <p:cNvSpPr txBox="1">
            <a:spLocks noChangeArrowheads="1"/>
          </p:cNvSpPr>
          <p:nvPr/>
        </p:nvSpPr>
        <p:spPr bwMode="auto">
          <a:xfrm>
            <a:off x="5857875" y="6237288"/>
            <a:ext cx="2417763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fr-FR" sz="1400" smtClean="0">
                <a:solidFill>
                  <a:srgbClr val="2A4E66"/>
                </a:solidFill>
                <a:cs typeface="+mn-cs"/>
              </a:rPr>
              <a:t>De l’eau pour tous, durablement</a:t>
            </a:r>
          </a:p>
        </p:txBody>
      </p:sp>
      <p:sp>
        <p:nvSpPr>
          <p:cNvPr id="6149" name="Rectangle 13"/>
          <p:cNvSpPr>
            <a:spLocks noChangeArrowheads="1"/>
          </p:cNvSpPr>
          <p:nvPr/>
        </p:nvSpPr>
        <p:spPr bwMode="auto">
          <a:xfrm>
            <a:off x="1588" y="0"/>
            <a:ext cx="201612" cy="6858000"/>
          </a:xfrm>
          <a:prstGeom prst="rect">
            <a:avLst/>
          </a:prstGeom>
          <a:solidFill>
            <a:srgbClr val="E6FF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fr-FR" b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6150" name="Picture 41" descr="bandeau titre page titre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9"/>
          <a:stretch>
            <a:fillRect/>
          </a:stretch>
        </p:blipFill>
        <p:spPr bwMode="auto">
          <a:xfrm>
            <a:off x="179388" y="1628775"/>
            <a:ext cx="8961437" cy="1541463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22"/>
          <p:cNvSpPr>
            <a:spLocks noChangeArrowheads="1"/>
          </p:cNvSpPr>
          <p:nvPr/>
        </p:nvSpPr>
        <p:spPr bwMode="auto">
          <a:xfrm>
            <a:off x="1763713" y="5527675"/>
            <a:ext cx="1889125" cy="1270000"/>
          </a:xfrm>
          <a:prstGeom prst="rect">
            <a:avLst/>
          </a:prstGeom>
          <a:noFill/>
          <a:ln w="28575">
            <a:solidFill>
              <a:srgbClr val="2240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fr-FR" b="0" smtClean="0">
              <a:solidFill>
                <a:schemeClr val="tx1"/>
              </a:solidFill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63" y="0"/>
            <a:ext cx="214312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0"/>
          </a:p>
        </p:txBody>
      </p:sp>
      <p:sp>
        <p:nvSpPr>
          <p:cNvPr id="615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77813" y="1700213"/>
            <a:ext cx="818197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2. Titre 2</a:t>
            </a:r>
          </a:p>
        </p:txBody>
      </p:sp>
      <p:pic>
        <p:nvPicPr>
          <p:cNvPr id="6154" name="Picture 14" descr="Opération Abéou (19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3" y="5562600"/>
            <a:ext cx="1824037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A4E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A4E66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A4E66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A4E66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A4E66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2A4E66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2A4E66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2A4E66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2A4E66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"/>
          <p:cNvSpPr>
            <a:spLocks noChangeArrowheads="1"/>
          </p:cNvSpPr>
          <p:nvPr/>
        </p:nvSpPr>
        <p:spPr bwMode="auto">
          <a:xfrm>
            <a:off x="179388" y="5988050"/>
            <a:ext cx="8964612" cy="863600"/>
          </a:xfrm>
          <a:prstGeom prst="rect">
            <a:avLst/>
          </a:prstGeom>
          <a:solidFill>
            <a:srgbClr val="E6FF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fr-FR" b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7171" name="Picture 11" descr="Baseline fond blan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622925"/>
            <a:ext cx="896937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22"/>
          <p:cNvSpPr txBox="1">
            <a:spLocks noChangeArrowheads="1"/>
          </p:cNvSpPr>
          <p:nvPr/>
        </p:nvSpPr>
        <p:spPr bwMode="auto">
          <a:xfrm>
            <a:off x="5857875" y="6237288"/>
            <a:ext cx="2417763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fr-FR" sz="1400" smtClean="0">
                <a:solidFill>
                  <a:srgbClr val="2A4E66"/>
                </a:solidFill>
                <a:cs typeface="+mn-cs"/>
              </a:rPr>
              <a:t>De l’eau pour tous, durablement</a:t>
            </a:r>
          </a:p>
        </p:txBody>
      </p:sp>
      <p:sp>
        <p:nvSpPr>
          <p:cNvPr id="7173" name="Rectangle 13"/>
          <p:cNvSpPr>
            <a:spLocks noChangeArrowheads="1"/>
          </p:cNvSpPr>
          <p:nvPr/>
        </p:nvSpPr>
        <p:spPr bwMode="auto">
          <a:xfrm>
            <a:off x="1588" y="0"/>
            <a:ext cx="201612" cy="6858000"/>
          </a:xfrm>
          <a:prstGeom prst="rect">
            <a:avLst/>
          </a:prstGeom>
          <a:solidFill>
            <a:srgbClr val="E6FF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fr-FR" b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7174" name="Picture 32" descr="bandeau titre page titre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476250"/>
            <a:ext cx="8982075" cy="43973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763" y="0"/>
            <a:ext cx="214312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0"/>
          </a:p>
        </p:txBody>
      </p:sp>
      <p:sp>
        <p:nvSpPr>
          <p:cNvPr id="717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82550"/>
            <a:ext cx="87915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1. Titre 1</a:t>
            </a:r>
          </a:p>
        </p:txBody>
      </p:sp>
      <p:sp>
        <p:nvSpPr>
          <p:cNvPr id="717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268413"/>
            <a:ext cx="82296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Votre texte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b="1">
          <a:solidFill>
            <a:srgbClr val="185C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3"/>
          <p:cNvSpPr>
            <a:spLocks noChangeArrowheads="1"/>
          </p:cNvSpPr>
          <p:nvPr/>
        </p:nvSpPr>
        <p:spPr bwMode="auto">
          <a:xfrm>
            <a:off x="179388" y="5988050"/>
            <a:ext cx="8964612" cy="863600"/>
          </a:xfrm>
          <a:prstGeom prst="rect">
            <a:avLst/>
          </a:prstGeom>
          <a:solidFill>
            <a:srgbClr val="E6FF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fr-FR" b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8195" name="Picture 10" descr="Baseline fond blan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622925"/>
            <a:ext cx="896937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22"/>
          <p:cNvSpPr txBox="1">
            <a:spLocks noChangeArrowheads="1"/>
          </p:cNvSpPr>
          <p:nvPr/>
        </p:nvSpPr>
        <p:spPr bwMode="auto">
          <a:xfrm>
            <a:off x="5857875" y="6237288"/>
            <a:ext cx="2417763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fr-FR" sz="1400" smtClean="0">
                <a:solidFill>
                  <a:srgbClr val="2A4E66"/>
                </a:solidFill>
                <a:cs typeface="+mn-cs"/>
              </a:rPr>
              <a:t>De l’eau pour tous, durablement</a:t>
            </a:r>
          </a:p>
        </p:txBody>
      </p:sp>
      <p:sp>
        <p:nvSpPr>
          <p:cNvPr id="8197" name="Rectangle 13"/>
          <p:cNvSpPr>
            <a:spLocks noChangeArrowheads="1"/>
          </p:cNvSpPr>
          <p:nvPr/>
        </p:nvSpPr>
        <p:spPr bwMode="auto">
          <a:xfrm>
            <a:off x="1588" y="0"/>
            <a:ext cx="201612" cy="6858000"/>
          </a:xfrm>
          <a:prstGeom prst="rect">
            <a:avLst/>
          </a:prstGeom>
          <a:solidFill>
            <a:srgbClr val="E6FF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fr-FR" b="0" smtClean="0">
              <a:solidFill>
                <a:schemeClr val="tx1"/>
              </a:solidFill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63" y="0"/>
            <a:ext cx="214312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0"/>
          </a:p>
        </p:txBody>
      </p:sp>
      <p:sp>
        <p:nvSpPr>
          <p:cNvPr id="819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82550"/>
            <a:ext cx="87915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2. Titre 2</a:t>
            </a:r>
          </a:p>
        </p:txBody>
      </p:sp>
      <p:sp>
        <p:nvSpPr>
          <p:cNvPr id="820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268413"/>
            <a:ext cx="82296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Votre texte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185C94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b="1">
          <a:solidFill>
            <a:srgbClr val="185C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ChangeArrowheads="1"/>
          </p:cNvSpPr>
          <p:nvPr/>
        </p:nvSpPr>
        <p:spPr bwMode="auto">
          <a:xfrm>
            <a:off x="179388" y="5988050"/>
            <a:ext cx="8964612" cy="863600"/>
          </a:xfrm>
          <a:prstGeom prst="rect">
            <a:avLst/>
          </a:prstGeom>
          <a:solidFill>
            <a:srgbClr val="E6FF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fr-FR" b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9219" name="Picture 12" descr="Baseline fond blan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622925"/>
            <a:ext cx="896937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22"/>
          <p:cNvSpPr txBox="1">
            <a:spLocks noChangeArrowheads="1"/>
          </p:cNvSpPr>
          <p:nvPr/>
        </p:nvSpPr>
        <p:spPr bwMode="auto">
          <a:xfrm>
            <a:off x="5857875" y="6237288"/>
            <a:ext cx="2417763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r>
              <a:rPr lang="fr-FR" sz="1400" smtClean="0">
                <a:solidFill>
                  <a:srgbClr val="2A4E66"/>
                </a:solidFill>
                <a:cs typeface="+mn-cs"/>
              </a:rPr>
              <a:t>De l’eau pour tous, durablement</a:t>
            </a:r>
          </a:p>
        </p:txBody>
      </p:sp>
      <p:sp>
        <p:nvSpPr>
          <p:cNvPr id="9221" name="Rectangle 13"/>
          <p:cNvSpPr>
            <a:spLocks noChangeArrowheads="1"/>
          </p:cNvSpPr>
          <p:nvPr/>
        </p:nvSpPr>
        <p:spPr bwMode="auto">
          <a:xfrm>
            <a:off x="1588" y="0"/>
            <a:ext cx="201612" cy="6858000"/>
          </a:xfrm>
          <a:prstGeom prst="rect">
            <a:avLst/>
          </a:prstGeom>
          <a:solidFill>
            <a:srgbClr val="E6FF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fr-FR" b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9222" name="Picture 41" descr="bandeau titre page titre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0"/>
          <a:stretch>
            <a:fillRect/>
          </a:stretch>
        </p:blipFill>
        <p:spPr bwMode="auto">
          <a:xfrm>
            <a:off x="179388" y="1628775"/>
            <a:ext cx="8961437" cy="1943100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18"/>
          <p:cNvSpPr>
            <a:spLocks noChangeArrowheads="1"/>
          </p:cNvSpPr>
          <p:nvPr/>
        </p:nvSpPr>
        <p:spPr bwMode="auto">
          <a:xfrm>
            <a:off x="2801938" y="5511800"/>
            <a:ext cx="1889125" cy="1270000"/>
          </a:xfrm>
          <a:prstGeom prst="rect">
            <a:avLst/>
          </a:prstGeom>
          <a:noFill/>
          <a:ln w="28575">
            <a:solidFill>
              <a:srgbClr val="2240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fr-FR" b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9224" name="Picture 21" descr="carte réseau SCP OK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6" t="72630" r="36533"/>
          <a:stretch>
            <a:fillRect/>
          </a:stretch>
        </p:blipFill>
        <p:spPr bwMode="auto">
          <a:xfrm>
            <a:off x="2841625" y="5538788"/>
            <a:ext cx="1817688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63" y="0"/>
            <a:ext cx="214312" cy="6858000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0"/>
          </a:p>
        </p:txBody>
      </p:sp>
      <p:sp>
        <p:nvSpPr>
          <p:cNvPr id="92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77813" y="1700213"/>
            <a:ext cx="818197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3. Titre 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A4E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A4E66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A4E66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A4E66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A4E66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2A4E66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2A4E66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2A4E66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2A4E66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909763"/>
            <a:ext cx="8424862" cy="2671762"/>
          </a:xfrm>
          <a:solidFill>
            <a:schemeClr val="accent5"/>
          </a:solidFill>
        </p:spPr>
        <p:txBody>
          <a:bodyPr/>
          <a:lstStyle/>
          <a:p>
            <a:pPr>
              <a:defRPr/>
            </a:pPr>
            <a:r>
              <a:rPr lang="fr-FR" altLang="fr-FR" sz="3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Gestion des sous-produits</a:t>
            </a:r>
            <a:br>
              <a:rPr lang="fr-FR" altLang="fr-FR" sz="3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3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l’épuration des eaux usées</a:t>
            </a:r>
            <a:br>
              <a:rPr lang="fr-FR" altLang="fr-FR" sz="3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3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br>
              <a:rPr lang="fr-FR" altLang="fr-FR" sz="3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2800" dirty="0" smtClean="0"/>
              <a:t>Boues, eaux usées traitées</a:t>
            </a:r>
            <a:endParaRPr lang="fr-FR" altLang="fr-FR" sz="4000" dirty="0" smtClean="0"/>
          </a:p>
        </p:txBody>
      </p:sp>
      <p:sp>
        <p:nvSpPr>
          <p:cNvPr id="16387" name="Text Box 79"/>
          <p:cNvSpPr txBox="1">
            <a:spLocks noChangeArrowheads="1"/>
          </p:cNvSpPr>
          <p:nvPr/>
        </p:nvSpPr>
        <p:spPr bwMode="auto">
          <a:xfrm>
            <a:off x="5937250" y="6243638"/>
            <a:ext cx="14237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400" dirty="0" smtClean="0">
                <a:solidFill>
                  <a:srgbClr val="2A4E66"/>
                </a:solidFill>
              </a:rPr>
              <a:t>Aix, 31 mars 2016</a:t>
            </a:r>
            <a:endParaRPr lang="fr-FR" altLang="fr-FR" sz="1400" dirty="0">
              <a:solidFill>
                <a:srgbClr val="2A4E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>
          <a:xfrm>
            <a:off x="2735263" y="333375"/>
            <a:ext cx="5619750" cy="7064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3000" kern="1200" dirty="0" smtClean="0">
                <a:solidFill>
                  <a:srgbClr val="2A4E66"/>
                </a:solidFill>
                <a:ea typeface="+mn-ea"/>
                <a:cs typeface="+mn-cs"/>
              </a:rPr>
              <a:t>Gestion des boues d’épuration en PACA</a:t>
            </a: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250825" y="44450"/>
            <a:ext cx="49688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fr-FR" sz="1400" kern="0" dirty="0" smtClean="0">
                <a:latin typeface="+mj-lt"/>
                <a:ea typeface="+mj-ea"/>
                <a:cs typeface="+mj-cs"/>
              </a:rPr>
              <a:t>L’eau en Méditerranée - Aix Marseille Université – 31 mars 2016</a:t>
            </a:r>
            <a:endParaRPr lang="fr-FR" sz="16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323528" y="1052736"/>
            <a:ext cx="820891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altLang="fr-FR" sz="2400" kern="0" dirty="0" smtClean="0"/>
              <a:t>Quelques chiffres</a:t>
            </a:r>
            <a:r>
              <a:rPr lang="fr-FR" altLang="fr-FR" sz="2000" kern="0" dirty="0" smtClean="0"/>
              <a:t> </a:t>
            </a:r>
            <a:r>
              <a:rPr lang="fr-FR" altLang="fr-FR" sz="2000" i="1" kern="0" dirty="0" smtClean="0"/>
              <a:t>(ADEME, 2013)</a:t>
            </a:r>
            <a:endParaRPr lang="fr-FR" altLang="fr-FR" sz="2000" kern="0" dirty="0" smtClean="0"/>
          </a:p>
          <a:p>
            <a:pPr>
              <a:buFontTx/>
              <a:buChar char="-"/>
              <a:defRPr/>
            </a:pPr>
            <a:r>
              <a:rPr lang="fr-FR" altLang="fr-FR" sz="2000" b="0" kern="0" dirty="0" smtClean="0"/>
              <a:t>1 069 STEP</a:t>
            </a:r>
          </a:p>
          <a:p>
            <a:pPr>
              <a:buFontTx/>
              <a:buChar char="-"/>
              <a:defRPr/>
            </a:pPr>
            <a:r>
              <a:rPr lang="fr-FR" altLang="fr-FR" sz="2000" b="0" kern="0" dirty="0" smtClean="0"/>
              <a:t>103 570 t  MS de boues produites</a:t>
            </a:r>
          </a:p>
          <a:p>
            <a:pPr>
              <a:buFontTx/>
              <a:buChar char="-"/>
              <a:defRPr/>
            </a:pPr>
            <a:r>
              <a:rPr lang="fr-FR" altLang="fr-FR" sz="2000" b="0" kern="0" dirty="0" smtClean="0"/>
              <a:t>56% composées, 8% épandues, 31% incinérées, 5% mises en décharge (ISDND)</a:t>
            </a:r>
          </a:p>
          <a:p>
            <a:pPr>
              <a:buFontTx/>
              <a:buChar char="-"/>
              <a:defRPr/>
            </a:pPr>
            <a:r>
              <a:rPr lang="fr-FR" altLang="fr-FR" sz="2000" b="0" kern="0" dirty="0" smtClean="0"/>
              <a:t>11 plates-formes de compostage, 3 incinérateurs, 5 ISD</a:t>
            </a: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1907704" y="3068960"/>
            <a:ext cx="594066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altLang="fr-FR" sz="2400" kern="0" dirty="0" smtClean="0"/>
              <a:t>Quelques enseignements</a:t>
            </a:r>
          </a:p>
          <a:p>
            <a:pPr>
              <a:buFontTx/>
              <a:buChar char="-"/>
              <a:defRPr/>
            </a:pPr>
            <a:r>
              <a:rPr lang="fr-FR" altLang="fr-FR" sz="2000" b="0" kern="0" dirty="0" smtClean="0"/>
              <a:t>Valorisation matière majoritaire : 2/3 </a:t>
            </a:r>
            <a:r>
              <a:rPr lang="fr-FR" altLang="fr-FR" sz="2000" b="0" i="1" kern="0" dirty="0" smtClean="0"/>
              <a:t>(proportion idem FR)</a:t>
            </a:r>
          </a:p>
          <a:p>
            <a:pPr>
              <a:buFontTx/>
              <a:buChar char="-"/>
              <a:defRPr/>
            </a:pPr>
            <a:r>
              <a:rPr lang="fr-FR" altLang="fr-FR" sz="2000" b="0" kern="0" dirty="0" smtClean="0"/>
              <a:t>Montée en puissance du compostage des boues : statut produit </a:t>
            </a:r>
            <a:r>
              <a:rPr lang="fr-FR" altLang="fr-FR" sz="2000" b="0" i="1" kern="0" dirty="0" smtClean="0"/>
              <a:t>(norme AFNOR NF U 44-095 de 2002)</a:t>
            </a:r>
            <a:endParaRPr lang="fr-FR" altLang="fr-FR" sz="2000" b="0" i="1" kern="0" dirty="0"/>
          </a:p>
          <a:p>
            <a:pPr>
              <a:defRPr/>
            </a:pPr>
            <a:endParaRPr lang="fr-FR" altLang="fr-FR" sz="2400" kern="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259632" y="4653136"/>
            <a:ext cx="633670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altLang="fr-FR" sz="2400" kern="0" dirty="0" smtClean="0"/>
              <a:t>Quelques menaces</a:t>
            </a:r>
          </a:p>
          <a:p>
            <a:pPr>
              <a:buFontTx/>
              <a:buChar char="-"/>
              <a:defRPr/>
            </a:pPr>
            <a:r>
              <a:rPr lang="fr-FR" altLang="fr-FR" sz="2000" b="0" kern="0" dirty="0" smtClean="0"/>
              <a:t>Mauvaise image, méconnaissance : acceptabilité sociétale ?</a:t>
            </a:r>
            <a:endParaRPr lang="fr-FR" altLang="fr-FR" sz="2400" kern="0" dirty="0"/>
          </a:p>
          <a:p>
            <a:pPr>
              <a:buFontTx/>
              <a:buChar char="-"/>
              <a:defRPr/>
            </a:pPr>
            <a:r>
              <a:rPr lang="fr-FR" altLang="fr-FR" sz="2000" b="0" kern="0" dirty="0" smtClean="0"/>
              <a:t>Difficulté avec filières agricoles de commercialisation</a:t>
            </a:r>
            <a:endParaRPr lang="fr-FR" altLang="fr-FR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166491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04664"/>
            <a:ext cx="8424862" cy="4752528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fr-FR" altLang="fr-FR" sz="3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Gestion des sous-produits</a:t>
            </a:r>
            <a:br>
              <a:rPr lang="fr-FR" altLang="fr-FR" sz="3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3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l’épuration des eaux usées</a:t>
            </a:r>
            <a:br>
              <a:rPr lang="fr-FR" altLang="fr-FR" sz="3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3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br>
              <a:rPr lang="fr-FR" altLang="fr-FR" sz="3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3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4/ Regards croisés sur la REUSE</a:t>
            </a:r>
            <a:endParaRPr lang="fr-FR" altLang="fr-FR" sz="4000" dirty="0" smtClean="0"/>
          </a:p>
        </p:txBody>
      </p:sp>
      <p:sp>
        <p:nvSpPr>
          <p:cNvPr id="16387" name="Text Box 79"/>
          <p:cNvSpPr txBox="1">
            <a:spLocks noChangeArrowheads="1"/>
          </p:cNvSpPr>
          <p:nvPr/>
        </p:nvSpPr>
        <p:spPr bwMode="auto">
          <a:xfrm>
            <a:off x="5937250" y="6243638"/>
            <a:ext cx="14237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400" dirty="0" smtClean="0">
                <a:solidFill>
                  <a:srgbClr val="2A4E66"/>
                </a:solidFill>
              </a:rPr>
              <a:t>Aix, 31 mars 2016</a:t>
            </a:r>
            <a:endParaRPr lang="fr-FR" altLang="fr-FR" sz="1400" dirty="0">
              <a:solidFill>
                <a:srgbClr val="2A4E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1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>
          <a:xfrm>
            <a:off x="2735263" y="333375"/>
            <a:ext cx="5619750" cy="7064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3000" kern="1200" dirty="0" smtClean="0">
                <a:solidFill>
                  <a:srgbClr val="2A4E66"/>
                </a:solidFill>
                <a:ea typeface="+mn-ea"/>
                <a:cs typeface="+mn-cs"/>
              </a:rPr>
              <a:t>La REUSE : Une démarche intégrée</a:t>
            </a:r>
          </a:p>
        </p:txBody>
      </p:sp>
      <p:grpSp>
        <p:nvGrpSpPr>
          <p:cNvPr id="13" name="Groupe 12"/>
          <p:cNvGrpSpPr>
            <a:grpSpLocks/>
          </p:cNvGrpSpPr>
          <p:nvPr/>
        </p:nvGrpSpPr>
        <p:grpSpPr bwMode="auto">
          <a:xfrm>
            <a:off x="1209675" y="2951163"/>
            <a:ext cx="3767138" cy="2071687"/>
            <a:chOff x="1209675" y="2951163"/>
            <a:chExt cx="3767138" cy="2071687"/>
          </a:xfrm>
        </p:grpSpPr>
        <p:grpSp>
          <p:nvGrpSpPr>
            <p:cNvPr id="17438" name="Groupe 6"/>
            <p:cNvGrpSpPr>
              <a:grpSpLocks/>
            </p:cNvGrpSpPr>
            <p:nvPr/>
          </p:nvGrpSpPr>
          <p:grpSpPr bwMode="auto">
            <a:xfrm>
              <a:off x="1209675" y="2951163"/>
              <a:ext cx="3767138" cy="2071687"/>
              <a:chOff x="1209675" y="2951163"/>
              <a:chExt cx="3767138" cy="2071687"/>
            </a:xfrm>
          </p:grpSpPr>
          <p:sp>
            <p:nvSpPr>
              <p:cNvPr id="47" name="46 Rectángulo redondeado"/>
              <p:cNvSpPr/>
              <p:nvPr/>
            </p:nvSpPr>
            <p:spPr>
              <a:xfrm>
                <a:off x="1209675" y="3994150"/>
                <a:ext cx="2143125" cy="928688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dirty="0">
                    <a:solidFill>
                      <a:schemeClr val="bg2">
                        <a:lumMod val="10000"/>
                      </a:schemeClr>
                    </a:solidFill>
                  </a:rPr>
                  <a:t>Normes nationales ou internationales</a:t>
                </a:r>
              </a:p>
            </p:txBody>
          </p:sp>
          <p:sp>
            <p:nvSpPr>
              <p:cNvPr id="25" name="24 Combinar"/>
              <p:cNvSpPr/>
              <p:nvPr/>
            </p:nvSpPr>
            <p:spPr bwMode="auto">
              <a:xfrm rot="14452000">
                <a:off x="3047207" y="3093244"/>
                <a:ext cx="2071687" cy="1787525"/>
              </a:xfrm>
              <a:prstGeom prst="flowChartMerg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dirty="0"/>
              </a:p>
            </p:txBody>
          </p:sp>
        </p:grpSp>
        <p:sp>
          <p:nvSpPr>
            <p:cNvPr id="30" name="29 CuadroTexto"/>
            <p:cNvSpPr txBox="1"/>
            <p:nvPr/>
          </p:nvSpPr>
          <p:spPr bwMode="auto">
            <a:xfrm>
              <a:off x="2924175" y="3781425"/>
              <a:ext cx="1787525" cy="338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600" dirty="0">
                  <a:solidFill>
                    <a:schemeClr val="bg2">
                      <a:lumMod val="25000"/>
                    </a:schemeClr>
                  </a:solidFill>
                  <a:cs typeface="+mn-cs"/>
                </a:rPr>
                <a:t>RÈGLEMENTAIRE</a:t>
              </a:r>
            </a:p>
          </p:txBody>
        </p:sp>
      </p:grpSp>
      <p:grpSp>
        <p:nvGrpSpPr>
          <p:cNvPr id="11" name="Groupe 10"/>
          <p:cNvGrpSpPr>
            <a:grpSpLocks/>
          </p:cNvGrpSpPr>
          <p:nvPr/>
        </p:nvGrpSpPr>
        <p:grpSpPr bwMode="auto">
          <a:xfrm>
            <a:off x="4824413" y="2944813"/>
            <a:ext cx="3924300" cy="2073275"/>
            <a:chOff x="4824413" y="2944813"/>
            <a:chExt cx="3924300" cy="2073275"/>
          </a:xfrm>
        </p:grpSpPr>
        <p:grpSp>
          <p:nvGrpSpPr>
            <p:cNvPr id="17434" name="Groupe 4"/>
            <p:cNvGrpSpPr>
              <a:grpSpLocks/>
            </p:cNvGrpSpPr>
            <p:nvPr/>
          </p:nvGrpSpPr>
          <p:grpSpPr bwMode="auto">
            <a:xfrm>
              <a:off x="4824413" y="2944813"/>
              <a:ext cx="3924300" cy="2073275"/>
              <a:chOff x="4824413" y="2944813"/>
              <a:chExt cx="3924300" cy="2073275"/>
            </a:xfrm>
          </p:grpSpPr>
          <p:sp>
            <p:nvSpPr>
              <p:cNvPr id="49" name="48 Rectángulo redondeado"/>
              <p:cNvSpPr/>
              <p:nvPr/>
            </p:nvSpPr>
            <p:spPr>
              <a:xfrm>
                <a:off x="6410325" y="3994150"/>
                <a:ext cx="2338388" cy="714375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dirty="0">
                    <a:solidFill>
                      <a:schemeClr val="accent6">
                        <a:lumMod val="50000"/>
                      </a:schemeClr>
                    </a:solidFill>
                  </a:rPr>
                  <a:t>- Organisation</a:t>
                </a:r>
              </a:p>
              <a:p>
                <a:pPr algn="ctr">
                  <a:defRPr/>
                </a:pPr>
                <a:r>
                  <a:rPr lang="fr-FR" dirty="0">
                    <a:solidFill>
                      <a:schemeClr val="accent6">
                        <a:lumMod val="50000"/>
                      </a:schemeClr>
                    </a:solidFill>
                  </a:rPr>
                  <a:t>- Acceptation sociale</a:t>
                </a:r>
              </a:p>
            </p:txBody>
          </p:sp>
          <p:sp>
            <p:nvSpPr>
              <p:cNvPr id="27" name="26 Combinar"/>
              <p:cNvSpPr/>
              <p:nvPr/>
            </p:nvSpPr>
            <p:spPr bwMode="auto">
              <a:xfrm rot="7205549">
                <a:off x="4680744" y="3088482"/>
                <a:ext cx="2073275" cy="1785937"/>
              </a:xfrm>
              <a:prstGeom prst="flowChartMerg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1600" dirty="0"/>
              </a:p>
            </p:txBody>
          </p:sp>
        </p:grpSp>
        <p:sp>
          <p:nvSpPr>
            <p:cNvPr id="31" name="30 CuadroTexto"/>
            <p:cNvSpPr txBox="1"/>
            <p:nvPr/>
          </p:nvSpPr>
          <p:spPr bwMode="auto">
            <a:xfrm>
              <a:off x="5497513" y="3922713"/>
              <a:ext cx="928687" cy="3397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600" dirty="0">
                  <a:solidFill>
                    <a:schemeClr val="accent6">
                      <a:lumMod val="50000"/>
                    </a:schemeClr>
                  </a:solidFill>
                  <a:cs typeface="+mn-cs"/>
                </a:rPr>
                <a:t>SOCIAL</a:t>
              </a:r>
            </a:p>
          </p:txBody>
        </p:sp>
      </p:grpSp>
      <p:grpSp>
        <p:nvGrpSpPr>
          <p:cNvPr id="12" name="Groupe 11"/>
          <p:cNvGrpSpPr>
            <a:grpSpLocks/>
          </p:cNvGrpSpPr>
          <p:nvPr/>
        </p:nvGrpSpPr>
        <p:grpSpPr bwMode="auto">
          <a:xfrm>
            <a:off x="3852863" y="3565525"/>
            <a:ext cx="2071687" cy="2384425"/>
            <a:chOff x="3852863" y="3565525"/>
            <a:chExt cx="2071687" cy="2384425"/>
          </a:xfrm>
        </p:grpSpPr>
        <p:grpSp>
          <p:nvGrpSpPr>
            <p:cNvPr id="17430" name="Groupe 5"/>
            <p:cNvGrpSpPr>
              <a:grpSpLocks/>
            </p:cNvGrpSpPr>
            <p:nvPr/>
          </p:nvGrpSpPr>
          <p:grpSpPr bwMode="auto">
            <a:xfrm>
              <a:off x="3852863" y="3565525"/>
              <a:ext cx="2071687" cy="2384425"/>
              <a:chOff x="3852863" y="3565525"/>
              <a:chExt cx="2071687" cy="2384425"/>
            </a:xfrm>
          </p:grpSpPr>
          <p:sp>
            <p:nvSpPr>
              <p:cNvPr id="26" name="25 Combinar"/>
              <p:cNvSpPr/>
              <p:nvPr/>
            </p:nvSpPr>
            <p:spPr bwMode="auto">
              <a:xfrm rot="10800000">
                <a:off x="3852863" y="3565525"/>
                <a:ext cx="2071687" cy="1785938"/>
              </a:xfrm>
              <a:prstGeom prst="flowChartMerg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1600" dirty="0"/>
              </a:p>
            </p:txBody>
          </p:sp>
          <p:sp>
            <p:nvSpPr>
              <p:cNvPr id="48" name="47 Rectángulo redondeado"/>
              <p:cNvSpPr/>
              <p:nvPr/>
            </p:nvSpPr>
            <p:spPr>
              <a:xfrm>
                <a:off x="3852863" y="5422900"/>
                <a:ext cx="2071687" cy="527050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dirty="0">
                    <a:solidFill>
                      <a:schemeClr val="accent4">
                        <a:lumMod val="50000"/>
                      </a:schemeClr>
                    </a:solidFill>
                  </a:rPr>
                  <a:t>Rentabilité, RSI</a:t>
                </a:r>
              </a:p>
            </p:txBody>
          </p:sp>
        </p:grpSp>
        <p:sp>
          <p:nvSpPr>
            <p:cNvPr id="32" name="31 CuadroTexto"/>
            <p:cNvSpPr txBox="1"/>
            <p:nvPr/>
          </p:nvSpPr>
          <p:spPr bwMode="auto">
            <a:xfrm>
              <a:off x="4138613" y="4708525"/>
              <a:ext cx="1571625" cy="338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600" dirty="0">
                  <a:solidFill>
                    <a:schemeClr val="accent4">
                      <a:lumMod val="50000"/>
                    </a:schemeClr>
                  </a:solidFill>
                  <a:cs typeface="+mn-cs"/>
                </a:rPr>
                <a:t>ECONOMIQUE</a:t>
              </a:r>
            </a:p>
          </p:txBody>
        </p:sp>
      </p:grpSp>
      <p:grpSp>
        <p:nvGrpSpPr>
          <p:cNvPr id="9" name="Groupe 8"/>
          <p:cNvGrpSpPr>
            <a:grpSpLocks/>
          </p:cNvGrpSpPr>
          <p:nvPr/>
        </p:nvGrpSpPr>
        <p:grpSpPr bwMode="auto">
          <a:xfrm>
            <a:off x="1116013" y="1844675"/>
            <a:ext cx="3843337" cy="2239963"/>
            <a:chOff x="1115616" y="1844824"/>
            <a:chExt cx="3843734" cy="2239814"/>
          </a:xfrm>
        </p:grpSpPr>
        <p:grpSp>
          <p:nvGrpSpPr>
            <p:cNvPr id="17426" name="Groupe 1"/>
            <p:cNvGrpSpPr>
              <a:grpSpLocks/>
            </p:cNvGrpSpPr>
            <p:nvPr/>
          </p:nvGrpSpPr>
          <p:grpSpPr bwMode="auto">
            <a:xfrm>
              <a:off x="1115616" y="1844824"/>
              <a:ext cx="3843734" cy="2239814"/>
              <a:chOff x="1115616" y="1844824"/>
              <a:chExt cx="3843734" cy="2239814"/>
            </a:xfrm>
          </p:grpSpPr>
          <p:sp>
            <p:nvSpPr>
              <p:cNvPr id="46" name="45 Rectángulo redondeado"/>
              <p:cNvSpPr/>
              <p:nvPr/>
            </p:nvSpPr>
            <p:spPr>
              <a:xfrm>
                <a:off x="1115616" y="1844824"/>
                <a:ext cx="2308463" cy="933388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dirty="0">
                    <a:solidFill>
                      <a:schemeClr val="bg1"/>
                    </a:solidFill>
                  </a:rPr>
                  <a:t>- Traitement de l’eau</a:t>
                </a:r>
              </a:p>
              <a:p>
                <a:pPr algn="ctr">
                  <a:defRPr/>
                </a:pPr>
                <a:r>
                  <a:rPr lang="fr-FR" dirty="0">
                    <a:solidFill>
                      <a:schemeClr val="bg1"/>
                    </a:solidFill>
                  </a:rPr>
                  <a:t>- Réseau hydraulique</a:t>
                </a:r>
              </a:p>
              <a:p>
                <a:pPr algn="ctr">
                  <a:defRPr/>
                </a:pPr>
                <a:r>
                  <a:rPr lang="fr-FR" dirty="0">
                    <a:solidFill>
                      <a:schemeClr val="bg1"/>
                    </a:solidFill>
                  </a:rPr>
                  <a:t>- Système d’irrigation</a:t>
                </a:r>
              </a:p>
            </p:txBody>
          </p:sp>
          <p:sp>
            <p:nvSpPr>
              <p:cNvPr id="15" name="14 Combinar"/>
              <p:cNvSpPr/>
              <p:nvPr/>
            </p:nvSpPr>
            <p:spPr bwMode="auto">
              <a:xfrm rot="18041612">
                <a:off x="3029721" y="2155008"/>
                <a:ext cx="2071550" cy="1787710"/>
              </a:xfrm>
              <a:prstGeom prst="flowChartMerg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427" name="32 CuadroTexto"/>
            <p:cNvSpPr txBox="1">
              <a:spLocks noChangeArrowheads="1"/>
            </p:cNvSpPr>
            <p:nvPr/>
          </p:nvSpPr>
          <p:spPr bwMode="auto">
            <a:xfrm>
              <a:off x="3138488" y="2709863"/>
              <a:ext cx="13589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b="1">
                  <a:solidFill>
                    <a:srgbClr val="185C94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fr-FR" altLang="fr-FR" sz="1600">
                  <a:solidFill>
                    <a:schemeClr val="bg1"/>
                  </a:solidFill>
                </a:rPr>
                <a:t>TECHNIQUE</a:t>
              </a:r>
            </a:p>
          </p:txBody>
        </p:sp>
      </p:grpSp>
      <p:grpSp>
        <p:nvGrpSpPr>
          <p:cNvPr id="8" name="Groupe 7"/>
          <p:cNvGrpSpPr>
            <a:grpSpLocks/>
          </p:cNvGrpSpPr>
          <p:nvPr/>
        </p:nvGrpSpPr>
        <p:grpSpPr bwMode="auto">
          <a:xfrm>
            <a:off x="3852863" y="981075"/>
            <a:ext cx="2071687" cy="2513013"/>
            <a:chOff x="3852863" y="981075"/>
            <a:chExt cx="2071687" cy="2513013"/>
          </a:xfrm>
        </p:grpSpPr>
        <p:sp>
          <p:nvSpPr>
            <p:cNvPr id="97" name="96 Combinar"/>
            <p:cNvSpPr/>
            <p:nvPr/>
          </p:nvSpPr>
          <p:spPr bwMode="auto">
            <a:xfrm>
              <a:off x="3852863" y="1708150"/>
              <a:ext cx="2071687" cy="1785938"/>
            </a:xfrm>
            <a:prstGeom prst="flowChartMerg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17424" name="28 CuadroTexto"/>
            <p:cNvSpPr txBox="1">
              <a:spLocks noChangeArrowheads="1"/>
            </p:cNvSpPr>
            <p:nvPr/>
          </p:nvSpPr>
          <p:spPr bwMode="auto">
            <a:xfrm>
              <a:off x="4352925" y="2065338"/>
              <a:ext cx="121443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b="1">
                  <a:solidFill>
                    <a:srgbClr val="185C94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fr-FR" altLang="fr-FR" sz="1600">
                  <a:solidFill>
                    <a:schemeClr val="bg1"/>
                  </a:solidFill>
                </a:rPr>
                <a:t>SANITAIRE</a:t>
              </a:r>
            </a:p>
          </p:txBody>
        </p:sp>
        <p:sp>
          <p:nvSpPr>
            <p:cNvPr id="44" name="43 Rectángulo redondeado"/>
            <p:cNvSpPr/>
            <p:nvPr/>
          </p:nvSpPr>
          <p:spPr>
            <a:xfrm>
              <a:off x="3852863" y="981075"/>
              <a:ext cx="2071687" cy="65563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>
                  <a:solidFill>
                    <a:schemeClr val="bg1"/>
                  </a:solidFill>
                </a:rPr>
                <a:t>- Qualité des EUT</a:t>
              </a:r>
            </a:p>
            <a:p>
              <a:pPr algn="ctr">
                <a:defRPr/>
              </a:pPr>
              <a:r>
                <a:rPr lang="fr-FR" dirty="0">
                  <a:solidFill>
                    <a:schemeClr val="bg1"/>
                  </a:solidFill>
                </a:rPr>
                <a:t>- Gestion du risque</a:t>
              </a:r>
            </a:p>
          </p:txBody>
        </p:sp>
      </p:grp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250825" y="44450"/>
            <a:ext cx="49688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fr-FR" sz="1400" kern="0" dirty="0" smtClean="0">
                <a:latin typeface="+mj-lt"/>
                <a:ea typeface="+mj-ea"/>
                <a:cs typeface="+mj-cs"/>
              </a:rPr>
              <a:t>L’eau en Méditerranée - Aix Marseille Université – 31 mars 2016</a:t>
            </a:r>
            <a:endParaRPr lang="fr-FR" sz="1600" kern="0" dirty="0">
              <a:latin typeface="+mj-lt"/>
              <a:ea typeface="+mj-ea"/>
              <a:cs typeface="+mj-cs"/>
            </a:endParaRPr>
          </a:p>
        </p:txBody>
      </p:sp>
      <p:grpSp>
        <p:nvGrpSpPr>
          <p:cNvPr id="10" name="Groupe 9"/>
          <p:cNvGrpSpPr>
            <a:grpSpLocks/>
          </p:cNvGrpSpPr>
          <p:nvPr/>
        </p:nvGrpSpPr>
        <p:grpSpPr bwMode="auto">
          <a:xfrm>
            <a:off x="4821238" y="1700213"/>
            <a:ext cx="4214812" cy="2386012"/>
            <a:chOff x="4821238" y="1700808"/>
            <a:chExt cx="4214812" cy="2385417"/>
          </a:xfrm>
        </p:grpSpPr>
        <p:grpSp>
          <p:nvGrpSpPr>
            <p:cNvPr id="17419" name="Groupe 3"/>
            <p:cNvGrpSpPr>
              <a:grpSpLocks/>
            </p:cNvGrpSpPr>
            <p:nvPr/>
          </p:nvGrpSpPr>
          <p:grpSpPr bwMode="auto">
            <a:xfrm>
              <a:off x="4821238" y="1700808"/>
              <a:ext cx="4214812" cy="2385417"/>
              <a:chOff x="4821238" y="1700808"/>
              <a:chExt cx="4214812" cy="2385417"/>
            </a:xfrm>
          </p:grpSpPr>
          <p:sp>
            <p:nvSpPr>
              <p:cNvPr id="45" name="44 Rectángulo redondeado"/>
              <p:cNvSpPr/>
              <p:nvPr/>
            </p:nvSpPr>
            <p:spPr>
              <a:xfrm>
                <a:off x="6300788" y="1700808"/>
                <a:ext cx="2735262" cy="930043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dirty="0">
                    <a:solidFill>
                      <a:schemeClr val="tx1"/>
                    </a:solidFill>
                  </a:rPr>
                  <a:t>- Système de culture</a:t>
                </a:r>
              </a:p>
              <a:p>
                <a:pPr algn="ctr">
                  <a:defRPr/>
                </a:pPr>
                <a:r>
                  <a:rPr lang="fr-FR" dirty="0">
                    <a:solidFill>
                      <a:schemeClr val="tx1"/>
                    </a:solidFill>
                  </a:rPr>
                  <a:t>- Environnement </a:t>
                </a:r>
                <a:r>
                  <a:rPr lang="fr-FR" b="0" dirty="0">
                    <a:solidFill>
                      <a:schemeClr val="tx1"/>
                    </a:solidFill>
                  </a:rPr>
                  <a:t> (Pédologie, hydrogéologie…)</a:t>
                </a:r>
              </a:p>
            </p:txBody>
          </p:sp>
          <p:sp>
            <p:nvSpPr>
              <p:cNvPr id="14" name="13 Combinar"/>
              <p:cNvSpPr/>
              <p:nvPr/>
            </p:nvSpPr>
            <p:spPr bwMode="auto">
              <a:xfrm rot="3619781">
                <a:off x="4678621" y="2157671"/>
                <a:ext cx="2071170" cy="1785937"/>
              </a:xfrm>
              <a:prstGeom prst="flowChartMerg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420" name="33 CuadroTexto"/>
            <p:cNvSpPr txBox="1">
              <a:spLocks noChangeArrowheads="1"/>
            </p:cNvSpPr>
            <p:nvPr/>
          </p:nvSpPr>
          <p:spPr bwMode="auto">
            <a:xfrm>
              <a:off x="5292725" y="2586038"/>
              <a:ext cx="137636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b="1">
                  <a:solidFill>
                    <a:srgbClr val="185C94"/>
                  </a:solidFill>
                  <a:latin typeface="Arial Narrow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fr-FR" altLang="fr-FR" sz="1600">
                  <a:solidFill>
                    <a:schemeClr val="tx1"/>
                  </a:solidFill>
                </a:rPr>
                <a:t>AGRONOMIE</a:t>
              </a:r>
            </a:p>
          </p:txBody>
        </p:sp>
      </p:grpSp>
      <p:sp>
        <p:nvSpPr>
          <p:cNvPr id="50" name="49 Elipse"/>
          <p:cNvSpPr/>
          <p:nvPr/>
        </p:nvSpPr>
        <p:spPr>
          <a:xfrm>
            <a:off x="3995738" y="2708275"/>
            <a:ext cx="1728787" cy="165735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SCÉNARII DE REUSE</a:t>
            </a:r>
          </a:p>
        </p:txBody>
      </p:sp>
    </p:spTree>
    <p:extLst>
      <p:ext uri="{BB962C8B-B14F-4D97-AF65-F5344CB8AC3E}">
        <p14:creationId xmlns:p14="http://schemas.microsoft.com/office/powerpoint/2010/main" val="225194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>
          <a:xfrm>
            <a:off x="468313" y="333375"/>
            <a:ext cx="7886700" cy="7064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3000" kern="1200" dirty="0" smtClean="0">
                <a:solidFill>
                  <a:srgbClr val="2A4E66"/>
                </a:solidFill>
                <a:ea typeface="+mn-ea"/>
                <a:cs typeface="+mn-cs"/>
              </a:rPr>
              <a:t>La REUSE : Des approches sanitaires contrastées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323528" y="1052736"/>
            <a:ext cx="84137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altLang="fr-FR" sz="2400" kern="0" dirty="0" smtClean="0"/>
              <a:t>Deux approches techniquement et philosophiquement tranchées…</a:t>
            </a:r>
          </a:p>
          <a:p>
            <a:pPr>
              <a:buFontTx/>
              <a:buChar char="-"/>
              <a:defRPr/>
            </a:pPr>
            <a:r>
              <a:rPr lang="fr-FR" altLang="fr-FR" sz="2000" b="0" kern="0" dirty="0" smtClean="0"/>
              <a:t>Approche technologique, traitement intensif de l’eau (membranaire), désinfection poussée, risque zéro</a:t>
            </a:r>
          </a:p>
          <a:p>
            <a:pPr marL="0" indent="0">
              <a:defRPr/>
            </a:pPr>
            <a:r>
              <a:rPr lang="fr-FR" altLang="fr-FR" sz="2000" b="0" kern="0" dirty="0"/>
              <a:t>	</a:t>
            </a:r>
            <a:r>
              <a:rPr lang="fr-FR" altLang="fr-FR" sz="2000" b="0" kern="0" dirty="0" err="1" smtClean="0"/>
              <a:t>Process</a:t>
            </a:r>
            <a:r>
              <a:rPr lang="fr-FR" altLang="fr-FR" sz="2000" b="0" kern="0" dirty="0" smtClean="0"/>
              <a:t> </a:t>
            </a:r>
            <a:r>
              <a:rPr lang="fr-FR" altLang="fr-FR" sz="2000" b="0" kern="0" dirty="0" smtClean="0">
                <a:sym typeface="Wingdings"/>
              </a:rPr>
              <a:t> Qualité  Usage de type ‘eaux conventionnelles’</a:t>
            </a:r>
            <a:endParaRPr lang="fr-FR" altLang="fr-FR" sz="2000" b="0" kern="0" dirty="0" smtClean="0"/>
          </a:p>
          <a:p>
            <a:pPr marL="0" indent="0">
              <a:defRPr/>
            </a:pPr>
            <a:r>
              <a:rPr lang="fr-FR" altLang="fr-FR" sz="2000" b="0" kern="0" dirty="0" smtClean="0"/>
              <a:t>	(ex : réglementation Californienne)</a:t>
            </a:r>
          </a:p>
          <a:p>
            <a:pPr>
              <a:buFontTx/>
              <a:buChar char="-"/>
              <a:defRPr/>
            </a:pPr>
            <a:r>
              <a:rPr lang="fr-FR" altLang="fr-FR" sz="2000" b="0" kern="0" dirty="0" smtClean="0"/>
              <a:t>Approche systémique, </a:t>
            </a:r>
            <a:r>
              <a:rPr lang="fr-FR" altLang="fr-FR" sz="2000" b="0" kern="0" dirty="0" err="1" smtClean="0"/>
              <a:t>multibarrières</a:t>
            </a:r>
            <a:r>
              <a:rPr lang="fr-FR" altLang="fr-FR" sz="2000" b="0" kern="0" dirty="0" smtClean="0"/>
              <a:t>, abattement progressif de la concentration en pathogènes dans le cycle de l’eau</a:t>
            </a:r>
          </a:p>
          <a:p>
            <a:pPr marL="0" indent="0">
              <a:defRPr/>
            </a:pPr>
            <a:r>
              <a:rPr lang="fr-FR" altLang="fr-FR" sz="2000" b="0" kern="0" dirty="0"/>
              <a:t>	</a:t>
            </a:r>
            <a:r>
              <a:rPr lang="fr-FR" altLang="fr-FR" sz="2000" b="0" kern="0" dirty="0" smtClean="0"/>
              <a:t>Qualité d’eau </a:t>
            </a:r>
            <a:r>
              <a:rPr lang="fr-FR" altLang="fr-FR" sz="2000" b="0" kern="0" dirty="0" smtClean="0">
                <a:sym typeface="Wingdings"/>
              </a:rPr>
              <a:t> Usages  Contraintes de culture, distance et exposition</a:t>
            </a:r>
            <a:endParaRPr lang="fr-FR" altLang="fr-FR" sz="2000" b="0" kern="0" dirty="0" smtClean="0"/>
          </a:p>
          <a:p>
            <a:pPr marL="0" indent="0">
              <a:defRPr/>
            </a:pPr>
            <a:r>
              <a:rPr lang="fr-FR" altLang="fr-FR" sz="2000" b="0" kern="0" dirty="0" smtClean="0"/>
              <a:t>	(ex : recommandations OMS 2006, réglementation FR critiquée)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539553" y="4509120"/>
            <a:ext cx="7704856" cy="50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altLang="fr-FR" sz="2400" kern="0" dirty="0"/>
              <a:t>… pour une question centrale </a:t>
            </a:r>
            <a:r>
              <a:rPr lang="fr-FR" altLang="fr-FR" sz="2400" kern="0" dirty="0" smtClean="0"/>
              <a:t>: jusqu’où </a:t>
            </a:r>
            <a:r>
              <a:rPr lang="fr-FR" altLang="fr-FR" sz="2400" kern="0" dirty="0"/>
              <a:t>traiter et à quel coût ?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0825" y="44450"/>
            <a:ext cx="49688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fr-FR" sz="1400" kern="0" dirty="0" smtClean="0">
                <a:latin typeface="+mj-lt"/>
                <a:ea typeface="+mj-ea"/>
                <a:cs typeface="+mj-cs"/>
              </a:rPr>
              <a:t>L’eau en Méditerranée - Aix Marseille Université – 31 mars 2016</a:t>
            </a:r>
            <a:endParaRPr lang="fr-FR" sz="16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99593" y="5157192"/>
            <a:ext cx="7344816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altLang="fr-FR" sz="2400" kern="0" dirty="0" smtClean="0"/>
              <a:t>… et à ce jour bien peu de réalisations dans la Région</a:t>
            </a:r>
          </a:p>
          <a:p>
            <a:pPr>
              <a:buFontTx/>
              <a:buChar char="-"/>
              <a:defRPr/>
            </a:pPr>
            <a:r>
              <a:rPr lang="fr-FR" altLang="fr-FR" sz="2000" b="0" kern="0" dirty="0" smtClean="0"/>
              <a:t>Golf de Ste Maxime, Porquerolles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0" descr="100_31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468313" y="260350"/>
            <a:ext cx="6696075" cy="769938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 dirty="0"/>
              <a:t>Golf de </a:t>
            </a:r>
            <a:r>
              <a:rPr lang="fr-FR" altLang="fr-FR" sz="2400" dirty="0" err="1"/>
              <a:t>Spérone</a:t>
            </a:r>
            <a:r>
              <a:rPr lang="fr-FR" altLang="fr-FR" sz="2400" dirty="0"/>
              <a:t> (Bonifacio, Corse du Sud), </a:t>
            </a:r>
            <a:r>
              <a:rPr lang="fr-FR" altLang="fr-FR" sz="2400" dirty="0" smtClean="0"/>
              <a:t>2011-2015</a:t>
            </a:r>
            <a:endParaRPr lang="fr-FR" altLang="fr-FR" sz="2400" dirty="0"/>
          </a:p>
          <a:p>
            <a:pPr eaLnBrk="1" hangingPunct="1">
              <a:spcBef>
                <a:spcPct val="0"/>
              </a:spcBef>
            </a:pPr>
            <a:r>
              <a:rPr lang="fr-FR" altLang="fr-FR" sz="2000" b="0" dirty="0"/>
              <a:t>Etude d’impact environnemental, dossiers réglementaires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076825" y="4492625"/>
            <a:ext cx="3792538" cy="16922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/>
              <a:t>POINTS ESSENTIELS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2000" b="0"/>
              <a:t> usage golf / financement golf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2000" b="0"/>
              <a:t> STEP membranaire BRM, 15 000 EH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2000" b="0"/>
              <a:t> 2 250 m</a:t>
            </a:r>
            <a:r>
              <a:rPr lang="fr-FR" altLang="fr-FR" sz="2000" b="0" baseline="30000"/>
              <a:t>3</a:t>
            </a:r>
            <a:r>
              <a:rPr lang="fr-FR" altLang="fr-FR" sz="2000" b="0"/>
              <a:t>/j d’eaux entrantes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2000" b="0"/>
              <a:t> distance 7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323850" y="417513"/>
            <a:ext cx="8064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fr-FR" altLang="fr-FR" sz="3000">
                <a:solidFill>
                  <a:srgbClr val="2A4E66"/>
                </a:solidFill>
              </a:rPr>
              <a:t>Bonifacio – quelques unes des problématiques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19475" y="1252612"/>
            <a:ext cx="4192588" cy="138430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altLang="fr-FR" sz="2400" dirty="0">
                <a:cs typeface="+mn-cs"/>
              </a:rPr>
              <a:t>1- La fréquentation du public</a:t>
            </a:r>
          </a:p>
          <a:p>
            <a:pPr marL="342900" indent="-342900">
              <a:buFontTx/>
              <a:buChar char="-"/>
              <a:defRPr/>
            </a:pPr>
            <a:r>
              <a:rPr lang="fr-FR" altLang="fr-FR" sz="2000" b="0" dirty="0">
                <a:cs typeface="+mn-cs"/>
              </a:rPr>
              <a:t>Affluence estivale importante</a:t>
            </a:r>
          </a:p>
          <a:p>
            <a:pPr marL="342900" indent="-342900">
              <a:buFontTx/>
              <a:buChar char="-"/>
              <a:defRPr/>
            </a:pPr>
            <a:r>
              <a:rPr lang="fr-FR" altLang="fr-FR" sz="2000" b="0" dirty="0">
                <a:cs typeface="+mn-cs"/>
              </a:rPr>
              <a:t>Proximité villas</a:t>
            </a:r>
          </a:p>
          <a:p>
            <a:pPr marL="342900" indent="-342900">
              <a:buFontTx/>
              <a:buChar char="-"/>
              <a:defRPr/>
            </a:pPr>
            <a:r>
              <a:rPr lang="fr-FR" altLang="fr-FR" sz="2000" b="0" dirty="0">
                <a:cs typeface="+mn-cs"/>
              </a:rPr>
              <a:t>Sentier littoral traversant, utilisé 24/24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90638" y="2746375"/>
            <a:ext cx="4225925" cy="76993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altLang="fr-FR" sz="2400" dirty="0">
                <a:cs typeface="+mn-cs"/>
              </a:rPr>
              <a:t>2- Les enjeux environnementaux</a:t>
            </a:r>
          </a:p>
          <a:p>
            <a:pPr marL="342900" indent="-342900">
              <a:buFontTx/>
              <a:buChar char="-"/>
              <a:defRPr/>
            </a:pPr>
            <a:r>
              <a:rPr lang="fr-FR" altLang="fr-FR" sz="2000" b="0" dirty="0">
                <a:cs typeface="+mn-cs"/>
              </a:rPr>
              <a:t>Réserve marine protégée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4213" y="3752949"/>
            <a:ext cx="7416800" cy="169227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altLang="fr-FR" sz="2400" dirty="0">
                <a:cs typeface="+mn-cs"/>
              </a:rPr>
              <a:t>3- La réglementation française</a:t>
            </a:r>
          </a:p>
          <a:p>
            <a:pPr marL="342900" indent="-342900">
              <a:buFontTx/>
              <a:buChar char="-"/>
              <a:defRPr/>
            </a:pPr>
            <a:r>
              <a:rPr lang="fr-FR" altLang="fr-FR" sz="2000" b="0" dirty="0">
                <a:cs typeface="+mn-cs"/>
              </a:rPr>
              <a:t>Teneur des sols en métaux lourds (Cd) supérieures aux normes</a:t>
            </a:r>
          </a:p>
          <a:p>
            <a:pPr>
              <a:defRPr/>
            </a:pPr>
            <a:r>
              <a:rPr lang="fr-FR" altLang="fr-FR" sz="2000" b="0" dirty="0">
                <a:cs typeface="+mn-cs"/>
              </a:rPr>
              <a:t>	(origine géologique naturelle des ETM, éléments traces métalliques)</a:t>
            </a:r>
          </a:p>
          <a:p>
            <a:pPr marL="342900" indent="-342900">
              <a:buFontTx/>
              <a:buChar char="-"/>
              <a:defRPr/>
            </a:pPr>
            <a:r>
              <a:rPr lang="fr-FR" altLang="fr-FR" sz="2000" b="0" dirty="0">
                <a:cs typeface="+mn-cs"/>
              </a:rPr>
              <a:t>Zone côtière : vitesse des vents rarement faible, dépasse les normes	(aspersion interdite pour vent &gt; 20 km/h)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0825" y="44450"/>
            <a:ext cx="49688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fr-FR" sz="1400" kern="0" dirty="0" smtClean="0">
                <a:latin typeface="+mj-lt"/>
                <a:ea typeface="+mj-ea"/>
                <a:cs typeface="+mj-cs"/>
              </a:rPr>
              <a:t>L’eau en Méditerranée - Aix Marseille Université – 31 mars 2016</a:t>
            </a:r>
            <a:endParaRPr lang="fr-FR" sz="16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323850" y="417513"/>
            <a:ext cx="8064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fr-FR" altLang="fr-FR" sz="3000">
                <a:solidFill>
                  <a:srgbClr val="2A4E66"/>
                </a:solidFill>
              </a:rPr>
              <a:t>Bonifacio – enseignements</a:t>
            </a:r>
          </a:p>
        </p:txBody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684213" y="1341438"/>
            <a:ext cx="6696075" cy="107632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ð"/>
            </a:pPr>
            <a:r>
              <a:rPr lang="fr-FR" altLang="fr-FR" sz="2400">
                <a:sym typeface="Wingdings" pitchFamily="2" charset="2"/>
              </a:rPr>
              <a:t>Réussir à s’affranchir des contraintes d’exposition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2000" b="0"/>
              <a:t>Afficher et communiquer sur la nature de l’eau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2000" b="0"/>
              <a:t>Désinfecter au maximum pour atteindre une qualité ++</a:t>
            </a:r>
          </a:p>
        </p:txBody>
      </p:sp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1265238" y="2781300"/>
            <a:ext cx="7410450" cy="76835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ð"/>
            </a:pPr>
            <a:r>
              <a:rPr lang="fr-FR" altLang="fr-FR" sz="2400">
                <a:sym typeface="Wingdings" pitchFamily="2" charset="2"/>
              </a:rPr>
              <a:t>S ’appuyer sur les bénéfices environnementaux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2000" b="0"/>
              <a:t>« La REUSE diminue les rejets en mer d’effluents (yc nutriments N et P) »</a:t>
            </a:r>
          </a:p>
        </p:txBody>
      </p:sp>
      <p:sp>
        <p:nvSpPr>
          <p:cNvPr id="25606" name="Rectangle 10"/>
          <p:cNvSpPr>
            <a:spLocks noChangeArrowheads="1"/>
          </p:cNvSpPr>
          <p:nvPr/>
        </p:nvSpPr>
        <p:spPr bwMode="auto">
          <a:xfrm>
            <a:off x="742950" y="3860800"/>
            <a:ext cx="5197475" cy="1385888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ð"/>
            </a:pPr>
            <a:r>
              <a:rPr lang="fr-FR" altLang="fr-FR" sz="2400">
                <a:sym typeface="Wingdings" pitchFamily="2" charset="2"/>
              </a:rPr>
              <a:t>Remettre en cause la réglementation !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2000" b="0"/>
              <a:t>Critiquer le calque de la réglementation ‘boues’ pour ce qui est des ETM des sols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2000" b="0"/>
              <a:t>Demander à déroger aux contraintes de vent…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0825" y="44450"/>
            <a:ext cx="49688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fr-FR" sz="1400" kern="0" dirty="0" smtClean="0">
                <a:latin typeface="+mj-lt"/>
                <a:ea typeface="+mj-ea"/>
                <a:cs typeface="+mj-cs"/>
              </a:rPr>
              <a:t>L’eau en Méditerranée - Aix Marseille Université – 31 mars 2016</a:t>
            </a:r>
            <a:endParaRPr lang="fr-FR" sz="16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5" grpId="0" animBg="1"/>
      <p:bldP spid="2560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4" descr="Résultat de recherche d'images pour &quot;réseaux canal de provence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29699" name="AutoShape 6" descr="Résultat de recherche d'images pour &quot;réseaux canal de provence&quot;"/>
          <p:cNvSpPr>
            <a:spLocks noChangeAspect="1" noChangeArrowheads="1"/>
          </p:cNvSpPr>
          <p:nvPr/>
        </p:nvSpPr>
        <p:spPr bwMode="auto">
          <a:xfrm>
            <a:off x="1524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pic>
        <p:nvPicPr>
          <p:cNvPr id="29700" name="10 Imagen" descr="P1200652.JPG"/>
          <p:cNvPicPr>
            <a:picLocks noChangeAspect="1"/>
          </p:cNvPicPr>
          <p:nvPr/>
        </p:nvPicPr>
        <p:blipFill>
          <a:blip r:embed="rId3">
            <a:lum bright="1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468313" y="260350"/>
            <a:ext cx="7991475" cy="769938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 dirty="0"/>
              <a:t>Plaine agricole de Moissac-Bellevue (parc du Verdon</a:t>
            </a:r>
            <a:r>
              <a:rPr lang="fr-FR" altLang="fr-FR" sz="2400"/>
              <a:t>), </a:t>
            </a:r>
            <a:r>
              <a:rPr lang="fr-FR" altLang="fr-FR" sz="2400" smtClean="0"/>
              <a:t>2011-2015</a:t>
            </a:r>
            <a:endParaRPr lang="fr-FR" altLang="fr-FR" sz="2400" dirty="0"/>
          </a:p>
          <a:p>
            <a:pPr eaLnBrk="1" hangingPunct="1">
              <a:spcBef>
                <a:spcPct val="0"/>
              </a:spcBef>
            </a:pPr>
            <a:r>
              <a:rPr lang="fr-FR" altLang="fr-FR" sz="2000" b="0" dirty="0"/>
              <a:t>Etude d’impact environnemental, dossiers réglementaires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076825" y="4492625"/>
            <a:ext cx="3143250" cy="13843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/>
              <a:t>POINTS ESSENTIELS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2000" b="0"/>
              <a:t> 50 ha, 4 agriculteurs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2000" b="0"/>
              <a:t> rejet STEP 4 000 EH, 450 m</a:t>
            </a:r>
            <a:r>
              <a:rPr lang="fr-FR" altLang="fr-FR" sz="2000" b="0" baseline="30000"/>
              <a:t>3</a:t>
            </a:r>
            <a:r>
              <a:rPr lang="fr-FR" altLang="fr-FR" sz="2000" b="0"/>
              <a:t>/j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2000" b="0"/>
              <a:t> vallon sec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323850" y="417513"/>
            <a:ext cx="8064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fr-FR" altLang="fr-FR" sz="3000">
                <a:solidFill>
                  <a:srgbClr val="2A4E66"/>
                </a:solidFill>
              </a:rPr>
              <a:t>Parc du Verdon – quelques unes des problématiques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98675" y="2836863"/>
            <a:ext cx="6434138" cy="138430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altLang="fr-FR" sz="2400" dirty="0">
                <a:cs typeface="+mn-cs"/>
                <a:sym typeface="Wingdings"/>
              </a:rPr>
              <a:t>2- Un territoire dépourvu d’eaux conventionnelles</a:t>
            </a:r>
          </a:p>
          <a:p>
            <a:pPr marL="342900" indent="-342900">
              <a:buFontTx/>
              <a:buChar char="-"/>
              <a:defRPr/>
            </a:pPr>
            <a:r>
              <a:rPr lang="fr-FR" altLang="fr-FR" sz="2000" b="0" dirty="0">
                <a:cs typeface="+mn-cs"/>
              </a:rPr>
              <a:t>Pas de réseau régional (SCP)</a:t>
            </a:r>
          </a:p>
          <a:p>
            <a:pPr marL="342900" indent="-342900">
              <a:buFontTx/>
              <a:buChar char="-"/>
              <a:defRPr/>
            </a:pPr>
            <a:r>
              <a:rPr lang="fr-FR" altLang="fr-FR" sz="2000" b="0" dirty="0">
                <a:cs typeface="+mn-cs"/>
              </a:rPr>
              <a:t>Pas de canaux traditionnels, pas de cours d’eau,</a:t>
            </a:r>
          </a:p>
          <a:p>
            <a:pPr>
              <a:defRPr/>
            </a:pPr>
            <a:r>
              <a:rPr lang="fr-FR" altLang="fr-FR" sz="2000" b="0" dirty="0">
                <a:cs typeface="+mn-cs"/>
              </a:rPr>
              <a:t>	pas d’association d’usagers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1188" y="1196975"/>
            <a:ext cx="5689600" cy="138430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altLang="fr-FR" sz="2400" dirty="0">
                <a:cs typeface="+mn-cs"/>
                <a:sym typeface="Wingdings"/>
              </a:rPr>
              <a:t>1- Une agriculture patrimoniale</a:t>
            </a:r>
          </a:p>
          <a:p>
            <a:pPr marL="342900" indent="-342900">
              <a:buFontTx/>
              <a:buChar char="-"/>
              <a:defRPr/>
            </a:pPr>
            <a:r>
              <a:rPr lang="fr-FR" altLang="fr-FR" sz="2000" b="0" dirty="0">
                <a:cs typeface="+mn-cs"/>
              </a:rPr>
              <a:t>Parc du Verdon, arrière pays provençal :</a:t>
            </a:r>
            <a:br>
              <a:rPr lang="fr-FR" altLang="fr-FR" sz="2000" b="0" dirty="0">
                <a:cs typeface="+mn-cs"/>
              </a:rPr>
            </a:br>
            <a:r>
              <a:rPr lang="fr-FR" altLang="fr-FR" sz="2000" b="0" dirty="0">
                <a:cs typeface="+mn-cs"/>
              </a:rPr>
              <a:t>	enjeux touristiques et maintien de l’agriculture</a:t>
            </a:r>
          </a:p>
          <a:p>
            <a:pPr marL="342900" indent="-342900">
              <a:buFontTx/>
              <a:buChar char="-"/>
              <a:defRPr/>
            </a:pPr>
            <a:r>
              <a:rPr lang="fr-FR" altLang="fr-FR" sz="2000" b="0" dirty="0">
                <a:cs typeface="+mn-cs"/>
              </a:rPr>
              <a:t>Facteur limitant : la disponibilité de la ressource en eau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0113" y="4365625"/>
            <a:ext cx="5759450" cy="138430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altLang="fr-FR" sz="2400" dirty="0">
                <a:cs typeface="+mn-cs"/>
                <a:sym typeface="Wingdings"/>
              </a:rPr>
              <a:t>3- Le besoin d’une solution simple et robuste</a:t>
            </a:r>
          </a:p>
          <a:p>
            <a:pPr marL="342900" indent="-342900">
              <a:buFontTx/>
              <a:buChar char="-"/>
              <a:defRPr/>
            </a:pPr>
            <a:r>
              <a:rPr lang="fr-FR" altLang="fr-FR" sz="2000" b="0" dirty="0">
                <a:cs typeface="+mn-cs"/>
              </a:rPr>
              <a:t>Pas de traitement intensif</a:t>
            </a:r>
          </a:p>
          <a:p>
            <a:pPr marL="342900" indent="-342900">
              <a:buFontTx/>
              <a:buChar char="-"/>
              <a:defRPr/>
            </a:pPr>
            <a:r>
              <a:rPr lang="fr-FR" altLang="fr-FR" sz="2000" b="0" dirty="0">
                <a:cs typeface="+mn-cs"/>
              </a:rPr>
              <a:t>Pas de gros investissements</a:t>
            </a:r>
          </a:p>
          <a:p>
            <a:pPr marL="342900" indent="-342900">
              <a:buFontTx/>
              <a:buChar char="-"/>
              <a:defRPr/>
            </a:pPr>
            <a:r>
              <a:rPr lang="fr-FR" altLang="fr-FR" sz="2000" b="0" dirty="0">
                <a:cs typeface="+mn-cs"/>
              </a:rPr>
              <a:t>Une maîtrise du risque sanitaire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50825" y="44450"/>
            <a:ext cx="49688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fr-FR" sz="1400" kern="0" dirty="0" smtClean="0">
                <a:latin typeface="+mj-lt"/>
                <a:ea typeface="+mj-ea"/>
                <a:cs typeface="+mj-cs"/>
              </a:rPr>
              <a:t>L’eau en Méditerranée - Aix Marseille Université – 31 mars 2016</a:t>
            </a:r>
            <a:endParaRPr lang="fr-FR" sz="16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323850" y="417513"/>
            <a:ext cx="8064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fr-FR" altLang="fr-FR" sz="3000">
                <a:solidFill>
                  <a:srgbClr val="2A4E66"/>
                </a:solidFill>
              </a:rPr>
              <a:t>Parc du Verdon – enseignements</a:t>
            </a:r>
          </a:p>
        </p:txBody>
      </p:sp>
      <p:sp>
        <p:nvSpPr>
          <p:cNvPr id="31748" name="Rectangle 8"/>
          <p:cNvSpPr>
            <a:spLocks noChangeArrowheads="1"/>
          </p:cNvSpPr>
          <p:nvPr/>
        </p:nvSpPr>
        <p:spPr bwMode="auto">
          <a:xfrm>
            <a:off x="539750" y="1200150"/>
            <a:ext cx="7345363" cy="1077913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ð"/>
            </a:pPr>
            <a:r>
              <a:rPr lang="fr-FR" altLang="fr-FR" sz="2400">
                <a:sym typeface="Wingdings" pitchFamily="2" charset="2"/>
              </a:rPr>
              <a:t>Mobiliser au mieux les volumes disponibles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2000" b="0"/>
              <a:t>Prélever et stocker dans le vallon sec les eaux de ruissellement en hiver, 	les eaux de la STEP en été</a:t>
            </a:r>
          </a:p>
        </p:txBody>
      </p:sp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971550" y="2436813"/>
            <a:ext cx="7518400" cy="200025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ð"/>
              <a:defRPr/>
            </a:pPr>
            <a:r>
              <a:rPr lang="fr-FR" altLang="fr-FR" sz="2400" dirty="0" smtClean="0">
                <a:cs typeface="+mn-cs"/>
                <a:sym typeface="Wingdings" pitchFamily="2" charset="2"/>
              </a:rPr>
              <a:t>Maîtriser ‘simplement’ le risque sanitaire</a:t>
            </a:r>
            <a:endParaRPr lang="fr-FR" altLang="fr-FR" sz="2400" dirty="0">
              <a:cs typeface="+mn-cs"/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fr-FR" altLang="fr-FR" sz="2000" b="0" dirty="0" smtClean="0">
                <a:cs typeface="+mn-cs"/>
              </a:rPr>
              <a:t>Reprendre l’approche OMS ‘étages de traitement’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fr-FR" altLang="fr-FR" sz="2000" b="0" dirty="0" smtClean="0">
                <a:cs typeface="+mn-cs"/>
              </a:rPr>
              <a:t>	abattement microbien progressif, 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fr-FR" altLang="fr-FR" sz="2000" b="0" dirty="0" smtClean="0">
                <a:cs typeface="+mn-cs"/>
              </a:rPr>
              <a:t>	de l’entrée des EUB dans la STEP jusqu’au produit récolté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fr-FR" altLang="fr-FR" sz="2000" b="0" dirty="0" smtClean="0">
                <a:cs typeface="+mn-cs"/>
              </a:rPr>
              <a:t>Utiliser </a:t>
            </a:r>
            <a:r>
              <a:rPr lang="fr-FR" altLang="fr-FR" sz="2000" b="0" dirty="0">
                <a:cs typeface="+mn-cs"/>
              </a:rPr>
              <a:t>trajet dans le vallon sec (1 km</a:t>
            </a:r>
            <a:r>
              <a:rPr lang="fr-FR" altLang="fr-FR" sz="2000" b="0" dirty="0" smtClean="0">
                <a:cs typeface="+mn-cs"/>
              </a:rPr>
              <a:t>) comme un étage de traitement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fr-FR" altLang="fr-FR" sz="2000" b="0" dirty="0" smtClean="0">
                <a:cs typeface="+mn-cs"/>
              </a:rPr>
              <a:t>Optimiser le dimensionnement et le fonctionnement du stockage / lagunage</a:t>
            </a:r>
          </a:p>
        </p:txBody>
      </p:sp>
      <p:sp>
        <p:nvSpPr>
          <p:cNvPr id="31750" name="Rectangle 10"/>
          <p:cNvSpPr>
            <a:spLocks noChangeArrowheads="1"/>
          </p:cNvSpPr>
          <p:nvPr/>
        </p:nvSpPr>
        <p:spPr bwMode="auto">
          <a:xfrm>
            <a:off x="1670050" y="4581525"/>
            <a:ext cx="6121400" cy="107632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ð"/>
            </a:pPr>
            <a:r>
              <a:rPr lang="fr-FR" altLang="fr-FR" sz="2400">
                <a:sym typeface="Wingdings" pitchFamily="2" charset="2"/>
              </a:rPr>
              <a:t>Mettre en place un site pilote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2000" b="0"/>
              <a:t>Tester et vérifier l’approche sanitaire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2000" b="0"/>
              <a:t>Confirmer les conditions d’un usage pour toutes les cultures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0825" y="44450"/>
            <a:ext cx="49688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fr-FR" sz="1400" kern="0" dirty="0" smtClean="0">
                <a:latin typeface="+mj-lt"/>
                <a:ea typeface="+mj-ea"/>
                <a:cs typeface="+mj-cs"/>
              </a:rPr>
              <a:t>L’eau en Méditerranée - Aix Marseille Université – 31 mars 2016</a:t>
            </a:r>
            <a:endParaRPr lang="fr-FR" sz="16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25605" grpId="0" animBg="1"/>
      <p:bldP spid="317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>
          <a:xfrm>
            <a:off x="2735263" y="333375"/>
            <a:ext cx="5619750" cy="7064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3000" kern="1200" dirty="0" smtClean="0">
                <a:solidFill>
                  <a:srgbClr val="2A4E66"/>
                </a:solidFill>
                <a:ea typeface="+mn-ea"/>
                <a:cs typeface="+mn-cs"/>
              </a:rPr>
              <a:t>Structure de l’intervention</a:t>
            </a: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250825" y="44450"/>
            <a:ext cx="49688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fr-FR" sz="1400" kern="0" dirty="0" smtClean="0">
                <a:latin typeface="+mj-lt"/>
                <a:ea typeface="+mj-ea"/>
                <a:cs typeface="+mj-cs"/>
              </a:rPr>
              <a:t>L’eau en Méditerranée - Aix Marseille Université – 31 mars 2016</a:t>
            </a:r>
            <a:endParaRPr lang="fr-FR" sz="16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514524" y="1016968"/>
            <a:ext cx="4392116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altLang="fr-FR" sz="2400" kern="0" dirty="0" smtClean="0">
                <a:sym typeface="Wingdings"/>
              </a:rPr>
              <a:t> </a:t>
            </a:r>
            <a:r>
              <a:rPr lang="fr-FR" altLang="fr-FR" sz="2400" kern="0" dirty="0" smtClean="0"/>
              <a:t>Quelques éléments de contexte</a:t>
            </a:r>
          </a:p>
          <a:p>
            <a:pPr>
              <a:buFontTx/>
              <a:buChar char="-"/>
              <a:defRPr/>
            </a:pPr>
            <a:r>
              <a:rPr lang="fr-FR" altLang="fr-FR" sz="2000" b="0" kern="0" dirty="0" smtClean="0"/>
              <a:t>Le concept de station d’épuration</a:t>
            </a:r>
          </a:p>
          <a:p>
            <a:pPr>
              <a:buFontTx/>
              <a:buChar char="-"/>
              <a:defRPr/>
            </a:pPr>
            <a:r>
              <a:rPr lang="fr-FR" altLang="fr-FR" sz="2000" b="0" kern="0" dirty="0" smtClean="0"/>
              <a:t>Le cadre réglementaire et normatif</a:t>
            </a: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187624" y="2348880"/>
            <a:ext cx="5760640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altLang="fr-FR" sz="2400" kern="0" dirty="0">
                <a:sym typeface="Wingdings"/>
              </a:rPr>
              <a:t> </a:t>
            </a:r>
            <a:r>
              <a:rPr lang="fr-FR" altLang="fr-FR" sz="2400" kern="0" dirty="0" smtClean="0"/>
              <a:t>La SCP</a:t>
            </a:r>
          </a:p>
          <a:p>
            <a:pPr>
              <a:buFontTx/>
              <a:buChar char="-"/>
              <a:defRPr/>
            </a:pPr>
            <a:r>
              <a:rPr lang="fr-FR" altLang="fr-FR" sz="2000" b="0" kern="0" dirty="0" smtClean="0"/>
              <a:t>Aménageur hydraulique régional…</a:t>
            </a:r>
          </a:p>
          <a:p>
            <a:pPr>
              <a:buFontTx/>
              <a:buChar char="-"/>
              <a:defRPr/>
            </a:pPr>
            <a:r>
              <a:rPr lang="fr-FR" altLang="fr-FR" sz="2000" b="0" kern="0" dirty="0" smtClean="0"/>
              <a:t>…et ingénieur conseil, en REUSE notamment</a:t>
            </a: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1835696" y="4792464"/>
            <a:ext cx="4968552" cy="96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altLang="fr-FR" sz="2400" kern="0" dirty="0">
                <a:sym typeface="Wingdings"/>
              </a:rPr>
              <a:t> </a:t>
            </a:r>
            <a:r>
              <a:rPr lang="fr-FR" altLang="fr-FR" sz="2400" kern="0" dirty="0" smtClean="0"/>
              <a:t>Réutilisation des eaux usées traitées</a:t>
            </a:r>
          </a:p>
          <a:p>
            <a:pPr>
              <a:buFontTx/>
              <a:buChar char="-"/>
              <a:defRPr/>
            </a:pPr>
            <a:r>
              <a:rPr lang="fr-FR" altLang="fr-FR" sz="2000" b="0" kern="0" dirty="0" smtClean="0"/>
              <a:t>Approches, et exemples méditerranéens</a:t>
            </a:r>
            <a:endParaRPr lang="fr-FR" altLang="fr-FR" sz="2000" b="0" kern="0" dirty="0"/>
          </a:p>
          <a:p>
            <a:pPr>
              <a:defRPr/>
            </a:pPr>
            <a:endParaRPr lang="fr-FR" altLang="fr-FR" sz="2400" kern="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99220" y="3767508"/>
            <a:ext cx="4320480" cy="88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altLang="fr-FR" sz="2400" kern="0" dirty="0">
                <a:sym typeface="Wingdings"/>
              </a:rPr>
              <a:t> </a:t>
            </a:r>
            <a:r>
              <a:rPr lang="fr-FR" altLang="fr-FR" sz="2400" kern="0" dirty="0" smtClean="0"/>
              <a:t>La gestion des boues en PACA</a:t>
            </a:r>
          </a:p>
          <a:p>
            <a:pPr>
              <a:buFontTx/>
              <a:buChar char="-"/>
              <a:defRPr/>
            </a:pPr>
            <a:r>
              <a:rPr lang="fr-FR" altLang="fr-FR" sz="2000" b="0" kern="0" dirty="0" smtClean="0"/>
              <a:t>Chiffres, enseignements, menaces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8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4" descr="Résultat de recherche d'images pour &quot;réseaux canal de provence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32771" name="AutoShape 6" descr="Résultat de recherche d'images pour &quot;réseaux canal de provence&quot;"/>
          <p:cNvSpPr>
            <a:spLocks noChangeAspect="1" noChangeArrowheads="1"/>
          </p:cNvSpPr>
          <p:nvPr/>
        </p:nvSpPr>
        <p:spPr bwMode="auto">
          <a:xfrm>
            <a:off x="1524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2" name="Rectangle 1"/>
          <p:cNvSpPr/>
          <p:nvPr/>
        </p:nvSpPr>
        <p:spPr>
          <a:xfrm>
            <a:off x="0" y="-26988"/>
            <a:ext cx="9144000" cy="6884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2773" name="Image 10" descr="110504_STEP Regusse_SCP (20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40115" b="31976"/>
          <a:stretch>
            <a:fillRect/>
          </a:stretch>
        </p:blipFill>
        <p:spPr bwMode="auto">
          <a:xfrm>
            <a:off x="3200400" y="1412875"/>
            <a:ext cx="59436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20" descr="micro-filtratio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2781300"/>
            <a:ext cx="59404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22" descr="P10100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8" r="13925" b="38889"/>
          <a:stretch>
            <a:fillRect/>
          </a:stretch>
        </p:blipFill>
        <p:spPr bwMode="auto">
          <a:xfrm>
            <a:off x="3213100" y="4149725"/>
            <a:ext cx="594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P10100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5516563"/>
            <a:ext cx="59404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2" descr="P10100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15" b="53323"/>
          <a:stretch>
            <a:fillRect/>
          </a:stretch>
        </p:blipFill>
        <p:spPr bwMode="auto">
          <a:xfrm>
            <a:off x="3203575" y="36513"/>
            <a:ext cx="593725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25450" y="2041525"/>
            <a:ext cx="2592388" cy="1373188"/>
          </a:xfrm>
          <a:prstGeom prst="rect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fr-FR" altLang="fr-FR" sz="3200" kern="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guise de conclusion…</a:t>
            </a:r>
            <a:endParaRPr lang="fr-FR" altLang="fr-FR" sz="40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>
          <a:xfrm>
            <a:off x="395536" y="333375"/>
            <a:ext cx="7921377" cy="7064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3000" kern="1200" dirty="0" smtClean="0">
                <a:solidFill>
                  <a:srgbClr val="2A4E66"/>
                </a:solidFill>
                <a:ea typeface="+mn-ea"/>
                <a:cs typeface="+mn-cs"/>
              </a:rPr>
              <a:t>Valorisation des boues, REUSE : quelques idées à retenir</a:t>
            </a:r>
          </a:p>
        </p:txBody>
      </p:sp>
      <p:sp>
        <p:nvSpPr>
          <p:cNvPr id="4" name="Rectangle 3"/>
          <p:cNvSpPr/>
          <p:nvPr/>
        </p:nvSpPr>
        <p:spPr>
          <a:xfrm>
            <a:off x="465243" y="2163166"/>
            <a:ext cx="8384394" cy="107721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altLang="fr-FR" sz="2400" dirty="0" smtClean="0">
                <a:cs typeface="+mn-cs"/>
                <a:sym typeface="Wingdings"/>
              </a:rPr>
              <a:t>Des dynamiques contrastées</a:t>
            </a:r>
            <a:endParaRPr lang="fr-FR" altLang="fr-FR" sz="2400" dirty="0">
              <a:cs typeface="+mn-cs"/>
              <a:sym typeface="Wingdings"/>
            </a:endParaRPr>
          </a:p>
          <a:p>
            <a:pPr marL="342900" indent="-342900">
              <a:buFontTx/>
              <a:buChar char="-"/>
              <a:defRPr/>
            </a:pPr>
            <a:r>
              <a:rPr lang="fr-FR" altLang="fr-FR" sz="2000" b="0" dirty="0" smtClean="0">
                <a:cs typeface="+mn-cs"/>
              </a:rPr>
              <a:t>Dans la Région : REUSE globalement en stand-by, boues majoritairement valorisées</a:t>
            </a:r>
          </a:p>
          <a:p>
            <a:pPr marL="342900" indent="-342900">
              <a:buFontTx/>
              <a:buChar char="-"/>
              <a:defRPr/>
            </a:pPr>
            <a:r>
              <a:rPr lang="fr-FR" altLang="fr-FR" sz="2000" b="0" dirty="0" smtClean="0">
                <a:cs typeface="+mn-cs"/>
              </a:rPr>
              <a:t>Ailleurs sur le bassin méditerranéen, urgences inversées… (ex : Maghreb, Israël)</a:t>
            </a:r>
            <a:endParaRPr lang="fr-FR" altLang="fr-FR" sz="2000" b="0" dirty="0"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5004" y="3356992"/>
            <a:ext cx="8064872" cy="107721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altLang="fr-FR" sz="2400" dirty="0" smtClean="0">
                <a:cs typeface="+mn-cs"/>
                <a:sym typeface="Wingdings"/>
              </a:rPr>
              <a:t>Des pratiques éprouvées </a:t>
            </a:r>
            <a:r>
              <a:rPr lang="fr-FR" altLang="fr-FR" sz="2400" dirty="0">
                <a:cs typeface="+mn-cs"/>
                <a:sym typeface="Wingdings"/>
              </a:rPr>
              <a:t>et des risques </a:t>
            </a:r>
            <a:r>
              <a:rPr lang="fr-FR" altLang="fr-FR" sz="2400" dirty="0" smtClean="0">
                <a:cs typeface="+mn-cs"/>
                <a:sym typeface="Wingdings"/>
              </a:rPr>
              <a:t>(à peu près) connus</a:t>
            </a:r>
            <a:endParaRPr lang="fr-FR" altLang="fr-FR" sz="2400" dirty="0">
              <a:cs typeface="+mn-cs"/>
              <a:sym typeface="Wingdings"/>
            </a:endParaRPr>
          </a:p>
          <a:p>
            <a:pPr marL="342900" indent="-342900">
              <a:buFontTx/>
              <a:buChar char="-"/>
              <a:defRPr/>
            </a:pPr>
            <a:r>
              <a:rPr lang="fr-FR" altLang="fr-FR" sz="2000" b="0" dirty="0">
                <a:cs typeface="+mn-cs"/>
              </a:rPr>
              <a:t>Beaucoup de réalisations et publications, qualités et usages variés</a:t>
            </a:r>
          </a:p>
          <a:p>
            <a:pPr marL="342900" indent="-342900">
              <a:buFontTx/>
              <a:buChar char="-"/>
              <a:defRPr/>
            </a:pPr>
            <a:r>
              <a:rPr lang="fr-FR" altLang="fr-FR" sz="2000" b="0" dirty="0">
                <a:cs typeface="+mn-cs"/>
              </a:rPr>
              <a:t>Nombreux référentiels </a:t>
            </a:r>
            <a:r>
              <a:rPr lang="fr-FR" altLang="fr-FR" sz="2000" b="0" dirty="0" smtClean="0">
                <a:cs typeface="+mn-cs"/>
              </a:rPr>
              <a:t>internationaux (OMS</a:t>
            </a:r>
            <a:r>
              <a:rPr lang="fr-FR" altLang="fr-FR" sz="2000" b="0" dirty="0">
                <a:cs typeface="+mn-cs"/>
              </a:rPr>
              <a:t>, </a:t>
            </a:r>
            <a:r>
              <a:rPr lang="fr-FR" altLang="fr-FR" sz="2000" b="0" dirty="0" smtClean="0">
                <a:cs typeface="+mn-cs"/>
              </a:rPr>
              <a:t>ISO, UE), et réglementation FR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560" y="4492277"/>
            <a:ext cx="8496746" cy="138499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altLang="fr-FR" sz="2400" dirty="0" smtClean="0">
                <a:cs typeface="+mn-cs"/>
                <a:sym typeface="Wingdings"/>
              </a:rPr>
              <a:t>Mais des freins…</a:t>
            </a:r>
            <a:endParaRPr lang="fr-FR" altLang="fr-FR" sz="2400" dirty="0">
              <a:cs typeface="+mn-cs"/>
              <a:sym typeface="Wingdings"/>
            </a:endParaRPr>
          </a:p>
          <a:p>
            <a:pPr marL="342900" indent="-342900">
              <a:buFontTx/>
              <a:buChar char="-"/>
              <a:defRPr/>
            </a:pPr>
            <a:r>
              <a:rPr lang="fr-FR" altLang="fr-FR" sz="2000" b="0" dirty="0" smtClean="0">
                <a:cs typeface="+mn-cs"/>
              </a:rPr>
              <a:t>Polluants émergents, risque encore inconnu, principe de précaution</a:t>
            </a:r>
          </a:p>
          <a:p>
            <a:pPr>
              <a:defRPr/>
            </a:pPr>
            <a:r>
              <a:rPr lang="fr-FR" altLang="fr-FR" sz="2000" b="0" i="1" dirty="0"/>
              <a:t>Remarque : mise en place d’un fonds de garantie en 2009 pour les épandages de boues</a:t>
            </a:r>
          </a:p>
          <a:p>
            <a:pPr marL="342900" indent="-342900">
              <a:buFontTx/>
              <a:buChar char="-"/>
              <a:defRPr/>
            </a:pPr>
            <a:r>
              <a:rPr lang="fr-FR" altLang="fr-FR" sz="2000" b="0" dirty="0" smtClean="0">
                <a:cs typeface="+mn-cs"/>
              </a:rPr>
              <a:t>Acceptabilité sociétale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0825" y="44450"/>
            <a:ext cx="49688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fr-FR" sz="1400" kern="0" dirty="0" smtClean="0">
                <a:latin typeface="+mj-lt"/>
                <a:ea typeface="+mj-ea"/>
                <a:cs typeface="+mj-cs"/>
              </a:rPr>
              <a:t>L’eau en Méditerranée - Aix Marseille Université – 31 mars 2016</a:t>
            </a:r>
            <a:endParaRPr lang="fr-FR" sz="16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3501" y="1052736"/>
            <a:ext cx="8100987" cy="107721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altLang="fr-FR" sz="2400" dirty="0" smtClean="0">
                <a:cs typeface="+mn-cs"/>
                <a:sym typeface="Wingdings"/>
              </a:rPr>
              <a:t>Un intérêt environnemental évident</a:t>
            </a:r>
            <a:endParaRPr lang="fr-FR" altLang="fr-FR" sz="2400" dirty="0">
              <a:cs typeface="+mn-cs"/>
              <a:sym typeface="Wingdings"/>
            </a:endParaRPr>
          </a:p>
          <a:p>
            <a:pPr marL="342900" indent="-342900">
              <a:buFontTx/>
              <a:buChar char="-"/>
              <a:defRPr/>
            </a:pPr>
            <a:r>
              <a:rPr lang="fr-FR" altLang="fr-FR" sz="2000" b="0" dirty="0" smtClean="0">
                <a:cs typeface="+mn-cs"/>
              </a:rPr>
              <a:t>Valoriser des sous-produits : l’eau, les nutriments, la matière organique</a:t>
            </a:r>
          </a:p>
          <a:p>
            <a:pPr marL="342900" indent="-342900">
              <a:buFontTx/>
              <a:buChar char="-"/>
              <a:defRPr/>
            </a:pPr>
            <a:r>
              <a:rPr lang="fr-FR" altLang="fr-FR" sz="2000" b="0" dirty="0" smtClean="0">
                <a:cs typeface="+mn-cs"/>
              </a:rPr>
              <a:t>Eviter une gestion par défaut : décharge (boues), rejet au milieu aquatique (EUT)</a:t>
            </a:r>
            <a:endParaRPr lang="fr-FR" altLang="fr-FR" sz="2000" b="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4" descr="Résultat de recherche d'images pour &quot;réseaux canal de provence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34819" name="AutoShape 6" descr="Résultat de recherche d'images pour &quot;réseaux canal de provence&quot;"/>
          <p:cNvSpPr>
            <a:spLocks noChangeAspect="1" noChangeArrowheads="1"/>
          </p:cNvSpPr>
          <p:nvPr/>
        </p:nvSpPr>
        <p:spPr bwMode="auto">
          <a:xfrm>
            <a:off x="1524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2" name="Rectangle 1"/>
          <p:cNvSpPr/>
          <p:nvPr/>
        </p:nvSpPr>
        <p:spPr>
          <a:xfrm>
            <a:off x="0" y="7938"/>
            <a:ext cx="9144000" cy="6884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4821" name="Picture 2" descr="tuyau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2"/>
          <a:stretch>
            <a:fillRect/>
          </a:stretch>
        </p:blipFill>
        <p:spPr bwMode="auto">
          <a:xfrm>
            <a:off x="3348038" y="-4763"/>
            <a:ext cx="5846762" cy="132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Image 11" descr="Tourneso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81" r="14676" b="33907"/>
          <a:stretch>
            <a:fillRect/>
          </a:stretch>
        </p:blipFill>
        <p:spPr bwMode="auto">
          <a:xfrm>
            <a:off x="3348038" y="2822575"/>
            <a:ext cx="5795962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4" descr="irrigants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576888"/>
            <a:ext cx="5795962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8" descr="100_3283"/>
          <p:cNvPicPr>
            <a:picLocks noChangeAspect="1" noChangeArrowheads="1"/>
          </p:cNvPicPr>
          <p:nvPr/>
        </p:nvPicPr>
        <p:blipFill>
          <a:blip r:embed="rId6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51" b="38319"/>
          <a:stretch>
            <a:fillRect/>
          </a:stretch>
        </p:blipFill>
        <p:spPr bwMode="auto">
          <a:xfrm>
            <a:off x="3348038" y="1412875"/>
            <a:ext cx="5795962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9" descr="P10100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6"/>
          <a:stretch>
            <a:fillRect/>
          </a:stretch>
        </p:blipFill>
        <p:spPr bwMode="auto">
          <a:xfrm>
            <a:off x="3348038" y="4208463"/>
            <a:ext cx="5795962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25450" y="2041525"/>
            <a:ext cx="2592388" cy="1373188"/>
          </a:xfrm>
          <a:prstGeom prst="rect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fr-FR" altLang="fr-FR" sz="3200" kern="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de votre attention !</a:t>
            </a:r>
            <a:endParaRPr lang="fr-FR" altLang="fr-FR" sz="4000" kern="0" dirty="0" smtClean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11188" y="4437063"/>
            <a:ext cx="2544762" cy="1766887"/>
          </a:xfrm>
          <a:prstGeom prst="rect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fr-FR" altLang="fr-FR" sz="20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:</a:t>
            </a:r>
          </a:p>
          <a:p>
            <a:pPr>
              <a:defRPr/>
            </a:pPr>
            <a:r>
              <a:rPr lang="fr-FR" altLang="fr-FR" sz="2000" i="1" kern="0" dirty="0" err="1" smtClean="0"/>
              <a:t>jacques.beraud</a:t>
            </a:r>
            <a:r>
              <a:rPr lang="fr-FR" altLang="fr-FR" sz="2000" i="1" kern="0" dirty="0" smtClean="0"/>
              <a:t>@</a:t>
            </a:r>
          </a:p>
          <a:p>
            <a:pPr>
              <a:defRPr/>
            </a:pPr>
            <a:r>
              <a:rPr lang="fr-FR" altLang="fr-FR" sz="2000" i="1" kern="0" dirty="0" smtClean="0"/>
              <a:t>canal-de-provence.com</a:t>
            </a:r>
          </a:p>
          <a:p>
            <a:pPr>
              <a:defRPr/>
            </a:pPr>
            <a:endParaRPr lang="fr-FR" altLang="fr-FR" sz="2000" i="1" kern="0" dirty="0"/>
          </a:p>
          <a:p>
            <a:pPr>
              <a:defRPr/>
            </a:pPr>
            <a:r>
              <a:rPr lang="fr-FR" altLang="fr-FR" sz="2000" i="1" kern="0" dirty="0" smtClean="0"/>
              <a:t>+33 442 66 70 56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SCN6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468313" y="260350"/>
            <a:ext cx="6191250" cy="769938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/>
              <a:t>Lagunes de Settat (centre Maroc), 2008-2010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000" b="0"/>
              <a:t>Etude de faisabilité, APD, Etude d’impact, Appui organisationnel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076825" y="4292600"/>
            <a:ext cx="3805238" cy="200183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/>
              <a:t>POINTS ESSENTIELS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2000" b="0"/>
              <a:t> usage agricole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2000" b="0"/>
              <a:t> financement BEI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2000" b="0"/>
              <a:t> lagunage tertiaire récent, 175 000 EH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2000" b="0"/>
              <a:t> 13 500 m</a:t>
            </a:r>
            <a:r>
              <a:rPr lang="fr-FR" altLang="fr-FR" sz="2000" b="0" baseline="30000"/>
              <a:t>3</a:t>
            </a:r>
            <a:r>
              <a:rPr lang="fr-FR" altLang="fr-FR" sz="2000" b="0"/>
              <a:t>/j d’eaux entrantes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2000" b="0"/>
              <a:t> 300 ha irrigables, 6 800 m</a:t>
            </a:r>
            <a:r>
              <a:rPr lang="fr-FR" altLang="fr-FR" sz="2000" b="0" baseline="30000"/>
              <a:t>3</a:t>
            </a:r>
            <a:r>
              <a:rPr lang="fr-FR" altLang="fr-FR" sz="2000" b="0"/>
              <a:t>/ha/an</a:t>
            </a:r>
          </a:p>
        </p:txBody>
      </p:sp>
    </p:spTree>
    <p:extLst>
      <p:ext uri="{BB962C8B-B14F-4D97-AF65-F5344CB8AC3E}">
        <p14:creationId xmlns:p14="http://schemas.microsoft.com/office/powerpoint/2010/main" val="121516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323850" y="417513"/>
            <a:ext cx="8064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fr-FR" altLang="fr-FR" sz="3000">
                <a:solidFill>
                  <a:srgbClr val="2A4E66"/>
                </a:solidFill>
              </a:rPr>
              <a:t>Settat – quelques unes des problématiques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0825" y="44450"/>
            <a:ext cx="49688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fr-FR" sz="1400" kern="0" dirty="0">
                <a:latin typeface="+mj-lt"/>
                <a:ea typeface="+mj-ea"/>
                <a:cs typeface="+mj-cs"/>
              </a:rPr>
              <a:t>IME – Atelier régional REUSE – Tlemcen – 3 mai 2015</a:t>
            </a:r>
            <a:endParaRPr lang="fr-FR" sz="16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0000" y="1108075"/>
            <a:ext cx="5545138" cy="138430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altLang="fr-FR" sz="2400" dirty="0">
                <a:cs typeface="+mn-cs"/>
              </a:rPr>
              <a:t>1- La qualité de l’eau</a:t>
            </a:r>
          </a:p>
          <a:p>
            <a:pPr marL="342900" indent="-342900">
              <a:buFontTx/>
              <a:buChar char="-"/>
              <a:defRPr/>
            </a:pPr>
            <a:r>
              <a:rPr lang="fr-FR" altLang="fr-FR" sz="2000" b="0" dirty="0">
                <a:cs typeface="+mn-cs"/>
              </a:rPr>
              <a:t>Bon état sanitaire : lagunage longue durée</a:t>
            </a:r>
          </a:p>
          <a:p>
            <a:pPr>
              <a:defRPr/>
            </a:pPr>
            <a:r>
              <a:rPr lang="fr-FR" altLang="fr-FR" sz="2000" b="0" dirty="0">
                <a:cs typeface="+mn-cs"/>
              </a:rPr>
              <a:t>	qualité A OMS 10</a:t>
            </a:r>
            <a:r>
              <a:rPr lang="fr-FR" altLang="fr-FR" sz="2000" b="0" baseline="30000" dirty="0">
                <a:cs typeface="+mn-cs"/>
              </a:rPr>
              <a:t>3</a:t>
            </a:r>
            <a:r>
              <a:rPr lang="fr-FR" altLang="fr-FR" sz="2000" b="0" dirty="0">
                <a:cs typeface="+mn-cs"/>
              </a:rPr>
              <a:t> E Coli / 100mL</a:t>
            </a:r>
          </a:p>
          <a:p>
            <a:pPr marL="342900" indent="-342900">
              <a:buFontTx/>
              <a:buChar char="-"/>
              <a:defRPr/>
            </a:pPr>
            <a:r>
              <a:rPr lang="fr-FR" altLang="fr-FR" sz="2000" b="0" dirty="0">
                <a:cs typeface="+mn-cs"/>
              </a:rPr>
              <a:t>Point de vigilance : salinité 2 500 µS/cm</a:t>
            </a:r>
          </a:p>
        </p:txBody>
      </p:sp>
      <p:sp>
        <p:nvSpPr>
          <p:cNvPr id="9" name="Rectangle 8"/>
          <p:cNvSpPr/>
          <p:nvPr/>
        </p:nvSpPr>
        <p:spPr>
          <a:xfrm>
            <a:off x="684213" y="2636838"/>
            <a:ext cx="6192837" cy="138430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altLang="fr-FR" sz="2400" dirty="0">
                <a:cs typeface="+mn-cs"/>
              </a:rPr>
              <a:t>2- Les usages de l’eau</a:t>
            </a:r>
          </a:p>
          <a:p>
            <a:pPr marL="342900" indent="-342900">
              <a:buFontTx/>
              <a:buChar char="-"/>
              <a:defRPr/>
            </a:pPr>
            <a:r>
              <a:rPr lang="fr-FR" altLang="fr-FR" sz="2000" b="0" dirty="0">
                <a:cs typeface="+mn-cs"/>
              </a:rPr>
              <a:t>Historiquement eaux brutes, déversées dans l’oued</a:t>
            </a:r>
          </a:p>
          <a:p>
            <a:pPr marL="342900" indent="-342900">
              <a:buFontTx/>
              <a:buChar char="-"/>
              <a:defRPr/>
            </a:pPr>
            <a:r>
              <a:rPr lang="fr-FR" altLang="fr-FR" sz="2000" b="0" dirty="0">
                <a:cs typeface="+mn-cs"/>
              </a:rPr>
              <a:t>Lors de l’étude ‘piratage’ des eaux traitées en sortie de STEP</a:t>
            </a:r>
          </a:p>
          <a:p>
            <a:pPr>
              <a:defRPr/>
            </a:pPr>
            <a:r>
              <a:rPr lang="fr-FR" altLang="fr-FR" sz="2000" b="0" dirty="0">
                <a:cs typeface="+mn-cs"/>
              </a:rPr>
              <a:t>	et forages agricoles non contrôlés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24075" y="4276725"/>
            <a:ext cx="5832475" cy="138430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altLang="fr-FR" sz="2400" dirty="0">
                <a:cs typeface="+mn-cs"/>
              </a:rPr>
              <a:t>3- L’organisation des agriculteurs</a:t>
            </a:r>
          </a:p>
          <a:p>
            <a:pPr marL="342900" indent="-342900">
              <a:buFontTx/>
              <a:buChar char="-"/>
              <a:defRPr/>
            </a:pPr>
            <a:r>
              <a:rPr lang="fr-FR" altLang="fr-FR" sz="2000" b="0" dirty="0">
                <a:cs typeface="+mn-cs"/>
              </a:rPr>
              <a:t>Pas de structure collective d’irrigation</a:t>
            </a:r>
          </a:p>
          <a:p>
            <a:pPr marL="342900" indent="-342900">
              <a:buFontTx/>
              <a:buChar char="-"/>
              <a:defRPr/>
            </a:pPr>
            <a:r>
              <a:rPr lang="fr-FR" altLang="fr-FR" sz="2000" b="0" dirty="0">
                <a:cs typeface="+mn-cs"/>
              </a:rPr>
              <a:t>Rivalités locales (de clocher ? de minaret ?) importantes</a:t>
            </a:r>
          </a:p>
          <a:p>
            <a:pPr marL="342900" indent="-342900">
              <a:buFontTx/>
              <a:buChar char="-"/>
              <a:defRPr/>
            </a:pPr>
            <a:r>
              <a:rPr lang="fr-FR" altLang="fr-FR" sz="2000" b="0" dirty="0">
                <a:cs typeface="+mn-cs"/>
              </a:rPr>
              <a:t>Appui technique éclaté et affaibli</a:t>
            </a:r>
          </a:p>
        </p:txBody>
      </p:sp>
    </p:spTree>
    <p:extLst>
      <p:ext uri="{BB962C8B-B14F-4D97-AF65-F5344CB8AC3E}">
        <p14:creationId xmlns:p14="http://schemas.microsoft.com/office/powerpoint/2010/main" val="346584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323850" y="417513"/>
            <a:ext cx="8064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fr-FR" altLang="fr-FR" sz="3000">
                <a:solidFill>
                  <a:srgbClr val="2A4E66"/>
                </a:solidFill>
              </a:rPr>
              <a:t>Settat – enseignements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0825" y="44450"/>
            <a:ext cx="49688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fr-FR" sz="1400" kern="0" dirty="0">
                <a:latin typeface="+mj-lt"/>
                <a:ea typeface="+mj-ea"/>
                <a:cs typeface="+mj-cs"/>
              </a:rPr>
              <a:t>IME – Atelier régional REUSE – Tlemcen – 3 mai 2015</a:t>
            </a:r>
            <a:endParaRPr lang="fr-FR" sz="16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7638" y="1052513"/>
            <a:ext cx="6969125" cy="200025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ð"/>
              <a:defRPr/>
            </a:pPr>
            <a:r>
              <a:rPr lang="fr-FR" altLang="fr-FR" sz="2400" dirty="0">
                <a:cs typeface="+mn-cs"/>
                <a:sym typeface="Wingdings"/>
              </a:rPr>
              <a:t>Résorber à la source la problématique de salinité</a:t>
            </a:r>
          </a:p>
          <a:p>
            <a:pPr marL="342900" indent="-342900">
              <a:buFontTx/>
              <a:buChar char="-"/>
              <a:defRPr/>
            </a:pPr>
            <a:r>
              <a:rPr lang="fr-FR" altLang="fr-FR" sz="2000" b="0" dirty="0">
                <a:cs typeface="+mn-cs"/>
              </a:rPr>
              <a:t>C’est l’un des paramètres qu’une STEP ne peut pas traiter…</a:t>
            </a:r>
          </a:p>
          <a:p>
            <a:pPr>
              <a:defRPr/>
            </a:pPr>
            <a:r>
              <a:rPr lang="fr-FR" altLang="fr-FR" sz="2000" b="0" dirty="0">
                <a:cs typeface="+mn-cs"/>
              </a:rPr>
              <a:t>	…et c’est un paramètre toxique pour les sols et les cultures</a:t>
            </a:r>
          </a:p>
          <a:p>
            <a:pPr marL="342900" indent="-342900">
              <a:buFontTx/>
              <a:buChar char="-"/>
              <a:defRPr/>
            </a:pPr>
            <a:r>
              <a:rPr lang="fr-FR" altLang="fr-FR" sz="2000" b="0" dirty="0">
                <a:cs typeface="+mn-cs"/>
              </a:rPr>
              <a:t>Chercher la source dans les raccordement des réseaux : artisanat (salaisons, olives,… ) ou industrie (textile,…)</a:t>
            </a:r>
          </a:p>
          <a:p>
            <a:pPr marL="342900" indent="-342900">
              <a:buFontTx/>
              <a:buChar char="-"/>
              <a:defRPr/>
            </a:pPr>
            <a:r>
              <a:rPr lang="fr-FR" altLang="fr-FR" sz="2000" b="0" dirty="0">
                <a:cs typeface="+mn-cs"/>
              </a:rPr>
              <a:t>Le cas échéant surmonter le lobby industriel</a:t>
            </a: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1258888" y="4508500"/>
            <a:ext cx="6697662" cy="1077913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ð"/>
            </a:pPr>
            <a:r>
              <a:rPr lang="fr-FR" altLang="fr-FR" sz="2400">
                <a:sym typeface="Wingdings" pitchFamily="2" charset="2"/>
              </a:rPr>
              <a:t>Accompagner les nouveaux irrigants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2000" b="0"/>
              <a:t>Organiser une Association des usagers de l’eau agricole (AUEA)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2000" b="0"/>
              <a:t>Mettre en œuvre un accompagnement technique et sanitaire</a:t>
            </a:r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611188" y="3213100"/>
            <a:ext cx="6337300" cy="107632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ð"/>
            </a:pPr>
            <a:r>
              <a:rPr lang="fr-FR" altLang="fr-FR" sz="2400">
                <a:sym typeface="Wingdings" pitchFamily="2" charset="2"/>
              </a:rPr>
              <a:t>Penser ‘GIRE’ </a:t>
            </a:r>
            <a:r>
              <a:rPr lang="fr-FR" altLang="fr-FR" b="0">
                <a:sym typeface="Wingdings" pitchFamily="2" charset="2"/>
              </a:rPr>
              <a:t>Gestion intégrée des ressources en eau ‘IWRM’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2000" b="0"/>
              <a:t>Identifier les ressources en eau locales et leur utilisation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2000" b="0"/>
              <a:t>Compenser les modifications d’usages</a:t>
            </a:r>
          </a:p>
        </p:txBody>
      </p:sp>
    </p:spTree>
    <p:extLst>
      <p:ext uri="{BB962C8B-B14F-4D97-AF65-F5344CB8AC3E}">
        <p14:creationId xmlns:p14="http://schemas.microsoft.com/office/powerpoint/2010/main" val="282416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533" grpId="0" animBg="1"/>
      <p:bldP spid="225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banc essai fil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8"/>
          <p:cNvSpPr>
            <a:spLocks noChangeArrowheads="1"/>
          </p:cNvSpPr>
          <p:nvPr/>
        </p:nvSpPr>
        <p:spPr bwMode="auto">
          <a:xfrm>
            <a:off x="468313" y="260350"/>
            <a:ext cx="7416800" cy="769938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/>
              <a:t>Périmètres irrigués de la Jordan valley authority, 2005-2006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000" b="0"/>
              <a:t>Appui technique multiple aux irrigants jordaniens : filtration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292725" y="5262563"/>
            <a:ext cx="3806825" cy="13843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/>
              <a:t>POINTS ESSENTIELS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2000" b="0"/>
              <a:t> Financement ambassade de France /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000" b="0"/>
              <a:t>mission régionale eau et agriculture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000" b="0"/>
              <a:t>- Projets de développement agricole</a:t>
            </a:r>
          </a:p>
        </p:txBody>
      </p:sp>
    </p:spTree>
    <p:extLst>
      <p:ext uri="{BB962C8B-B14F-4D97-AF65-F5344CB8AC3E}">
        <p14:creationId xmlns:p14="http://schemas.microsoft.com/office/powerpoint/2010/main" val="138355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323850" y="417513"/>
            <a:ext cx="8064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fr-FR" altLang="fr-FR" sz="3000">
                <a:solidFill>
                  <a:srgbClr val="2A4E66"/>
                </a:solidFill>
              </a:rPr>
              <a:t>Jordanie – problématique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0825" y="44450"/>
            <a:ext cx="49688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fr-FR" sz="1400" kern="0" dirty="0">
                <a:latin typeface="+mj-lt"/>
                <a:ea typeface="+mj-ea"/>
                <a:cs typeface="+mj-cs"/>
              </a:rPr>
              <a:t>IME – Atelier régional REUSE – Tlemcen – 3 mai 2015</a:t>
            </a:r>
            <a:endParaRPr lang="fr-FR" sz="16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7238" y="1125538"/>
            <a:ext cx="5688012" cy="138430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altLang="fr-FR" sz="2400" dirty="0">
                <a:cs typeface="+mn-cs"/>
                <a:sym typeface="Wingdings"/>
              </a:rPr>
              <a:t>1- Le colmatage des goutteurs</a:t>
            </a:r>
          </a:p>
          <a:p>
            <a:pPr marL="342900" indent="-342900">
              <a:buFontTx/>
              <a:buChar char="-"/>
              <a:defRPr/>
            </a:pPr>
            <a:r>
              <a:rPr lang="fr-FR" altLang="fr-FR" sz="2000" b="0" dirty="0">
                <a:cs typeface="+mn-cs"/>
              </a:rPr>
              <a:t>Un frein au déploiement de pratiques économes en eau</a:t>
            </a:r>
          </a:p>
          <a:p>
            <a:pPr marL="342900" indent="-342900">
              <a:buFontTx/>
              <a:buChar char="-"/>
              <a:defRPr/>
            </a:pPr>
            <a:r>
              <a:rPr lang="fr-FR" altLang="fr-FR" sz="2000" b="0" dirty="0">
                <a:cs typeface="+mn-cs"/>
              </a:rPr>
              <a:t>Une conséquence de l’utilisation de l’eau usée épurée</a:t>
            </a:r>
          </a:p>
          <a:p>
            <a:pPr>
              <a:defRPr/>
            </a:pPr>
            <a:r>
              <a:rPr lang="fr-FR" altLang="fr-FR" sz="2000" b="0" dirty="0">
                <a:cs typeface="+mn-cs"/>
              </a:rPr>
              <a:t>	(nutriments, soleil : photosynthèse…) (biofilm)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850" y="2636838"/>
            <a:ext cx="6969125" cy="169227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altLang="fr-FR" sz="2400" dirty="0">
                <a:cs typeface="+mn-cs"/>
                <a:sym typeface="Wingdings"/>
              </a:rPr>
              <a:t>2- Cause 1 : la qualité de l’eau à la prise</a:t>
            </a:r>
          </a:p>
          <a:p>
            <a:pPr marL="342900" indent="-342900">
              <a:buFontTx/>
              <a:buChar char="-"/>
              <a:defRPr/>
            </a:pPr>
            <a:r>
              <a:rPr lang="fr-FR" altLang="fr-FR" sz="2000" b="0" dirty="0">
                <a:cs typeface="+mn-cs"/>
              </a:rPr>
              <a:t>Bassins de stockage depuis le réseau</a:t>
            </a:r>
          </a:p>
          <a:p>
            <a:pPr marL="342900" indent="-342900">
              <a:buFontTx/>
              <a:buChar char="-"/>
              <a:defRPr/>
            </a:pPr>
            <a:r>
              <a:rPr lang="fr-FR" altLang="fr-FR" sz="2000" b="0" dirty="0">
                <a:cs typeface="+mn-cs"/>
              </a:rPr>
              <a:t>Décantation des argiles au fond</a:t>
            </a:r>
          </a:p>
          <a:p>
            <a:pPr marL="342900" indent="-342900">
              <a:buFontTx/>
              <a:buChar char="-"/>
              <a:defRPr/>
            </a:pPr>
            <a:r>
              <a:rPr lang="fr-FR" altLang="fr-FR" sz="2000" b="0" dirty="0">
                <a:cs typeface="+mn-cs"/>
              </a:rPr>
              <a:t>Développement algal en surface</a:t>
            </a:r>
          </a:p>
          <a:p>
            <a:pPr marL="342900" indent="-342900">
              <a:buFontTx/>
              <a:buChar char="-"/>
              <a:defRPr/>
            </a:pPr>
            <a:r>
              <a:rPr lang="fr-FR" altLang="fr-FR" sz="2000" b="0" dirty="0">
                <a:cs typeface="+mn-cs"/>
              </a:rPr>
              <a:t>Prises d’eau superficielles : pompage des algues</a:t>
            </a:r>
          </a:p>
        </p:txBody>
      </p:sp>
      <p:sp>
        <p:nvSpPr>
          <p:cNvPr id="9" name="Rectangle 8"/>
          <p:cNvSpPr/>
          <p:nvPr/>
        </p:nvSpPr>
        <p:spPr>
          <a:xfrm>
            <a:off x="746125" y="4581525"/>
            <a:ext cx="6969125" cy="107632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altLang="fr-FR" sz="2400" dirty="0">
                <a:cs typeface="+mn-cs"/>
                <a:sym typeface="Wingdings"/>
              </a:rPr>
              <a:t>3- Cause 2 : l’efficacité de la filtration</a:t>
            </a:r>
          </a:p>
          <a:p>
            <a:pPr marL="342900" indent="-342900">
              <a:buFontTx/>
              <a:buChar char="-"/>
              <a:defRPr/>
            </a:pPr>
            <a:r>
              <a:rPr lang="fr-FR" altLang="fr-FR" sz="2000" b="0" dirty="0">
                <a:cs typeface="+mn-cs"/>
              </a:rPr>
              <a:t>Matériel et utilisations multiples</a:t>
            </a:r>
          </a:p>
          <a:p>
            <a:pPr marL="342900" indent="-342900">
              <a:buFontTx/>
              <a:buChar char="-"/>
              <a:defRPr/>
            </a:pPr>
            <a:r>
              <a:rPr lang="fr-FR" altLang="fr-FR" sz="2000" b="0" dirty="0">
                <a:cs typeface="+mn-cs"/>
              </a:rPr>
              <a:t>Dysfonctionnements et pratique non optimisée</a:t>
            </a:r>
          </a:p>
        </p:txBody>
      </p:sp>
    </p:spTree>
    <p:extLst>
      <p:ext uri="{BB962C8B-B14F-4D97-AF65-F5344CB8AC3E}">
        <p14:creationId xmlns:p14="http://schemas.microsoft.com/office/powerpoint/2010/main" val="409527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323850" y="417513"/>
            <a:ext cx="8064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fr-FR" altLang="fr-FR" sz="3000">
                <a:solidFill>
                  <a:srgbClr val="2A4E66"/>
                </a:solidFill>
              </a:rPr>
              <a:t>Jordanie – enseignements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0825" y="44450"/>
            <a:ext cx="49688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fr-FR" sz="1400" kern="0" dirty="0">
                <a:latin typeface="+mj-lt"/>
                <a:ea typeface="+mj-ea"/>
                <a:cs typeface="+mj-cs"/>
              </a:rPr>
              <a:t>IME – Atelier régional REUSE – Tlemcen – 3 mai 2015</a:t>
            </a:r>
            <a:endParaRPr lang="fr-FR" sz="16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528638" y="2708275"/>
            <a:ext cx="7777162" cy="1077913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ð"/>
            </a:pPr>
            <a:r>
              <a:rPr lang="fr-FR" altLang="fr-FR" sz="2400">
                <a:sym typeface="Wingdings" pitchFamily="2" charset="2"/>
              </a:rPr>
              <a:t>Tester le matériel utilisable en conditions réelles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2000" b="0"/>
              <a:t>S’appuyer sur un réseau de fermes pilotes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2000" b="0"/>
              <a:t>Comparer en multicritères les techniques (filtre à sable / à tamis / à disque)</a:t>
            </a:r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1042988" y="4008438"/>
            <a:ext cx="7058025" cy="138430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ð"/>
            </a:pPr>
            <a:r>
              <a:rPr lang="fr-FR" altLang="fr-FR" sz="2400">
                <a:sym typeface="Wingdings" pitchFamily="2" charset="2"/>
              </a:rPr>
              <a:t>Préconiser une évolution du matériel et des méthodes</a:t>
            </a:r>
            <a:endParaRPr lang="fr-FR" altLang="fr-FR" b="0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2000" b="0"/>
              <a:t>Choisir le matériel de filtration le plus adapté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2000" b="0"/>
              <a:t>Etablir des référentiels d’exploitation maintenance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2000" b="0"/>
              <a:t>Adapter la conception des bassins de stockage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1728788" y="1484313"/>
            <a:ext cx="6969125" cy="1077912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ð"/>
            </a:pPr>
            <a:r>
              <a:rPr lang="fr-FR" altLang="fr-FR" sz="2400">
                <a:sym typeface="Wingdings" pitchFamily="2" charset="2"/>
              </a:rPr>
              <a:t>Diagnostiquer les pratiques de filtration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2000" b="0"/>
              <a:t>Inventorier le matériel utilisé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fr-FR" altLang="fr-FR" sz="2000" b="0"/>
              <a:t>Mettre en évidence et expliquer les dysfonctionnements</a:t>
            </a:r>
          </a:p>
        </p:txBody>
      </p:sp>
    </p:spTree>
    <p:extLst>
      <p:ext uri="{BB962C8B-B14F-4D97-AF65-F5344CB8AC3E}">
        <p14:creationId xmlns:p14="http://schemas.microsoft.com/office/powerpoint/2010/main" val="341622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 animBg="1"/>
      <p:bldP spid="286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04664"/>
            <a:ext cx="8424862" cy="4752528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fr-FR" altLang="fr-FR" sz="3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Gestion des sous-produits</a:t>
            </a:r>
            <a:br>
              <a:rPr lang="fr-FR" altLang="fr-FR" sz="3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3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l’épuration des eaux usées</a:t>
            </a:r>
            <a:br>
              <a:rPr lang="fr-FR" altLang="fr-FR" sz="3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3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br>
              <a:rPr lang="fr-FR" altLang="fr-FR" sz="3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3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 Eléments de contexte</a:t>
            </a:r>
            <a:endParaRPr lang="fr-FR" altLang="fr-FR" sz="4000" dirty="0" smtClean="0"/>
          </a:p>
        </p:txBody>
      </p:sp>
      <p:sp>
        <p:nvSpPr>
          <p:cNvPr id="16387" name="Text Box 79"/>
          <p:cNvSpPr txBox="1">
            <a:spLocks noChangeArrowheads="1"/>
          </p:cNvSpPr>
          <p:nvPr/>
        </p:nvSpPr>
        <p:spPr bwMode="auto">
          <a:xfrm>
            <a:off x="5937250" y="6243638"/>
            <a:ext cx="14237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400" dirty="0" smtClean="0">
                <a:solidFill>
                  <a:srgbClr val="2A4E66"/>
                </a:solidFill>
              </a:rPr>
              <a:t>Aix, 31 mars 2016</a:t>
            </a:r>
            <a:endParaRPr lang="fr-FR" altLang="fr-FR" sz="1400" dirty="0">
              <a:solidFill>
                <a:srgbClr val="2A4E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10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>
          <a:xfrm>
            <a:off x="2735263" y="333375"/>
            <a:ext cx="5619750" cy="7064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3000" kern="1200" dirty="0" smtClean="0">
                <a:solidFill>
                  <a:srgbClr val="2A4E66"/>
                </a:solidFill>
                <a:ea typeface="+mn-ea"/>
                <a:cs typeface="+mn-cs"/>
              </a:rPr>
              <a:t>Le concept de station d’épuration</a:t>
            </a: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250825" y="44450"/>
            <a:ext cx="49688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fr-FR" sz="1400" kern="0" dirty="0" smtClean="0">
                <a:latin typeface="+mj-lt"/>
                <a:ea typeface="+mj-ea"/>
                <a:cs typeface="+mj-cs"/>
              </a:rPr>
              <a:t>L’eau en Méditerranée - Aix Marseille Université – 31 mars 2016</a:t>
            </a:r>
            <a:endParaRPr lang="fr-FR" sz="16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Cylindre 1"/>
          <p:cNvSpPr/>
          <p:nvPr/>
        </p:nvSpPr>
        <p:spPr>
          <a:xfrm>
            <a:off x="3014588" y="2018201"/>
            <a:ext cx="3168352" cy="1296144"/>
          </a:xfrm>
          <a:prstGeom prst="ca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STEP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95536" y="3861048"/>
            <a:ext cx="39084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Paradigme actuel :</a:t>
            </a:r>
          </a:p>
          <a:p>
            <a:pPr marL="342900" indent="-342900">
              <a:buFontTx/>
              <a:buChar char="-"/>
            </a:pPr>
            <a:r>
              <a:rPr lang="fr-FR" sz="2000" b="0" dirty="0" smtClean="0"/>
              <a:t>détruire ou piéger la pollution,</a:t>
            </a:r>
          </a:p>
          <a:p>
            <a:pPr marL="342900" indent="-342900">
              <a:buFontTx/>
              <a:buChar char="-"/>
            </a:pPr>
            <a:r>
              <a:rPr lang="fr-FR" sz="2000" b="0" dirty="0" smtClean="0"/>
              <a:t>pour préserver le milieu récepteur,</a:t>
            </a:r>
          </a:p>
          <a:p>
            <a:pPr marL="342900" indent="-342900">
              <a:buFontTx/>
              <a:buChar char="-"/>
            </a:pPr>
            <a:r>
              <a:rPr lang="fr-FR" sz="2000" b="0" dirty="0" smtClean="0"/>
              <a:t>procédé majoritaire : boues activées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499992" y="4221088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Limites :</a:t>
            </a:r>
          </a:p>
          <a:p>
            <a:pPr marL="342900" indent="-342900">
              <a:buFontTx/>
              <a:buChar char="-"/>
            </a:pPr>
            <a:r>
              <a:rPr lang="fr-FR" sz="2000" b="0" dirty="0" smtClean="0"/>
              <a:t>traitement partiel (en général peu efficace sur microbiologie et polluants émergents)</a:t>
            </a:r>
          </a:p>
          <a:p>
            <a:pPr marL="342900" indent="-342900">
              <a:buFontTx/>
              <a:buChar char="-"/>
            </a:pPr>
            <a:r>
              <a:rPr lang="fr-FR" sz="2000" b="0" dirty="0" smtClean="0"/>
              <a:t>destruction d’éléments valorisables (N et P)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6614988" y="2782669"/>
            <a:ext cx="2493518" cy="1006371"/>
            <a:chOff x="6614988" y="2782669"/>
            <a:chExt cx="2493518" cy="1006371"/>
          </a:xfrm>
        </p:grpSpPr>
        <p:sp>
          <p:nvSpPr>
            <p:cNvPr id="15" name="Flèche droite rayée 14"/>
            <p:cNvSpPr/>
            <p:nvPr/>
          </p:nvSpPr>
          <p:spPr>
            <a:xfrm>
              <a:off x="6614988" y="2782669"/>
              <a:ext cx="1224136" cy="360040"/>
            </a:xfrm>
            <a:prstGeom prst="stripedRightArrow">
              <a:avLst>
                <a:gd name="adj1" fmla="val 53527"/>
                <a:gd name="adj2" fmla="val 79983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/>
                <a:t>BOUES</a:t>
              </a:r>
              <a:endParaRPr lang="fr-FR" sz="1600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7402696" y="3142709"/>
              <a:ext cx="17058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2">
                      <a:lumMod val="65000"/>
                      <a:lumOff val="35000"/>
                    </a:schemeClr>
                  </a:solidFill>
                </a:rPr>
                <a:t>ETM, Phosphore,…</a:t>
              </a:r>
              <a:endParaRPr lang="fr-FR" dirty="0">
                <a:solidFill>
                  <a:schemeClr val="tx2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6614988" y="1440537"/>
            <a:ext cx="1485404" cy="1009712"/>
            <a:chOff x="6614988" y="1440537"/>
            <a:chExt cx="1485404" cy="1009712"/>
          </a:xfrm>
        </p:grpSpPr>
        <p:sp>
          <p:nvSpPr>
            <p:cNvPr id="14" name="Flèche droite rayée 13"/>
            <p:cNvSpPr/>
            <p:nvPr/>
          </p:nvSpPr>
          <p:spPr>
            <a:xfrm>
              <a:off x="6614988" y="2090209"/>
              <a:ext cx="1224136" cy="360040"/>
            </a:xfrm>
            <a:prstGeom prst="stripedRightArrow">
              <a:avLst>
                <a:gd name="adj1" fmla="val 53527"/>
                <a:gd name="adj2" fmla="val 79983"/>
              </a:avLst>
            </a:prstGeom>
            <a:solidFill>
              <a:srgbClr val="6699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/>
                <a:t>EUT</a:t>
              </a:r>
              <a:endParaRPr lang="fr-FR" sz="1600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6704998" y="1440537"/>
              <a:ext cx="13953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669900"/>
                  </a:solidFill>
                </a:rPr>
                <a:t>Eau, </a:t>
              </a:r>
              <a:r>
                <a:rPr lang="fr-FR" dirty="0" err="1" smtClean="0">
                  <a:solidFill>
                    <a:srgbClr val="669900"/>
                  </a:solidFill>
                </a:rPr>
                <a:t>microbio</a:t>
              </a:r>
              <a:r>
                <a:rPr lang="fr-FR" dirty="0" smtClean="0">
                  <a:solidFill>
                    <a:srgbClr val="669900"/>
                  </a:solidFill>
                </a:rPr>
                <a:t>,…</a:t>
              </a:r>
              <a:endParaRPr lang="fr-FR" dirty="0">
                <a:solidFill>
                  <a:srgbClr val="669900"/>
                </a:solidFill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3897189" y="1071205"/>
            <a:ext cx="1336811" cy="1207532"/>
            <a:chOff x="3897189" y="1071205"/>
            <a:chExt cx="1336811" cy="1207532"/>
          </a:xfrm>
        </p:grpSpPr>
        <p:sp>
          <p:nvSpPr>
            <p:cNvPr id="7" name="Forme libre 6"/>
            <p:cNvSpPr/>
            <p:nvPr/>
          </p:nvSpPr>
          <p:spPr>
            <a:xfrm>
              <a:off x="3897189" y="1348561"/>
              <a:ext cx="294036" cy="838200"/>
            </a:xfrm>
            <a:custGeom>
              <a:avLst/>
              <a:gdLst>
                <a:gd name="connsiteX0" fmla="*/ 192211 w 294036"/>
                <a:gd name="connsiteY0" fmla="*/ 838200 h 838200"/>
                <a:gd name="connsiteX1" fmla="*/ 52511 w 294036"/>
                <a:gd name="connsiteY1" fmla="*/ 635000 h 838200"/>
                <a:gd name="connsiteX2" fmla="*/ 293811 w 294036"/>
                <a:gd name="connsiteY2" fmla="*/ 546100 h 838200"/>
                <a:gd name="connsiteX3" fmla="*/ 1711 w 294036"/>
                <a:gd name="connsiteY3" fmla="*/ 368300 h 838200"/>
                <a:gd name="connsiteX4" fmla="*/ 166811 w 294036"/>
                <a:gd name="connsiteY4" fmla="*/ 279400 h 838200"/>
                <a:gd name="connsiteX5" fmla="*/ 27111 w 294036"/>
                <a:gd name="connsiteY5" fmla="*/ 215900 h 838200"/>
                <a:gd name="connsiteX6" fmla="*/ 128711 w 294036"/>
                <a:gd name="connsiteY6" fmla="*/ 114300 h 838200"/>
                <a:gd name="connsiteX7" fmla="*/ 65211 w 294036"/>
                <a:gd name="connsiteY7" fmla="*/ 63500 h 838200"/>
                <a:gd name="connsiteX8" fmla="*/ 90611 w 294036"/>
                <a:gd name="connsiteY8" fmla="*/ 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036" h="838200">
                  <a:moveTo>
                    <a:pt x="192211" y="838200"/>
                  </a:moveTo>
                  <a:cubicBezTo>
                    <a:pt x="113894" y="760941"/>
                    <a:pt x="35578" y="683683"/>
                    <a:pt x="52511" y="635000"/>
                  </a:cubicBezTo>
                  <a:cubicBezTo>
                    <a:pt x="69444" y="586317"/>
                    <a:pt x="302278" y="590550"/>
                    <a:pt x="293811" y="546100"/>
                  </a:cubicBezTo>
                  <a:cubicBezTo>
                    <a:pt x="285344" y="501650"/>
                    <a:pt x="22878" y="412750"/>
                    <a:pt x="1711" y="368300"/>
                  </a:cubicBezTo>
                  <a:cubicBezTo>
                    <a:pt x="-19456" y="323850"/>
                    <a:pt x="162578" y="304800"/>
                    <a:pt x="166811" y="279400"/>
                  </a:cubicBezTo>
                  <a:cubicBezTo>
                    <a:pt x="171044" y="254000"/>
                    <a:pt x="33461" y="243417"/>
                    <a:pt x="27111" y="215900"/>
                  </a:cubicBezTo>
                  <a:cubicBezTo>
                    <a:pt x="20761" y="188383"/>
                    <a:pt x="122361" y="139700"/>
                    <a:pt x="128711" y="114300"/>
                  </a:cubicBezTo>
                  <a:cubicBezTo>
                    <a:pt x="135061" y="88900"/>
                    <a:pt x="71561" y="82550"/>
                    <a:pt x="65211" y="63500"/>
                  </a:cubicBezTo>
                  <a:cubicBezTo>
                    <a:pt x="58861" y="44450"/>
                    <a:pt x="74736" y="22225"/>
                    <a:pt x="90611" y="0"/>
                  </a:cubicBezTo>
                </a:path>
              </a:pathLst>
            </a:custGeom>
            <a:noFill/>
            <a:ln>
              <a:solidFill>
                <a:schemeClr val="accent1">
                  <a:lumMod val="50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Forme libre 17"/>
            <p:cNvSpPr/>
            <p:nvPr/>
          </p:nvSpPr>
          <p:spPr>
            <a:xfrm>
              <a:off x="4349972" y="1368529"/>
              <a:ext cx="294036" cy="838200"/>
            </a:xfrm>
            <a:custGeom>
              <a:avLst/>
              <a:gdLst>
                <a:gd name="connsiteX0" fmla="*/ 192211 w 294036"/>
                <a:gd name="connsiteY0" fmla="*/ 838200 h 838200"/>
                <a:gd name="connsiteX1" fmla="*/ 52511 w 294036"/>
                <a:gd name="connsiteY1" fmla="*/ 635000 h 838200"/>
                <a:gd name="connsiteX2" fmla="*/ 293811 w 294036"/>
                <a:gd name="connsiteY2" fmla="*/ 546100 h 838200"/>
                <a:gd name="connsiteX3" fmla="*/ 1711 w 294036"/>
                <a:gd name="connsiteY3" fmla="*/ 368300 h 838200"/>
                <a:gd name="connsiteX4" fmla="*/ 166811 w 294036"/>
                <a:gd name="connsiteY4" fmla="*/ 279400 h 838200"/>
                <a:gd name="connsiteX5" fmla="*/ 27111 w 294036"/>
                <a:gd name="connsiteY5" fmla="*/ 215900 h 838200"/>
                <a:gd name="connsiteX6" fmla="*/ 128711 w 294036"/>
                <a:gd name="connsiteY6" fmla="*/ 114300 h 838200"/>
                <a:gd name="connsiteX7" fmla="*/ 65211 w 294036"/>
                <a:gd name="connsiteY7" fmla="*/ 63500 h 838200"/>
                <a:gd name="connsiteX8" fmla="*/ 90611 w 294036"/>
                <a:gd name="connsiteY8" fmla="*/ 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036" h="838200">
                  <a:moveTo>
                    <a:pt x="192211" y="838200"/>
                  </a:moveTo>
                  <a:cubicBezTo>
                    <a:pt x="113894" y="760941"/>
                    <a:pt x="35578" y="683683"/>
                    <a:pt x="52511" y="635000"/>
                  </a:cubicBezTo>
                  <a:cubicBezTo>
                    <a:pt x="69444" y="586317"/>
                    <a:pt x="302278" y="590550"/>
                    <a:pt x="293811" y="546100"/>
                  </a:cubicBezTo>
                  <a:cubicBezTo>
                    <a:pt x="285344" y="501650"/>
                    <a:pt x="22878" y="412750"/>
                    <a:pt x="1711" y="368300"/>
                  </a:cubicBezTo>
                  <a:cubicBezTo>
                    <a:pt x="-19456" y="323850"/>
                    <a:pt x="162578" y="304800"/>
                    <a:pt x="166811" y="279400"/>
                  </a:cubicBezTo>
                  <a:cubicBezTo>
                    <a:pt x="171044" y="254000"/>
                    <a:pt x="33461" y="243417"/>
                    <a:pt x="27111" y="215900"/>
                  </a:cubicBezTo>
                  <a:cubicBezTo>
                    <a:pt x="20761" y="188383"/>
                    <a:pt x="122361" y="139700"/>
                    <a:pt x="128711" y="114300"/>
                  </a:cubicBezTo>
                  <a:cubicBezTo>
                    <a:pt x="135061" y="88900"/>
                    <a:pt x="71561" y="82550"/>
                    <a:pt x="65211" y="63500"/>
                  </a:cubicBezTo>
                  <a:cubicBezTo>
                    <a:pt x="58861" y="44450"/>
                    <a:pt x="74736" y="22225"/>
                    <a:pt x="90611" y="0"/>
                  </a:cubicBezTo>
                </a:path>
              </a:pathLst>
            </a:custGeom>
            <a:noFill/>
            <a:ln>
              <a:solidFill>
                <a:schemeClr val="accent1">
                  <a:lumMod val="50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Forme libre 18"/>
            <p:cNvSpPr/>
            <p:nvPr/>
          </p:nvSpPr>
          <p:spPr>
            <a:xfrm>
              <a:off x="4854028" y="1440537"/>
              <a:ext cx="294036" cy="838200"/>
            </a:xfrm>
            <a:custGeom>
              <a:avLst/>
              <a:gdLst>
                <a:gd name="connsiteX0" fmla="*/ 192211 w 294036"/>
                <a:gd name="connsiteY0" fmla="*/ 838200 h 838200"/>
                <a:gd name="connsiteX1" fmla="*/ 52511 w 294036"/>
                <a:gd name="connsiteY1" fmla="*/ 635000 h 838200"/>
                <a:gd name="connsiteX2" fmla="*/ 293811 w 294036"/>
                <a:gd name="connsiteY2" fmla="*/ 546100 h 838200"/>
                <a:gd name="connsiteX3" fmla="*/ 1711 w 294036"/>
                <a:gd name="connsiteY3" fmla="*/ 368300 h 838200"/>
                <a:gd name="connsiteX4" fmla="*/ 166811 w 294036"/>
                <a:gd name="connsiteY4" fmla="*/ 279400 h 838200"/>
                <a:gd name="connsiteX5" fmla="*/ 27111 w 294036"/>
                <a:gd name="connsiteY5" fmla="*/ 215900 h 838200"/>
                <a:gd name="connsiteX6" fmla="*/ 128711 w 294036"/>
                <a:gd name="connsiteY6" fmla="*/ 114300 h 838200"/>
                <a:gd name="connsiteX7" fmla="*/ 65211 w 294036"/>
                <a:gd name="connsiteY7" fmla="*/ 63500 h 838200"/>
                <a:gd name="connsiteX8" fmla="*/ 90611 w 294036"/>
                <a:gd name="connsiteY8" fmla="*/ 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036" h="838200">
                  <a:moveTo>
                    <a:pt x="192211" y="838200"/>
                  </a:moveTo>
                  <a:cubicBezTo>
                    <a:pt x="113894" y="760941"/>
                    <a:pt x="35578" y="683683"/>
                    <a:pt x="52511" y="635000"/>
                  </a:cubicBezTo>
                  <a:cubicBezTo>
                    <a:pt x="69444" y="586317"/>
                    <a:pt x="302278" y="590550"/>
                    <a:pt x="293811" y="546100"/>
                  </a:cubicBezTo>
                  <a:cubicBezTo>
                    <a:pt x="285344" y="501650"/>
                    <a:pt x="22878" y="412750"/>
                    <a:pt x="1711" y="368300"/>
                  </a:cubicBezTo>
                  <a:cubicBezTo>
                    <a:pt x="-19456" y="323850"/>
                    <a:pt x="162578" y="304800"/>
                    <a:pt x="166811" y="279400"/>
                  </a:cubicBezTo>
                  <a:cubicBezTo>
                    <a:pt x="171044" y="254000"/>
                    <a:pt x="33461" y="243417"/>
                    <a:pt x="27111" y="215900"/>
                  </a:cubicBezTo>
                  <a:cubicBezTo>
                    <a:pt x="20761" y="188383"/>
                    <a:pt x="122361" y="139700"/>
                    <a:pt x="128711" y="114300"/>
                  </a:cubicBezTo>
                  <a:cubicBezTo>
                    <a:pt x="135061" y="88900"/>
                    <a:pt x="71561" y="82550"/>
                    <a:pt x="65211" y="63500"/>
                  </a:cubicBezTo>
                  <a:cubicBezTo>
                    <a:pt x="58861" y="44450"/>
                    <a:pt x="74736" y="22225"/>
                    <a:pt x="90611" y="0"/>
                  </a:cubicBezTo>
                </a:path>
              </a:pathLst>
            </a:custGeom>
            <a:noFill/>
            <a:ln>
              <a:solidFill>
                <a:schemeClr val="accent1">
                  <a:lumMod val="50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4504680" y="1071205"/>
              <a:ext cx="729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accent1">
                      <a:lumMod val="50000"/>
                    </a:schemeClr>
                  </a:solidFill>
                </a:rPr>
                <a:t>Azote</a:t>
              </a:r>
              <a:endParaRPr lang="fr-FR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257113" y="1440537"/>
            <a:ext cx="2586696" cy="1369752"/>
            <a:chOff x="257113" y="1440537"/>
            <a:chExt cx="2586696" cy="1369752"/>
          </a:xfrm>
        </p:grpSpPr>
        <p:sp>
          <p:nvSpPr>
            <p:cNvPr id="5" name="Flèche droite rayée 4"/>
            <p:cNvSpPr/>
            <p:nvPr/>
          </p:nvSpPr>
          <p:spPr>
            <a:xfrm>
              <a:off x="1502420" y="2450249"/>
              <a:ext cx="1224136" cy="360040"/>
            </a:xfrm>
            <a:prstGeom prst="stripedRightArrow">
              <a:avLst>
                <a:gd name="adj1" fmla="val 53527"/>
                <a:gd name="adj2" fmla="val 79983"/>
              </a:avLst>
            </a:prstGeom>
            <a:solidFill>
              <a:srgbClr val="CC9900"/>
            </a:solidFill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/>
                <a:t>EUB</a:t>
              </a:r>
              <a:endParaRPr lang="fr-FR" sz="1600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257113" y="1440537"/>
              <a:ext cx="25866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CC6600"/>
                  </a:solidFill>
                </a:rPr>
                <a:t>Eau, polluants organiques biodégradables, autres polluants…</a:t>
              </a:r>
              <a:endParaRPr lang="fr-FR" dirty="0">
                <a:solidFill>
                  <a:srgbClr val="CC6600"/>
                </a:solidFill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2735262" y="2912882"/>
            <a:ext cx="1455963" cy="885450"/>
            <a:chOff x="2735262" y="2912882"/>
            <a:chExt cx="1455963" cy="885450"/>
          </a:xfrm>
        </p:grpSpPr>
        <p:sp>
          <p:nvSpPr>
            <p:cNvPr id="17" name="ZoneTexte 16"/>
            <p:cNvSpPr txBox="1"/>
            <p:nvPr/>
          </p:nvSpPr>
          <p:spPr>
            <a:xfrm>
              <a:off x="2735262" y="3429000"/>
              <a:ext cx="886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Energie</a:t>
              </a:r>
              <a:endParaRPr lang="fr-FR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Forme libre 3"/>
            <p:cNvSpPr/>
            <p:nvPr/>
          </p:nvSpPr>
          <p:spPr>
            <a:xfrm>
              <a:off x="3347864" y="2912882"/>
              <a:ext cx="843361" cy="552991"/>
            </a:xfrm>
            <a:custGeom>
              <a:avLst/>
              <a:gdLst>
                <a:gd name="connsiteX0" fmla="*/ 0 w 749300"/>
                <a:gd name="connsiteY0" fmla="*/ 469900 h 469900"/>
                <a:gd name="connsiteX1" fmla="*/ 304800 w 749300"/>
                <a:gd name="connsiteY1" fmla="*/ 88900 h 469900"/>
                <a:gd name="connsiteX2" fmla="*/ 749300 w 749300"/>
                <a:gd name="connsiteY2" fmla="*/ 0 h 46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9300" h="469900">
                  <a:moveTo>
                    <a:pt x="0" y="469900"/>
                  </a:moveTo>
                  <a:cubicBezTo>
                    <a:pt x="89958" y="318558"/>
                    <a:pt x="179917" y="167217"/>
                    <a:pt x="304800" y="88900"/>
                  </a:cubicBezTo>
                  <a:cubicBezTo>
                    <a:pt x="429683" y="10583"/>
                    <a:pt x="589491" y="5291"/>
                    <a:pt x="749300" y="0"/>
                  </a:cubicBezTo>
                </a:path>
              </a:pathLst>
            </a:custGeom>
            <a:noFill/>
            <a:ln w="38100">
              <a:solidFill>
                <a:schemeClr val="bg2">
                  <a:lumMod val="75000"/>
                </a:schemeClr>
              </a:solidFill>
              <a:prstDash val="dash"/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6491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>
          <a:xfrm>
            <a:off x="2735263" y="333375"/>
            <a:ext cx="5619750" cy="7064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3000" kern="1200" dirty="0" smtClean="0">
                <a:solidFill>
                  <a:srgbClr val="2A4E66"/>
                </a:solidFill>
                <a:ea typeface="+mn-ea"/>
                <a:cs typeface="+mn-cs"/>
              </a:rPr>
              <a:t>Réglementation et conséquences</a:t>
            </a: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250825" y="44450"/>
            <a:ext cx="49688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fr-FR" sz="1400" kern="0" dirty="0" smtClean="0">
                <a:latin typeface="+mj-lt"/>
                <a:ea typeface="+mj-ea"/>
                <a:cs typeface="+mj-cs"/>
              </a:rPr>
              <a:t>L’eau en Méditerranée - Aix Marseille Université – 31 mars 2016</a:t>
            </a:r>
            <a:endParaRPr lang="fr-FR" sz="16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14341" y="1107852"/>
            <a:ext cx="7175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Directive ‘Eaux résiduaires urbaines’ 1991</a:t>
            </a:r>
          </a:p>
          <a:p>
            <a:r>
              <a:rPr lang="fr-FR" sz="2000" b="0" dirty="0"/>
              <a:t>	</a:t>
            </a:r>
            <a:r>
              <a:rPr lang="fr-FR" sz="2000" b="0" dirty="0" smtClean="0">
                <a:sym typeface="Wingdings"/>
              </a:rPr>
              <a:t> Mise aux normes des STEP, amélioration des traitements, 	augmentation de la quantité de boues produites…</a:t>
            </a:r>
          </a:p>
          <a:p>
            <a:r>
              <a:rPr lang="fr-FR" sz="2000" b="0" dirty="0">
                <a:sym typeface="Wingdings"/>
              </a:rPr>
              <a:t>	</a:t>
            </a:r>
            <a:r>
              <a:rPr lang="fr-FR" sz="2000" b="0" dirty="0" smtClean="0">
                <a:sym typeface="Wingdings"/>
              </a:rPr>
              <a:t> Questionnements sur l’usage des sous-produits 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14341" y="2564904"/>
            <a:ext cx="85221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Guidelines ‘REUSE’  OMS 1989, recommandations CSHPF 1991</a:t>
            </a:r>
          </a:p>
          <a:p>
            <a:r>
              <a:rPr lang="fr-FR" sz="2000" b="0" dirty="0"/>
              <a:t>	</a:t>
            </a:r>
            <a:r>
              <a:rPr lang="fr-FR" sz="2000" b="0" dirty="0" smtClean="0">
                <a:sym typeface="Wingdings"/>
              </a:rPr>
              <a:t> Approche de gestion du risque (= qualité d’eau x exposition)</a:t>
            </a:r>
          </a:p>
          <a:p>
            <a:r>
              <a:rPr lang="fr-FR" sz="2000" b="0" dirty="0">
                <a:sym typeface="Wingdings"/>
              </a:rPr>
              <a:t>	</a:t>
            </a:r>
            <a:r>
              <a:rPr lang="fr-FR" sz="2000" b="0" dirty="0" smtClean="0">
                <a:sym typeface="Wingdings"/>
              </a:rPr>
              <a:t> 1</a:t>
            </a:r>
            <a:r>
              <a:rPr lang="fr-FR" sz="2000" b="0" baseline="30000" dirty="0" smtClean="0">
                <a:sym typeface="Wingdings"/>
              </a:rPr>
              <a:t>er</a:t>
            </a:r>
            <a:r>
              <a:rPr lang="fr-FR" sz="2000" b="0" dirty="0" smtClean="0">
                <a:sym typeface="Wingdings"/>
              </a:rPr>
              <a:t> cas de REUSE agricole français : Clermont, Noirmoutier, Porquerolles</a:t>
            </a:r>
          </a:p>
          <a:p>
            <a:r>
              <a:rPr lang="fr-FR" sz="2000" b="0" dirty="0">
                <a:sym typeface="Wingdings"/>
              </a:rPr>
              <a:t>	</a:t>
            </a:r>
            <a:r>
              <a:rPr lang="fr-FR" sz="2000" b="0" dirty="0" smtClean="0">
                <a:sym typeface="Wingdings"/>
              </a:rPr>
              <a:t> Mais coup d’arrêt (contexte de scandales sanitaires ?) (absence de besoin ?)</a:t>
            </a:r>
            <a:endParaRPr lang="fr-FR" sz="2000" b="0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899592" y="3997513"/>
            <a:ext cx="7175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Réglementation boues d’épuration urbaines (décret 1997, arrêté 1998)</a:t>
            </a:r>
          </a:p>
          <a:p>
            <a:r>
              <a:rPr lang="fr-FR" sz="2000" b="0" dirty="0"/>
              <a:t>	</a:t>
            </a:r>
            <a:r>
              <a:rPr lang="fr-FR" sz="2000" b="0" dirty="0" smtClean="0">
                <a:sym typeface="Wingdings"/>
              </a:rPr>
              <a:t> Réponse à un réel besoin</a:t>
            </a:r>
          </a:p>
          <a:p>
            <a:r>
              <a:rPr lang="fr-FR" sz="2000" b="0" dirty="0"/>
              <a:t>	</a:t>
            </a:r>
            <a:r>
              <a:rPr lang="fr-FR" sz="2000" b="0" dirty="0">
                <a:sym typeface="Wingdings"/>
              </a:rPr>
              <a:t> </a:t>
            </a:r>
            <a:r>
              <a:rPr lang="fr-FR" sz="2000" b="0" dirty="0" smtClean="0">
                <a:sym typeface="Wingdings"/>
              </a:rPr>
              <a:t>Approche pragmatique : épandage filière majoritaire en FR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187750" y="5097378"/>
            <a:ext cx="717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Réglementation REUSE (arrêté 2010, modificatif 2014)</a:t>
            </a:r>
          </a:p>
          <a:p>
            <a:r>
              <a:rPr lang="fr-FR" sz="2000" b="0" dirty="0"/>
              <a:t>	</a:t>
            </a:r>
            <a:r>
              <a:rPr lang="fr-FR" sz="2000" b="0" dirty="0" smtClean="0">
                <a:sym typeface="Wingdings"/>
              </a:rPr>
              <a:t> Nouveau départ ?</a:t>
            </a:r>
          </a:p>
        </p:txBody>
      </p:sp>
    </p:spTree>
    <p:extLst>
      <p:ext uri="{BB962C8B-B14F-4D97-AF65-F5344CB8AC3E}">
        <p14:creationId xmlns:p14="http://schemas.microsoft.com/office/powerpoint/2010/main" val="134320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04664"/>
            <a:ext cx="8424862" cy="4752528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fr-FR" altLang="fr-FR" sz="3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Gestion des sous-produits</a:t>
            </a:r>
            <a:br>
              <a:rPr lang="fr-FR" altLang="fr-FR" sz="3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3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l’épuration des eaux usées</a:t>
            </a:r>
            <a:br>
              <a:rPr lang="fr-FR" altLang="fr-FR" sz="3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3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br>
              <a:rPr lang="fr-FR" altLang="fr-FR" sz="3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3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 Implication de la SCP</a:t>
            </a:r>
            <a:endParaRPr lang="fr-FR" altLang="fr-FR" sz="4000" dirty="0" smtClean="0"/>
          </a:p>
        </p:txBody>
      </p:sp>
      <p:sp>
        <p:nvSpPr>
          <p:cNvPr id="16387" name="Text Box 79"/>
          <p:cNvSpPr txBox="1">
            <a:spLocks noChangeArrowheads="1"/>
          </p:cNvSpPr>
          <p:nvPr/>
        </p:nvSpPr>
        <p:spPr bwMode="auto">
          <a:xfrm>
            <a:off x="5937250" y="6243638"/>
            <a:ext cx="14237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400" dirty="0" smtClean="0">
                <a:solidFill>
                  <a:srgbClr val="2A4E66"/>
                </a:solidFill>
              </a:rPr>
              <a:t>Aix, 31 mars 2016</a:t>
            </a:r>
            <a:endParaRPr lang="fr-FR" altLang="fr-FR" sz="1400" dirty="0">
              <a:solidFill>
                <a:srgbClr val="2A4E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4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27583" y="1052737"/>
            <a:ext cx="7850981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000" lvl="1" eaLnBrk="0" hangingPunct="0">
              <a:spcBef>
                <a:spcPts val="576"/>
              </a:spcBef>
            </a:pPr>
            <a:endParaRPr lang="fr-FR" altLang="fr-FR" sz="2000" b="0" dirty="0">
              <a:latin typeface="+mn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2606"/>
            <a:ext cx="9144000" cy="5600770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55576" y="188640"/>
            <a:ext cx="8280920" cy="26552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185C94"/>
            </a:solidFill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altLang="fr-FR" sz="2400" kern="0" dirty="0"/>
              <a:t>SCP Aménageur hydraulique régional</a:t>
            </a:r>
          </a:p>
          <a:p>
            <a:pPr>
              <a:buFontTx/>
              <a:buChar char="-"/>
              <a:defRPr/>
            </a:pPr>
            <a:r>
              <a:rPr lang="fr-FR" altLang="fr-FR" sz="2000" b="0" kern="0" dirty="0" smtClean="0"/>
              <a:t>SCP </a:t>
            </a:r>
            <a:r>
              <a:rPr lang="fr-FR" altLang="fr-FR" sz="2000" b="0" kern="0" dirty="0"/>
              <a:t>= Société d’Aménagement Régional (SAR), créée en 1957, pour dériver l’eau du Verdon et alimenter les territoires provençaux</a:t>
            </a:r>
          </a:p>
          <a:p>
            <a:pPr>
              <a:buFontTx/>
              <a:buChar char="-"/>
              <a:defRPr/>
            </a:pPr>
            <a:r>
              <a:rPr lang="fr-FR" altLang="fr-FR" sz="2000" b="0" kern="0" dirty="0" smtClean="0"/>
              <a:t>Concessionnaire </a:t>
            </a:r>
            <a:r>
              <a:rPr lang="fr-FR" altLang="fr-FR" sz="2000" b="0" kern="0" dirty="0"/>
              <a:t>de la Région PACA depuis 2008</a:t>
            </a:r>
          </a:p>
          <a:p>
            <a:pPr>
              <a:buFontTx/>
              <a:buChar char="-"/>
              <a:defRPr/>
            </a:pPr>
            <a:r>
              <a:rPr lang="fr-FR" altLang="fr-FR" sz="2000" b="0" kern="0" dirty="0" smtClean="0"/>
              <a:t>110 </a:t>
            </a:r>
            <a:r>
              <a:rPr lang="fr-FR" altLang="fr-FR" sz="2000" b="0" kern="0" dirty="0"/>
              <a:t>communes desservies ; 2 M habitants; 400 industries ; 85 000 </a:t>
            </a:r>
            <a:r>
              <a:rPr lang="fr-FR" altLang="fr-FR" sz="2000" b="0" kern="0" dirty="0" smtClean="0"/>
              <a:t>Ha</a:t>
            </a:r>
          </a:p>
          <a:p>
            <a:pPr>
              <a:buFontTx/>
              <a:buChar char="-"/>
              <a:defRPr/>
            </a:pPr>
            <a:r>
              <a:rPr lang="fr-FR" altLang="fr-FR" sz="2000" b="0" kern="0" dirty="0" smtClean="0"/>
              <a:t>270 km  de grands canaux ou galeries souterraines, 5 </a:t>
            </a:r>
            <a:r>
              <a:rPr lang="fr-FR" altLang="fr-FR" sz="2000" b="0" kern="0" dirty="0"/>
              <a:t>000 km de </a:t>
            </a:r>
            <a:r>
              <a:rPr lang="fr-FR" altLang="fr-FR" sz="2000" b="0" kern="0" dirty="0" smtClean="0"/>
              <a:t>canalisations</a:t>
            </a:r>
          </a:p>
          <a:p>
            <a:pPr>
              <a:buFontTx/>
              <a:buChar char="-"/>
              <a:defRPr/>
            </a:pPr>
            <a:r>
              <a:rPr lang="fr-FR" altLang="fr-FR" sz="2000" b="0" kern="0" dirty="0" smtClean="0"/>
              <a:t>16 stations de potabilisation, 3 stations de clarification</a:t>
            </a:r>
          </a:p>
          <a:p>
            <a:pPr>
              <a:buFontTx/>
              <a:buChar char="-"/>
              <a:defRPr/>
            </a:pPr>
            <a:endParaRPr lang="fr-FR" altLang="fr-FR" sz="2000" b="0" kern="0" dirty="0"/>
          </a:p>
        </p:txBody>
      </p:sp>
    </p:spTree>
    <p:extLst>
      <p:ext uri="{BB962C8B-B14F-4D97-AF65-F5344CB8AC3E}">
        <p14:creationId xmlns:p14="http://schemas.microsoft.com/office/powerpoint/2010/main" val="166491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>
          <a:xfrm>
            <a:off x="1258888" y="333375"/>
            <a:ext cx="7096125" cy="7064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3000" kern="1200" dirty="0" smtClean="0">
                <a:solidFill>
                  <a:srgbClr val="2A4E66"/>
                </a:solidFill>
                <a:ea typeface="+mn-ea"/>
                <a:cs typeface="+mn-cs"/>
              </a:rPr>
              <a:t>SCP, consultant en REUSE depuis la fin 80’s !</a:t>
            </a:r>
          </a:p>
        </p:txBody>
      </p:sp>
      <p:pic>
        <p:nvPicPr>
          <p:cNvPr id="19460" name="Picture 2" descr="P1010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981075"/>
            <a:ext cx="3695700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1"/>
          <p:cNvSpPr>
            <a:spLocks noChangeArrowheads="1"/>
          </p:cNvSpPr>
          <p:nvPr/>
        </p:nvSpPr>
        <p:spPr bwMode="auto">
          <a:xfrm>
            <a:off x="3347864" y="4503068"/>
            <a:ext cx="4679950" cy="1446212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b="1">
                <a:solidFill>
                  <a:srgbClr val="185C94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 dirty="0" smtClean="0"/>
              <a:t>Exemples </a:t>
            </a:r>
            <a:r>
              <a:rPr lang="fr-FR" altLang="fr-FR" sz="2400" dirty="0"/>
              <a:t>contrastés </a:t>
            </a:r>
            <a:r>
              <a:rPr lang="fr-FR" altLang="fr-FR" sz="2400" dirty="0" smtClean="0"/>
              <a:t>et récents de </a:t>
            </a:r>
            <a:r>
              <a:rPr lang="fr-FR" altLang="fr-FR" sz="2400" dirty="0"/>
              <a:t>projets de REUSE méditerranéens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000" b="0" dirty="0"/>
              <a:t>Lagunes de Settat, Golf de Bonifacio, Vallée du Jourdain, Plaine agricole de Moissac-Bellevue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0825" y="44450"/>
            <a:ext cx="49688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fr-FR" sz="1400" kern="0" dirty="0" smtClean="0">
                <a:latin typeface="+mj-lt"/>
                <a:ea typeface="+mj-ea"/>
                <a:cs typeface="+mj-cs"/>
              </a:rPr>
              <a:t>L’eau en Méditerranée - Aix Marseille Université – 31 mars 2016</a:t>
            </a:r>
            <a:endParaRPr lang="fr-FR" sz="16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83768" y="2600325"/>
            <a:ext cx="6597650" cy="169277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altLang="fr-FR" sz="2400" dirty="0" smtClean="0">
                <a:cs typeface="+mn-cs"/>
                <a:sym typeface="Wingdings"/>
              </a:rPr>
              <a:t> </a:t>
            </a:r>
            <a:r>
              <a:rPr lang="fr-FR" altLang="fr-FR" sz="2400" dirty="0" smtClean="0">
                <a:cs typeface="+mn-cs"/>
              </a:rPr>
              <a:t>Consultant REUSE (et boues un peu…)</a:t>
            </a:r>
            <a:endParaRPr lang="fr-FR" altLang="fr-FR" sz="2400" dirty="0">
              <a:cs typeface="+mn-cs"/>
            </a:endParaRPr>
          </a:p>
          <a:p>
            <a:pPr marL="342900" indent="-342900">
              <a:buFontTx/>
              <a:buChar char="-"/>
              <a:defRPr/>
            </a:pPr>
            <a:r>
              <a:rPr lang="fr-FR" altLang="fr-FR" sz="2000" b="0" dirty="0">
                <a:cs typeface="+mn-cs"/>
              </a:rPr>
              <a:t>Fin 1980’s : </a:t>
            </a:r>
            <a:r>
              <a:rPr lang="fr-FR" altLang="fr-FR" sz="2000" b="0" dirty="0" smtClean="0">
                <a:cs typeface="+mn-cs"/>
              </a:rPr>
              <a:t>Porquerolles, Cogolin,…</a:t>
            </a:r>
            <a:endParaRPr lang="fr-FR" altLang="fr-FR" sz="2000" b="0" dirty="0">
              <a:cs typeface="+mn-cs"/>
            </a:endParaRPr>
          </a:p>
          <a:p>
            <a:pPr marL="342900" indent="-342900">
              <a:buFontTx/>
              <a:buChar char="-"/>
              <a:defRPr/>
            </a:pPr>
            <a:r>
              <a:rPr lang="fr-FR" altLang="fr-FR" sz="2000" b="0" dirty="0">
                <a:cs typeface="+mn-cs"/>
              </a:rPr>
              <a:t>1990’s 2000’s : schémas directeurs villes Maghreb </a:t>
            </a:r>
            <a:r>
              <a:rPr lang="fr-FR" altLang="fr-FR" sz="1400" b="0" dirty="0">
                <a:cs typeface="+mn-cs"/>
              </a:rPr>
              <a:t>(Algérie 2003-2004)</a:t>
            </a:r>
            <a:endParaRPr lang="fr-FR" altLang="fr-FR" sz="2000" b="0" dirty="0">
              <a:cs typeface="+mn-cs"/>
            </a:endParaRPr>
          </a:p>
          <a:p>
            <a:pPr marL="342900" indent="-342900">
              <a:buFontTx/>
              <a:buChar char="-"/>
              <a:defRPr/>
            </a:pPr>
            <a:r>
              <a:rPr lang="fr-FR" altLang="fr-FR" sz="2000" b="0" dirty="0">
                <a:cs typeface="+mn-cs"/>
              </a:rPr>
              <a:t>2010’s : montée en puissance des traitements </a:t>
            </a:r>
            <a:r>
              <a:rPr lang="fr-FR" altLang="fr-FR" sz="2000" b="0" dirty="0" smtClean="0">
                <a:cs typeface="+mn-cs"/>
              </a:rPr>
              <a:t>membranaires</a:t>
            </a:r>
          </a:p>
          <a:p>
            <a:pPr marL="342900" indent="-342900">
              <a:buFontTx/>
              <a:buChar char="-"/>
              <a:defRPr/>
            </a:pPr>
            <a:r>
              <a:rPr lang="fr-FR" altLang="fr-FR" sz="2000" b="0" dirty="0" smtClean="0">
                <a:cs typeface="+mn-cs"/>
              </a:rPr>
              <a:t>Boues : 1990’s tests de reconstitution de sols</a:t>
            </a:r>
            <a:endParaRPr lang="fr-FR" altLang="fr-FR" sz="2000" b="0" dirty="0"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38438" y="1052736"/>
            <a:ext cx="5338018" cy="138499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altLang="fr-FR" sz="2400" dirty="0" smtClean="0">
                <a:cs typeface="+mn-cs"/>
              </a:rPr>
              <a:t>Compétences / ingénierie</a:t>
            </a:r>
            <a:endParaRPr lang="fr-FR" altLang="fr-FR" sz="2400" dirty="0">
              <a:cs typeface="+mn-cs"/>
            </a:endParaRPr>
          </a:p>
          <a:p>
            <a:pPr marL="342900" indent="-342900">
              <a:buFontTx/>
              <a:buChar char="-"/>
              <a:defRPr/>
            </a:pPr>
            <a:r>
              <a:rPr lang="fr-FR" altLang="fr-FR" sz="2000" b="0" dirty="0" smtClean="0">
                <a:cs typeface="+mn-cs"/>
              </a:rPr>
              <a:t>Logique de valorisation croisée des compétences</a:t>
            </a:r>
          </a:p>
          <a:p>
            <a:pPr marL="342900" indent="-342900">
              <a:buFontTx/>
              <a:buChar char="-"/>
              <a:defRPr/>
            </a:pPr>
            <a:r>
              <a:rPr lang="fr-FR" altLang="fr-FR" sz="2000" b="0" dirty="0" smtClean="0">
                <a:cs typeface="+mn-cs"/>
              </a:rPr>
              <a:t>Pédologie, agronomie, irrigation, génie sanitaire, traitement de l’eau…</a:t>
            </a:r>
            <a:endParaRPr lang="fr-FR" altLang="fr-FR" sz="2000" b="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04664"/>
            <a:ext cx="8424862" cy="4752528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fr-FR" altLang="fr-FR" sz="3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Gestion des sous-produits</a:t>
            </a:r>
            <a:br>
              <a:rPr lang="fr-FR" altLang="fr-FR" sz="3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3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l’épuration des eaux usées</a:t>
            </a:r>
            <a:br>
              <a:rPr lang="fr-FR" altLang="fr-FR" sz="3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3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br>
              <a:rPr lang="fr-FR" altLang="fr-FR" sz="3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3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 Les boues en région PACA</a:t>
            </a:r>
            <a:endParaRPr lang="fr-FR" altLang="fr-FR" sz="4000" dirty="0" smtClean="0"/>
          </a:p>
        </p:txBody>
      </p:sp>
      <p:sp>
        <p:nvSpPr>
          <p:cNvPr id="16387" name="Text Box 79"/>
          <p:cNvSpPr txBox="1">
            <a:spLocks noChangeArrowheads="1"/>
          </p:cNvSpPr>
          <p:nvPr/>
        </p:nvSpPr>
        <p:spPr bwMode="auto">
          <a:xfrm>
            <a:off x="5937250" y="6243638"/>
            <a:ext cx="14237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185C94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rgbClr val="185C94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rgbClr val="185C94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185C94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400" dirty="0" smtClean="0">
                <a:solidFill>
                  <a:srgbClr val="2A4E66"/>
                </a:solidFill>
              </a:rPr>
              <a:t>Aix, 31 mars 2016</a:t>
            </a:r>
            <a:endParaRPr lang="fr-FR" altLang="fr-FR" sz="1400" dirty="0">
              <a:solidFill>
                <a:srgbClr val="2A4E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0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vid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nalisé 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Masque texte 3">
  <a:themeElements>
    <a:clrScheme name="Masque texte 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que texte 3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que texte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exte 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exte 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exte 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exte 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exte 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Masque carte 3">
  <a:themeElements>
    <a:clrScheme name="Masque texte 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que texte 3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que texte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exte 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exte 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exte 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exte 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exte 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Masque titre 4">
  <a:themeElements>
    <a:clrScheme name="Masque titre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que titre 4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que titre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itre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itre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itre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itre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itre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itre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itre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itre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itre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itre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itre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Masque texte 4">
  <a:themeElements>
    <a:clrScheme name="Masque texte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que texte 4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que texte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exte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exte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exte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exte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exte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Masque carte 4">
  <a:themeElements>
    <a:clrScheme name="Masque texte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que texte 4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que texte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exte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exte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exte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exte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exte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Masque réponse questions">
  <a:themeElements>
    <a:clrScheme name="Masque réponse question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que réponse questions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que réponse 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réponse 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réponse 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réponse 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réponse 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réponse 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réponse 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réponse 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réponse 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réponse 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réponse 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réponse 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que sommaire">
  <a:themeElements>
    <a:clrScheme name="Masqie sommai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qie sommair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qie sommai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ie sommai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ie sommai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ie sommai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ie sommai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ie sommai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ie sommai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ie sommai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ie sommai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ie sommai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ie sommai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ie sommai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asque titre 1">
  <a:themeElements>
    <a:clrScheme name="Masque titre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nalisé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que titre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itre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itre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itre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itre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itre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itre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itre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itre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itre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itre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itre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asque texte 1">
  <a:themeElements>
    <a:clrScheme name="Masque texte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que texte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Masque texte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exte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exte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exte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exte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exte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asque carte 1">
  <a:themeElements>
    <a:clrScheme name="Masque texte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que texte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que texte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exte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exte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exte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exte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exte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asque titre 2">
  <a:themeElements>
    <a:clrScheme name="Masque titre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que titre 2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que titr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itr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itr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itr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itr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itr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itr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itr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itr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itr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itr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itr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asque texte 2">
  <a:themeElements>
    <a:clrScheme name="Masque texte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que texte 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que tex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ex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ex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ex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ex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ex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Masque carte 2">
  <a:themeElements>
    <a:clrScheme name="Masque texte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que texte 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que tex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ex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ex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ex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ex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ex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Masque titre 3">
  <a:themeElements>
    <a:clrScheme name="Masque titre 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que titre 3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que titre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itre 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itre 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itre 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itre 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itre 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itre 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itre 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itre 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itre 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itre 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itre 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39E52680BFFB4BB10F1003481621D2" ma:contentTypeVersion="0" ma:contentTypeDescription="Crée un document." ma:contentTypeScope="" ma:versionID="7a02942eae1a7b958d59fe0af0aa0e11">
  <xsd:schema xmlns:xsd="http://www.w3.org/2001/XMLSchema" xmlns:p="http://schemas.microsoft.com/office/2006/metadata/properties" targetNamespace="http://schemas.microsoft.com/office/2006/metadata/properties" ma:root="true" ma:fieldsID="75019ab185b48580fc336df4da24a70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364FC3-B6AF-4C6E-AFA4-369BC4CF3A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A4F165-394F-43B7-B30D-DC6507B30D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BA7F73C1-9C69-49D5-BA7C-402411981370}">
  <ds:schemaRefs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8314</TotalTime>
  <Words>2540</Words>
  <Application>Microsoft Office PowerPoint</Application>
  <PresentationFormat>Affichage à l'écran (4:3)</PresentationFormat>
  <Paragraphs>411</Paragraphs>
  <Slides>28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15</vt:i4>
      </vt:variant>
      <vt:variant>
        <vt:lpstr>Titres des diapositives</vt:lpstr>
      </vt:variant>
      <vt:variant>
        <vt:i4>28</vt:i4>
      </vt:variant>
    </vt:vector>
  </HeadingPairs>
  <TitlesOfParts>
    <vt:vector size="46" baseType="lpstr">
      <vt:lpstr>Arial</vt:lpstr>
      <vt:lpstr>Arial Narrow</vt:lpstr>
      <vt:lpstr>Wingdings</vt:lpstr>
      <vt:lpstr>Masque vide</vt:lpstr>
      <vt:lpstr>Masque sommaire</vt:lpstr>
      <vt:lpstr>Masque titre 1</vt:lpstr>
      <vt:lpstr>Masque texte 1</vt:lpstr>
      <vt:lpstr>Masque carte 1</vt:lpstr>
      <vt:lpstr>Masque titre 2</vt:lpstr>
      <vt:lpstr>Masque texte 2</vt:lpstr>
      <vt:lpstr>Masque carte 2</vt:lpstr>
      <vt:lpstr>Masque titre 3</vt:lpstr>
      <vt:lpstr>Masque texte 3</vt:lpstr>
      <vt:lpstr>Masque carte 3</vt:lpstr>
      <vt:lpstr>Masque titre 4</vt:lpstr>
      <vt:lpstr>1_Masque texte 4</vt:lpstr>
      <vt:lpstr>Masque carte 4</vt:lpstr>
      <vt:lpstr>Masque réponse questions</vt:lpstr>
      <vt:lpstr>Gestion des sous-produits de l’épuration des eaux usées - Boues, eaux usées traitées</vt:lpstr>
      <vt:lpstr>Structure de l’intervention</vt:lpstr>
      <vt:lpstr>Gestion des sous-produits de l’épuration des eaux usées - 1/ Eléments de contexte</vt:lpstr>
      <vt:lpstr>Le concept de station d’épuration</vt:lpstr>
      <vt:lpstr>Réglementation et conséquences</vt:lpstr>
      <vt:lpstr>Gestion des sous-produits de l’épuration des eaux usées - 2/ Implication de la SCP</vt:lpstr>
      <vt:lpstr>Présentation PowerPoint</vt:lpstr>
      <vt:lpstr>SCP, consultant en REUSE depuis la fin 80’s !</vt:lpstr>
      <vt:lpstr>Gestion des sous-produits de l’épuration des eaux usées - 3/ Les boues en région PACA</vt:lpstr>
      <vt:lpstr>Gestion des boues d’épuration en PACA</vt:lpstr>
      <vt:lpstr>Gestion des sous-produits de l’épuration des eaux usées - 4/ Regards croisés sur la REUSE</vt:lpstr>
      <vt:lpstr>La REUSE : Une démarche intégrée</vt:lpstr>
      <vt:lpstr>La REUSE : Des approches sanitaires contrastées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Valorisation des boues, REUSE : quelques idées à retenir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La Sud Compagnie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LACASSIN, Jean-Claude</dc:creator>
  <cp:lastModifiedBy>cavalier</cp:lastModifiedBy>
  <cp:revision>840</cp:revision>
  <dcterms:created xsi:type="dcterms:W3CDTF">2009-05-14T08:27:43Z</dcterms:created>
  <dcterms:modified xsi:type="dcterms:W3CDTF">2016-04-05T08:43:00Z</dcterms:modified>
</cp:coreProperties>
</file>