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92" r:id="rId2"/>
    <p:sldId id="327" r:id="rId3"/>
    <p:sldId id="324" r:id="rId4"/>
    <p:sldId id="328" r:id="rId5"/>
    <p:sldId id="322" r:id="rId6"/>
    <p:sldId id="329" r:id="rId7"/>
    <p:sldId id="330" r:id="rId8"/>
    <p:sldId id="331" r:id="rId9"/>
    <p:sldId id="321" r:id="rId10"/>
    <p:sldId id="323" r:id="rId11"/>
    <p:sldId id="335" r:id="rId12"/>
    <p:sldId id="300" r:id="rId13"/>
    <p:sldId id="320" r:id="rId14"/>
    <p:sldId id="319" r:id="rId15"/>
    <p:sldId id="301" r:id="rId16"/>
    <p:sldId id="308" r:id="rId17"/>
    <p:sldId id="305" r:id="rId18"/>
    <p:sldId id="306" r:id="rId19"/>
    <p:sldId id="337" r:id="rId20"/>
    <p:sldId id="307" r:id="rId21"/>
    <p:sldId id="338" r:id="rId22"/>
    <p:sldId id="318" r:id="rId2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BF53D"/>
    <a:srgbClr val="CC0000"/>
    <a:srgbClr val="009900"/>
    <a:srgbClr val="CC0099"/>
    <a:srgbClr val="FF9900"/>
    <a:srgbClr val="993300"/>
    <a:srgbClr val="33CC33"/>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5" autoAdjust="0"/>
    <p:restoredTop sz="94538" autoAdjust="0"/>
  </p:normalViewPr>
  <p:slideViewPr>
    <p:cSldViewPr>
      <p:cViewPr varScale="1">
        <p:scale>
          <a:sx n="100" d="100"/>
          <a:sy n="100" d="100"/>
        </p:scale>
        <p:origin x="-126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aniel\Mes%20documents\daniel\Travail\Martinique\EcCorev\HA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barChart>
        <c:barDir val="col"/>
        <c:grouping val="stacked"/>
        <c:ser>
          <c:idx val="0"/>
          <c:order val="0"/>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Feuil1!$C$9:$C$23</c:f>
              <c:numCache>
                <c:formatCode>0</c:formatCode>
                <c:ptCount val="15"/>
                <c:pt idx="0">
                  <c:v>0</c:v>
                </c:pt>
                <c:pt idx="1">
                  <c:v>0</c:v>
                </c:pt>
                <c:pt idx="2" formatCode="0.0">
                  <c:v>0.16767500000000005</c:v>
                </c:pt>
                <c:pt idx="3" formatCode="0.0">
                  <c:v>1.4644379999999999</c:v>
                </c:pt>
                <c:pt idx="4" formatCode="0.0">
                  <c:v>0.11457099999999999</c:v>
                </c:pt>
                <c:pt idx="5" formatCode="0.0">
                  <c:v>1.1636139999999999</c:v>
                </c:pt>
                <c:pt idx="6" formatCode="0.0">
                  <c:v>1.051129999999999</c:v>
                </c:pt>
                <c:pt idx="7" formatCode="0.0">
                  <c:v>0.56163799999999997</c:v>
                </c:pt>
                <c:pt idx="8" formatCode="0.0">
                  <c:v>1.0130899999999998</c:v>
                </c:pt>
                <c:pt idx="9" formatCode="0.0">
                  <c:v>0.84796499999999997</c:v>
                </c:pt>
                <c:pt idx="10" formatCode="0.0">
                  <c:v>0.26865800000000001</c:v>
                </c:pt>
                <c:pt idx="11" formatCode="0.0">
                  <c:v>0.61440000000000061</c:v>
                </c:pt>
                <c:pt idx="12">
                  <c:v>0</c:v>
                </c:pt>
                <c:pt idx="13">
                  <c:v>0</c:v>
                </c:pt>
                <c:pt idx="14">
                  <c:v>0</c:v>
                </c:pt>
              </c:numCache>
            </c:numRef>
          </c:val>
        </c:ser>
        <c:ser>
          <c:idx val="1"/>
          <c:order val="1"/>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Feuil1!$D$9:$D$23</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er>
        <c:ser>
          <c:idx val="2"/>
          <c:order val="2"/>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Feuil1!$E$9:$E$23</c:f>
              <c:numCache>
                <c:formatCode>0</c:formatCode>
                <c:ptCount val="15"/>
                <c:pt idx="0">
                  <c:v>0</c:v>
                </c:pt>
                <c:pt idx="1">
                  <c:v>0</c:v>
                </c:pt>
                <c:pt idx="2" formatCode="0.0">
                  <c:v>0.37444000000000027</c:v>
                </c:pt>
                <c:pt idx="3" formatCode="0.0">
                  <c:v>2.3056859999999975</c:v>
                </c:pt>
                <c:pt idx="4" formatCode="0.0">
                  <c:v>0.73044700000000062</c:v>
                </c:pt>
                <c:pt idx="5" formatCode="0.0">
                  <c:v>5.9462580000000047</c:v>
                </c:pt>
                <c:pt idx="6" formatCode="0.0">
                  <c:v>5.2536620000000047</c:v>
                </c:pt>
                <c:pt idx="7" formatCode="0.0">
                  <c:v>1.3293469999999998</c:v>
                </c:pt>
                <c:pt idx="8" formatCode="0.0">
                  <c:v>1.3257199999999998</c:v>
                </c:pt>
                <c:pt idx="9" formatCode="0.0">
                  <c:v>1.2461039999999999</c:v>
                </c:pt>
                <c:pt idx="10" formatCode="0.0">
                  <c:v>0.5886199999999997</c:v>
                </c:pt>
                <c:pt idx="11" formatCode="0.0">
                  <c:v>1.0076899999999998</c:v>
                </c:pt>
                <c:pt idx="12">
                  <c:v>0</c:v>
                </c:pt>
                <c:pt idx="13">
                  <c:v>0</c:v>
                </c:pt>
                <c:pt idx="14">
                  <c:v>0</c:v>
                </c:pt>
              </c:numCache>
            </c:numRef>
          </c:val>
        </c:ser>
        <c:ser>
          <c:idx val="3"/>
          <c:order val="3"/>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Feuil1!$F$9:$F$23</c:f>
              <c:numCache>
                <c:formatCode>0</c:formatCode>
                <c:ptCount val="15"/>
                <c:pt idx="0">
                  <c:v>0</c:v>
                </c:pt>
                <c:pt idx="1">
                  <c:v>0</c:v>
                </c:pt>
                <c:pt idx="2">
                  <c:v>0</c:v>
                </c:pt>
                <c:pt idx="3">
                  <c:v>0</c:v>
                </c:pt>
                <c:pt idx="4">
                  <c:v>0</c:v>
                </c:pt>
                <c:pt idx="5">
                  <c:v>0</c:v>
                </c:pt>
                <c:pt idx="6">
                  <c:v>0</c:v>
                </c:pt>
                <c:pt idx="7" formatCode="0.00">
                  <c:v>0.22376000000000004</c:v>
                </c:pt>
                <c:pt idx="8">
                  <c:v>0</c:v>
                </c:pt>
                <c:pt idx="9">
                  <c:v>0</c:v>
                </c:pt>
                <c:pt idx="10">
                  <c:v>0</c:v>
                </c:pt>
                <c:pt idx="11">
                  <c:v>0</c:v>
                </c:pt>
                <c:pt idx="12">
                  <c:v>0</c:v>
                </c:pt>
                <c:pt idx="13">
                  <c:v>0</c:v>
                </c:pt>
                <c:pt idx="14">
                  <c:v>0</c:v>
                </c:pt>
              </c:numCache>
            </c:numRef>
          </c:val>
        </c:ser>
        <c:ser>
          <c:idx val="4"/>
          <c:order val="4"/>
          <c:spPr>
            <a:solidFill>
              <a:schemeClr val="accent5">
                <a:lumMod val="75000"/>
              </a:schemeClr>
            </a:solidFill>
            <a:ln>
              <a:solidFill>
                <a:schemeClr val="tx1"/>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Feuil1!$G$9:$G$23</c:f>
              <c:numCache>
                <c:formatCode>0.0</c:formatCode>
                <c:ptCount val="15"/>
                <c:pt idx="0">
                  <c:v>18.250125000000001</c:v>
                </c:pt>
                <c:pt idx="1">
                  <c:v>47.782750000000036</c:v>
                </c:pt>
                <c:pt idx="2">
                  <c:v>66.353125000000006</c:v>
                </c:pt>
                <c:pt idx="3">
                  <c:v>879.93119999999931</c:v>
                </c:pt>
                <c:pt idx="4">
                  <c:v>226.07574999999997</c:v>
                </c:pt>
                <c:pt idx="5">
                  <c:v>1373.6534999999988</c:v>
                </c:pt>
                <c:pt idx="6">
                  <c:v>1258.8592999999998</c:v>
                </c:pt>
                <c:pt idx="7">
                  <c:v>600.96109999999919</c:v>
                </c:pt>
                <c:pt idx="8">
                  <c:v>409.20925</c:v>
                </c:pt>
                <c:pt idx="9">
                  <c:v>460.42147499999953</c:v>
                </c:pt>
                <c:pt idx="10">
                  <c:v>209.20820000000001</c:v>
                </c:pt>
                <c:pt idx="11">
                  <c:v>458.75350000000009</c:v>
                </c:pt>
                <c:pt idx="12" formatCode="0">
                  <c:v>0</c:v>
                </c:pt>
                <c:pt idx="13" formatCode="0">
                  <c:v>0</c:v>
                </c:pt>
                <c:pt idx="14" formatCode="0">
                  <c:v>0</c:v>
                </c:pt>
              </c:numCache>
            </c:numRef>
          </c:val>
        </c:ser>
        <c:ser>
          <c:idx val="5"/>
          <c:order val="5"/>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Feuil1!$H$9:$H$23</c:f>
              <c:numCache>
                <c:formatCode>0.0</c:formatCode>
                <c:ptCount val="15"/>
                <c:pt idx="0" formatCode="0">
                  <c:v>0</c:v>
                </c:pt>
                <c:pt idx="1">
                  <c:v>1.6802299999999999</c:v>
                </c:pt>
                <c:pt idx="2">
                  <c:v>2.3759200000000003</c:v>
                </c:pt>
                <c:pt idx="3">
                  <c:v>16.015331999999987</c:v>
                </c:pt>
                <c:pt idx="4">
                  <c:v>3.5378769999999977</c:v>
                </c:pt>
                <c:pt idx="5" formatCode="0">
                  <c:v>0</c:v>
                </c:pt>
                <c:pt idx="6">
                  <c:v>4.9795579999999999</c:v>
                </c:pt>
                <c:pt idx="7">
                  <c:v>10.008280999999998</c:v>
                </c:pt>
                <c:pt idx="8">
                  <c:v>12.519430000000009</c:v>
                </c:pt>
                <c:pt idx="9">
                  <c:v>10.990293000000001</c:v>
                </c:pt>
                <c:pt idx="10">
                  <c:v>4.1046739999999975</c:v>
                </c:pt>
                <c:pt idx="11">
                  <c:v>15.162980000000006</c:v>
                </c:pt>
                <c:pt idx="12" formatCode="0">
                  <c:v>0</c:v>
                </c:pt>
                <c:pt idx="13" formatCode="0">
                  <c:v>0</c:v>
                </c:pt>
                <c:pt idx="14" formatCode="0">
                  <c:v>0</c:v>
                </c:pt>
              </c:numCache>
            </c:numRef>
          </c:val>
        </c:ser>
        <c:ser>
          <c:idx val="6"/>
          <c:order val="6"/>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Feuil1!$I$9:$I$23</c:f>
              <c:numCache>
                <c:formatCode>0.0</c:formatCode>
                <c:ptCount val="15"/>
                <c:pt idx="0">
                  <c:v>1.5450359999999999</c:v>
                </c:pt>
                <c:pt idx="1">
                  <c:v>0.62601000000000062</c:v>
                </c:pt>
                <c:pt idx="2">
                  <c:v>1.247704999999999</c:v>
                </c:pt>
                <c:pt idx="3">
                  <c:v>5.3552819999999954</c:v>
                </c:pt>
                <c:pt idx="4">
                  <c:v>2.6624559999999975</c:v>
                </c:pt>
                <c:pt idx="5">
                  <c:v>12.073908000000001</c:v>
                </c:pt>
                <c:pt idx="6">
                  <c:v>11.485586000000019</c:v>
                </c:pt>
                <c:pt idx="7">
                  <c:v>5.0512430000000039</c:v>
                </c:pt>
                <c:pt idx="8">
                  <c:v>5.3777799999999996</c:v>
                </c:pt>
                <c:pt idx="9">
                  <c:v>7.594424999999994</c:v>
                </c:pt>
                <c:pt idx="10">
                  <c:v>2.9901289999999987</c:v>
                </c:pt>
                <c:pt idx="11">
                  <c:v>7.2243899999999952</c:v>
                </c:pt>
                <c:pt idx="12" formatCode="0">
                  <c:v>0</c:v>
                </c:pt>
                <c:pt idx="13" formatCode="0">
                  <c:v>0</c:v>
                </c:pt>
                <c:pt idx="14" formatCode="0">
                  <c:v>0</c:v>
                </c:pt>
              </c:numCache>
            </c:numRef>
          </c:val>
        </c:ser>
        <c:ser>
          <c:idx val="7"/>
          <c:order val="7"/>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Feuil1!$J$9:$J$23</c:f>
              <c:numCache>
                <c:formatCode>0.0</c:formatCode>
                <c:ptCount val="15"/>
                <c:pt idx="0">
                  <c:v>9.786855000000001</c:v>
                </c:pt>
                <c:pt idx="1">
                  <c:v>3.6405500000000002</c:v>
                </c:pt>
                <c:pt idx="2">
                  <c:v>6.2784000000000004</c:v>
                </c:pt>
                <c:pt idx="3">
                  <c:v>58.480530000000002</c:v>
                </c:pt>
                <c:pt idx="4">
                  <c:v>14.026985000000002</c:v>
                </c:pt>
                <c:pt idx="5">
                  <c:v>169.10817</c:v>
                </c:pt>
                <c:pt idx="6">
                  <c:v>154.01358999999985</c:v>
                </c:pt>
                <c:pt idx="7">
                  <c:v>82.74142000000009</c:v>
                </c:pt>
                <c:pt idx="8">
                  <c:v>60.681599999999989</c:v>
                </c:pt>
                <c:pt idx="9">
                  <c:v>89.474625000000074</c:v>
                </c:pt>
                <c:pt idx="10">
                  <c:v>45.274210000000011</c:v>
                </c:pt>
                <c:pt idx="11">
                  <c:v>84.705250000000007</c:v>
                </c:pt>
                <c:pt idx="12" formatCode="0">
                  <c:v>0</c:v>
                </c:pt>
                <c:pt idx="13" formatCode="0">
                  <c:v>0</c:v>
                </c:pt>
                <c:pt idx="14" formatCode="0">
                  <c:v>0</c:v>
                </c:pt>
              </c:numCache>
            </c:numRef>
          </c:val>
        </c:ser>
        <c:ser>
          <c:idx val="8"/>
          <c:order val="8"/>
          <c:spPr>
            <a:ln>
              <a:solidFill>
                <a:schemeClr val="tx1"/>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Feuil1!$K$9:$K$23</c:f>
              <c:numCache>
                <c:formatCode>0</c:formatCode>
                <c:ptCount val="15"/>
                <c:pt idx="0">
                  <c:v>0</c:v>
                </c:pt>
                <c:pt idx="1">
                  <c:v>0</c:v>
                </c:pt>
                <c:pt idx="2" formatCode="0.0">
                  <c:v>5.4782000000000064</c:v>
                </c:pt>
                <c:pt idx="3" formatCode="0.0">
                  <c:v>93.904440000000022</c:v>
                </c:pt>
                <c:pt idx="4" formatCode="0.0">
                  <c:v>17.484304999999978</c:v>
                </c:pt>
                <c:pt idx="5" formatCode="0.0">
                  <c:v>108.24867999999999</c:v>
                </c:pt>
                <c:pt idx="6" formatCode="0.0">
                  <c:v>126.05175999999999</c:v>
                </c:pt>
                <c:pt idx="7" formatCode="0.0">
                  <c:v>18.454599999999989</c:v>
                </c:pt>
                <c:pt idx="8" formatCode="0.0">
                  <c:v>17.244699999999973</c:v>
                </c:pt>
                <c:pt idx="9" formatCode="0.0">
                  <c:v>28.860435000000003</c:v>
                </c:pt>
                <c:pt idx="10" formatCode="0.0">
                  <c:v>9.9175750000000011</c:v>
                </c:pt>
                <c:pt idx="11" formatCode="0.0">
                  <c:v>22.317950000000035</c:v>
                </c:pt>
                <c:pt idx="12">
                  <c:v>0</c:v>
                </c:pt>
                <c:pt idx="13">
                  <c:v>0</c:v>
                </c:pt>
                <c:pt idx="14">
                  <c:v>0</c:v>
                </c:pt>
              </c:numCache>
            </c:numRef>
          </c:val>
        </c:ser>
        <c:ser>
          <c:idx val="9"/>
          <c:order val="9"/>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Feuil1!$L$9:$L$23</c:f>
              <c:numCache>
                <c:formatCode>0</c:formatCode>
                <c:ptCount val="15"/>
                <c:pt idx="0">
                  <c:v>0</c:v>
                </c:pt>
                <c:pt idx="1">
                  <c:v>0</c:v>
                </c:pt>
                <c:pt idx="2">
                  <c:v>0</c:v>
                </c:pt>
                <c:pt idx="3">
                  <c:v>0</c:v>
                </c:pt>
                <c:pt idx="4">
                  <c:v>0</c:v>
                </c:pt>
                <c:pt idx="5">
                  <c:v>0</c:v>
                </c:pt>
                <c:pt idx="6">
                  <c:v>0</c:v>
                </c:pt>
                <c:pt idx="7" formatCode="0.0">
                  <c:v>1.3590199999999999</c:v>
                </c:pt>
                <c:pt idx="8">
                  <c:v>0</c:v>
                </c:pt>
                <c:pt idx="9">
                  <c:v>0</c:v>
                </c:pt>
                <c:pt idx="10" formatCode="0.0">
                  <c:v>0.67197500000000077</c:v>
                </c:pt>
                <c:pt idx="11">
                  <c:v>0</c:v>
                </c:pt>
                <c:pt idx="12">
                  <c:v>0</c:v>
                </c:pt>
                <c:pt idx="13">
                  <c:v>0</c:v>
                </c:pt>
                <c:pt idx="14">
                  <c:v>0</c:v>
                </c:pt>
              </c:numCache>
            </c:numRef>
          </c:val>
        </c:ser>
        <c:ser>
          <c:idx val="10"/>
          <c:order val="10"/>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Feuil1!$M$9:$M$23</c:f>
              <c:numCache>
                <c:formatCode>0</c:formatCode>
                <c:ptCount val="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numCache>
            </c:numRef>
          </c:val>
        </c:ser>
        <c:ser>
          <c:idx val="11"/>
          <c:order val="11"/>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Feuil1!$N$9:$N$23</c:f>
              <c:numCache>
                <c:formatCode>0</c:formatCode>
                <c:ptCount val="15"/>
                <c:pt idx="0">
                  <c:v>0</c:v>
                </c:pt>
                <c:pt idx="1">
                  <c:v>0</c:v>
                </c:pt>
                <c:pt idx="2">
                  <c:v>0</c:v>
                </c:pt>
                <c:pt idx="3" formatCode="0.0">
                  <c:v>16.490747999999982</c:v>
                </c:pt>
                <c:pt idx="4" formatCode="0.0">
                  <c:v>4.3063689999999992</c:v>
                </c:pt>
                <c:pt idx="5" formatCode="0.0">
                  <c:v>29.145035999999987</c:v>
                </c:pt>
                <c:pt idx="6" formatCode="0.0">
                  <c:v>27.411176000000001</c:v>
                </c:pt>
                <c:pt idx="7">
                  <c:v>0</c:v>
                </c:pt>
                <c:pt idx="8">
                  <c:v>0</c:v>
                </c:pt>
                <c:pt idx="9">
                  <c:v>0</c:v>
                </c:pt>
                <c:pt idx="10">
                  <c:v>0</c:v>
                </c:pt>
                <c:pt idx="11">
                  <c:v>0</c:v>
                </c:pt>
                <c:pt idx="12">
                  <c:v>0</c:v>
                </c:pt>
                <c:pt idx="13">
                  <c:v>0</c:v>
                </c:pt>
                <c:pt idx="14">
                  <c:v>0</c:v>
                </c:pt>
              </c:numCache>
            </c:numRef>
          </c:val>
        </c:ser>
        <c:ser>
          <c:idx val="12"/>
          <c:order val="12"/>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Feuil1!$O$9:$O$23</c:f>
              <c:numCache>
                <c:formatCode>#,##0.0</c:formatCode>
                <c:ptCount val="15"/>
                <c:pt idx="0">
                  <c:v>4.3218239999999986</c:v>
                </c:pt>
                <c:pt idx="1">
                  <c:v>1.4638699999999989</c:v>
                </c:pt>
                <c:pt idx="2">
                  <c:v>2.0588949999999997</c:v>
                </c:pt>
                <c:pt idx="3">
                  <c:v>8.7824100000000005</c:v>
                </c:pt>
                <c:pt idx="4">
                  <c:v>0.8902839999999993</c:v>
                </c:pt>
                <c:pt idx="5">
                  <c:v>9.4674680000000002</c:v>
                </c:pt>
                <c:pt idx="6">
                  <c:v>9.0695720000000026</c:v>
                </c:pt>
                <c:pt idx="7">
                  <c:v>2.405135</c:v>
                </c:pt>
                <c:pt idx="8">
                  <c:v>3.3952499999999959</c:v>
                </c:pt>
                <c:pt idx="9">
                  <c:v>3.0724529999999959</c:v>
                </c:pt>
                <c:pt idx="10">
                  <c:v>1.5867289999999998</c:v>
                </c:pt>
                <c:pt idx="11">
                  <c:v>3.1588700000000003</c:v>
                </c:pt>
                <c:pt idx="12" formatCode="0">
                  <c:v>0</c:v>
                </c:pt>
                <c:pt idx="13" formatCode="0">
                  <c:v>0</c:v>
                </c:pt>
                <c:pt idx="14" formatCode="0">
                  <c:v>0</c:v>
                </c:pt>
              </c:numCache>
            </c:numRef>
          </c:val>
        </c:ser>
        <c:ser>
          <c:idx val="13"/>
          <c:order val="13"/>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Feuil1!$P$9:$P$23</c:f>
              <c:numCache>
                <c:formatCode>0</c:formatCode>
                <c:ptCount val="15"/>
                <c:pt idx="0">
                  <c:v>0</c:v>
                </c:pt>
                <c:pt idx="1">
                  <c:v>0</c:v>
                </c:pt>
                <c:pt idx="2" formatCode="#,##0.00">
                  <c:v>0.28321000000000002</c:v>
                </c:pt>
                <c:pt idx="3" formatCode="#,##0.00">
                  <c:v>1.1640000000000001</c:v>
                </c:pt>
                <c:pt idx="4" formatCode="#,##0.00">
                  <c:v>0.40594600000000008</c:v>
                </c:pt>
                <c:pt idx="5">
                  <c:v>0</c:v>
                </c:pt>
                <c:pt idx="6">
                  <c:v>0</c:v>
                </c:pt>
                <c:pt idx="7">
                  <c:v>0</c:v>
                </c:pt>
                <c:pt idx="8">
                  <c:v>0</c:v>
                </c:pt>
                <c:pt idx="9">
                  <c:v>0</c:v>
                </c:pt>
                <c:pt idx="10">
                  <c:v>0</c:v>
                </c:pt>
                <c:pt idx="11" formatCode="#,##0.00">
                  <c:v>0.56170000000000064</c:v>
                </c:pt>
                <c:pt idx="12">
                  <c:v>0</c:v>
                </c:pt>
                <c:pt idx="13">
                  <c:v>0</c:v>
                </c:pt>
                <c:pt idx="14">
                  <c:v>0</c:v>
                </c:pt>
              </c:numCache>
            </c:numRef>
          </c:val>
        </c:ser>
        <c:ser>
          <c:idx val="14"/>
          <c:order val="14"/>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Feuil1!$Q$9:$Q$23</c:f>
              <c:numCache>
                <c:formatCode>0</c:formatCode>
                <c:ptCount val="15"/>
                <c:pt idx="0">
                  <c:v>0</c:v>
                </c:pt>
                <c:pt idx="1">
                  <c:v>0</c:v>
                </c:pt>
                <c:pt idx="2" formatCode="0.0">
                  <c:v>0.30242500000000028</c:v>
                </c:pt>
                <c:pt idx="3" formatCode="0.0">
                  <c:v>2.3887199999999997</c:v>
                </c:pt>
                <c:pt idx="4" formatCode="0.0">
                  <c:v>0.20532999999999996</c:v>
                </c:pt>
                <c:pt idx="5" formatCode="0.0">
                  <c:v>2.5933819999999996</c:v>
                </c:pt>
                <c:pt idx="6" formatCode="0.0">
                  <c:v>2.5709599999999977</c:v>
                </c:pt>
                <c:pt idx="7" formatCode="0.0">
                  <c:v>0.60100399999999998</c:v>
                </c:pt>
                <c:pt idx="8" formatCode="0.0">
                  <c:v>0.87866000000000055</c:v>
                </c:pt>
                <c:pt idx="9" formatCode="0.0">
                  <c:v>0.71329199999999993</c:v>
                </c:pt>
                <c:pt idx="10" formatCode="0.0">
                  <c:v>0.14299400000000023</c:v>
                </c:pt>
                <c:pt idx="12">
                  <c:v>0</c:v>
                </c:pt>
                <c:pt idx="13">
                  <c:v>0</c:v>
                </c:pt>
                <c:pt idx="14">
                  <c:v>0</c:v>
                </c:pt>
              </c:numCache>
            </c:numRef>
          </c:val>
        </c:ser>
        <c:ser>
          <c:idx val="15"/>
          <c:order val="15"/>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Feuil1!$R$9:$R$23</c:f>
              <c:numCache>
                <c:formatCode>0</c:formatCode>
                <c:ptCount val="15"/>
                <c:pt idx="0">
                  <c:v>0</c:v>
                </c:pt>
                <c:pt idx="1">
                  <c:v>0</c:v>
                </c:pt>
                <c:pt idx="2">
                  <c:v>0</c:v>
                </c:pt>
                <c:pt idx="3" formatCode="#,##0.0">
                  <c:v>0.68734200000000012</c:v>
                </c:pt>
                <c:pt idx="4" formatCode="#,##0.0">
                  <c:v>1.1209659999999997</c:v>
                </c:pt>
                <c:pt idx="5" formatCode="#,##0.0">
                  <c:v>3.3801080000000008</c:v>
                </c:pt>
                <c:pt idx="6" formatCode="#,##0.0">
                  <c:v>13.081627999999998</c:v>
                </c:pt>
                <c:pt idx="7" formatCode="#,##0.0">
                  <c:v>2.059669999999997</c:v>
                </c:pt>
                <c:pt idx="8" formatCode="#,##0.0">
                  <c:v>4.3357600000000014</c:v>
                </c:pt>
                <c:pt idx="9">
                  <c:v>0</c:v>
                </c:pt>
                <c:pt idx="10" formatCode="#,##0.0">
                  <c:v>0.83690599999999993</c:v>
                </c:pt>
                <c:pt idx="11" formatCode="#,##0.0">
                  <c:v>10.670930000000002</c:v>
                </c:pt>
                <c:pt idx="12">
                  <c:v>0</c:v>
                </c:pt>
                <c:pt idx="13">
                  <c:v>0</c:v>
                </c:pt>
                <c:pt idx="14">
                  <c:v>0</c:v>
                </c:pt>
              </c:numCache>
            </c:numRef>
          </c:val>
        </c:ser>
        <c:ser>
          <c:idx val="16"/>
          <c:order val="16"/>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Feuil1!$S$9:$S$23</c:f>
              <c:numCache>
                <c:formatCode>#,##0.0</c:formatCode>
                <c:ptCount val="15"/>
                <c:pt idx="0">
                  <c:v>1.3097309999999998</c:v>
                </c:pt>
                <c:pt idx="1">
                  <c:v>0.69881000000000015</c:v>
                </c:pt>
                <c:pt idx="2">
                  <c:v>1.079585</c:v>
                </c:pt>
                <c:pt idx="3">
                  <c:v>3.7062839999999988</c:v>
                </c:pt>
                <c:pt idx="4">
                  <c:v>1.8067299999999984</c:v>
                </c:pt>
                <c:pt idx="5">
                  <c:v>9.2062799999999996</c:v>
                </c:pt>
                <c:pt idx="6">
                  <c:v>11.900756000000008</c:v>
                </c:pt>
                <c:pt idx="7">
                  <c:v>3.5227549999999987</c:v>
                </c:pt>
                <c:pt idx="8">
                  <c:v>3.9863100000000005</c:v>
                </c:pt>
                <c:pt idx="9">
                  <c:v>3.1676250000000001</c:v>
                </c:pt>
                <c:pt idx="10">
                  <c:v>1.9244899999999998</c:v>
                </c:pt>
                <c:pt idx="12" formatCode="0">
                  <c:v>0</c:v>
                </c:pt>
                <c:pt idx="13" formatCode="0">
                  <c:v>0</c:v>
                </c:pt>
                <c:pt idx="14" formatCode="0">
                  <c:v>0</c:v>
                </c:pt>
              </c:numCache>
            </c:numRef>
          </c:val>
        </c:ser>
        <c:ser>
          <c:idx val="17"/>
          <c:order val="17"/>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Feuil1!$T$9:$T$23</c:f>
              <c:numCache>
                <c:formatCode>#,##0.0</c:formatCode>
                <c:ptCount val="15"/>
                <c:pt idx="0">
                  <c:v>27.225255000000004</c:v>
                </c:pt>
                <c:pt idx="1">
                  <c:v>5.4783500000000034</c:v>
                </c:pt>
                <c:pt idx="2">
                  <c:v>8.5850000000000026</c:v>
                </c:pt>
                <c:pt idx="3">
                  <c:v>39.10848</c:v>
                </c:pt>
                <c:pt idx="4">
                  <c:v>11.347670000000001</c:v>
                </c:pt>
                <c:pt idx="5">
                  <c:v>50.928760000000011</c:v>
                </c:pt>
                <c:pt idx="6">
                  <c:v>109.82476</c:v>
                </c:pt>
                <c:pt idx="7">
                  <c:v>18.331795000000017</c:v>
                </c:pt>
                <c:pt idx="8">
                  <c:v>28.782399999999971</c:v>
                </c:pt>
                <c:pt idx="9" formatCode="0">
                  <c:v>0</c:v>
                </c:pt>
                <c:pt idx="10" formatCode="0">
                  <c:v>0</c:v>
                </c:pt>
                <c:pt idx="11" formatCode="0">
                  <c:v>0</c:v>
                </c:pt>
                <c:pt idx="12" formatCode="0">
                  <c:v>0</c:v>
                </c:pt>
                <c:pt idx="13" formatCode="0">
                  <c:v>0</c:v>
                </c:pt>
                <c:pt idx="14" formatCode="0">
                  <c:v>0</c:v>
                </c:pt>
              </c:numCache>
            </c:numRef>
          </c:val>
        </c:ser>
        <c:ser>
          <c:idx val="18"/>
          <c:order val="18"/>
          <c:spPr>
            <a:solidFill>
              <a:schemeClr val="accent6">
                <a:lumMod val="40000"/>
                <a:lumOff val="60000"/>
              </a:schemeClr>
            </a:solidFill>
            <a:ln>
              <a:solidFill>
                <a:schemeClr val="tx1"/>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Feuil1!$U$9:$U$23</c:f>
              <c:numCache>
                <c:formatCode>0</c:formatCode>
                <c:ptCount val="15"/>
                <c:pt idx="0">
                  <c:v>0</c:v>
                </c:pt>
                <c:pt idx="1">
                  <c:v>0</c:v>
                </c:pt>
                <c:pt idx="2">
                  <c:v>0</c:v>
                </c:pt>
                <c:pt idx="3" formatCode="#,##0.0">
                  <c:v>116.8143</c:v>
                </c:pt>
                <c:pt idx="4" formatCode="#,##0.0">
                  <c:v>29.642899999999987</c:v>
                </c:pt>
                <c:pt idx="5" formatCode="#,##0.0">
                  <c:v>296.41359999999946</c:v>
                </c:pt>
                <c:pt idx="6" formatCode="#,##0.0">
                  <c:v>394.2226</c:v>
                </c:pt>
                <c:pt idx="7" formatCode="#,##0.0">
                  <c:v>286.34994999999998</c:v>
                </c:pt>
                <c:pt idx="8" formatCode="#,##0.0">
                  <c:v>180.89450000000002</c:v>
                </c:pt>
                <c:pt idx="9" formatCode="#,##0.0">
                  <c:v>344.99985000000004</c:v>
                </c:pt>
                <c:pt idx="10" formatCode="#,##0.0">
                  <c:v>157.49905000000001</c:v>
                </c:pt>
                <c:pt idx="11" formatCode="#,##0.0">
                  <c:v>412.94049999999999</c:v>
                </c:pt>
                <c:pt idx="12">
                  <c:v>0</c:v>
                </c:pt>
                <c:pt idx="13">
                  <c:v>0</c:v>
                </c:pt>
                <c:pt idx="14">
                  <c:v>0</c:v>
                </c:pt>
              </c:numCache>
            </c:numRef>
          </c:val>
        </c:ser>
        <c:ser>
          <c:idx val="19"/>
          <c:order val="19"/>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Feuil1!$V$9:$V$23</c:f>
              <c:numCache>
                <c:formatCode>#,##0.0</c:formatCode>
                <c:ptCount val="15"/>
                <c:pt idx="0">
                  <c:v>1.2558029999999998</c:v>
                </c:pt>
                <c:pt idx="1">
                  <c:v>1.2360100000000001</c:v>
                </c:pt>
                <c:pt idx="2">
                  <c:v>1.5204000000000002</c:v>
                </c:pt>
                <c:pt idx="3">
                  <c:v>10.221005999999999</c:v>
                </c:pt>
                <c:pt idx="4">
                  <c:v>1.7078379999999986</c:v>
                </c:pt>
                <c:pt idx="5">
                  <c:v>49.630614000000008</c:v>
                </c:pt>
                <c:pt idx="6">
                  <c:v>39.820808</c:v>
                </c:pt>
                <c:pt idx="7">
                  <c:v>15.020624</c:v>
                </c:pt>
                <c:pt idx="8">
                  <c:v>12.99855</c:v>
                </c:pt>
                <c:pt idx="9">
                  <c:v>17.201903999999992</c:v>
                </c:pt>
                <c:pt idx="10">
                  <c:v>6.7492970000000048</c:v>
                </c:pt>
                <c:pt idx="11">
                  <c:v>15.138189999999998</c:v>
                </c:pt>
                <c:pt idx="12" formatCode="0">
                  <c:v>0</c:v>
                </c:pt>
                <c:pt idx="13" formatCode="0">
                  <c:v>0</c:v>
                </c:pt>
                <c:pt idx="14" formatCode="0">
                  <c:v>0</c:v>
                </c:pt>
              </c:numCache>
            </c:numRef>
          </c:val>
        </c:ser>
        <c:ser>
          <c:idx val="20"/>
          <c:order val="20"/>
          <c:spPr>
            <a:solidFill>
              <a:schemeClr val="accent3">
                <a:lumMod val="20000"/>
                <a:lumOff val="80000"/>
              </a:schemeClr>
            </a:solidFill>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Feuil1!$W$9:$W$23</c:f>
              <c:numCache>
                <c:formatCode>0</c:formatCode>
                <c:ptCount val="15"/>
                <c:pt idx="0">
                  <c:v>0</c:v>
                </c:pt>
                <c:pt idx="1">
                  <c:v>0</c:v>
                </c:pt>
                <c:pt idx="2" formatCode="#,##0.0">
                  <c:v>6.5548749999999938</c:v>
                </c:pt>
                <c:pt idx="3" formatCode="#,##0.0">
                  <c:v>208.15095000000002</c:v>
                </c:pt>
                <c:pt idx="4" formatCode="#,##0.0">
                  <c:v>5.7908499999999998</c:v>
                </c:pt>
                <c:pt idx="5" formatCode="#,##0.0">
                  <c:v>365.92409999999961</c:v>
                </c:pt>
                <c:pt idx="6" formatCode="#,##0.0">
                  <c:v>531.93380000000002</c:v>
                </c:pt>
                <c:pt idx="7" formatCode="#,##0.0">
                  <c:v>101.78397499999998</c:v>
                </c:pt>
                <c:pt idx="8" formatCode="#,##0.0">
                  <c:v>159.57874999999999</c:v>
                </c:pt>
                <c:pt idx="9" formatCode="#,##0.0">
                  <c:v>230.072475</c:v>
                </c:pt>
                <c:pt idx="10" formatCode="#,##0.0">
                  <c:v>104.31822500000006</c:v>
                </c:pt>
                <c:pt idx="11" formatCode="#,##0.0">
                  <c:v>172.99700000000001</c:v>
                </c:pt>
                <c:pt idx="12">
                  <c:v>0</c:v>
                </c:pt>
                <c:pt idx="13" formatCode="#,##0.0">
                  <c:v>194.83685000000006</c:v>
                </c:pt>
              </c:numCache>
            </c:numRef>
          </c:val>
        </c:ser>
        <c:ser>
          <c:idx val="21"/>
          <c:order val="21"/>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Feuil1!$X$9:$X$23</c:f>
              <c:numCache>
                <c:formatCode>General</c:formatCode>
                <c:ptCount val="15"/>
                <c:pt idx="0" formatCode="#,##0.0">
                  <c:v>0.43928800000000034</c:v>
                </c:pt>
                <c:pt idx="2" formatCode="#,##0.0">
                  <c:v>0.43867000000000034</c:v>
                </c:pt>
                <c:pt idx="3" formatCode="#,##0.0">
                  <c:v>3.7729009999999987</c:v>
                </c:pt>
                <c:pt idx="4" formatCode="#,##0.0">
                  <c:v>0.43319000000000002</c:v>
                </c:pt>
                <c:pt idx="5" formatCode="#,##0.0">
                  <c:v>3.2803520000000002</c:v>
                </c:pt>
                <c:pt idx="6" formatCode="#,##0.0">
                  <c:v>5.4863100000000014</c:v>
                </c:pt>
                <c:pt idx="7" formatCode="#,##0.0">
                  <c:v>1.2791020000000002</c:v>
                </c:pt>
                <c:pt idx="8" formatCode="#,##0.0">
                  <c:v>3.1817019999999996</c:v>
                </c:pt>
                <c:pt idx="9" formatCode="#,##0.0">
                  <c:v>2.8358219999999981</c:v>
                </c:pt>
                <c:pt idx="10" formatCode="#,##0.0">
                  <c:v>0.85970200000000052</c:v>
                </c:pt>
                <c:pt idx="11" formatCode="#,##0.0">
                  <c:v>1.240183</c:v>
                </c:pt>
                <c:pt idx="13" formatCode="#,##0.0">
                  <c:v>4.0419600000000004</c:v>
                </c:pt>
                <c:pt idx="14" formatCode="#,##0.0">
                  <c:v>2.0517999999999987</c:v>
                </c:pt>
              </c:numCache>
            </c:numRef>
          </c:val>
        </c:ser>
        <c:ser>
          <c:idx val="22"/>
          <c:order val="22"/>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Feuil1!$Y$9:$Y$23</c:f>
              <c:numCache>
                <c:formatCode>General</c:formatCode>
                <c:ptCount val="15"/>
                <c:pt idx="0" formatCode="#,##0.0">
                  <c:v>1.371703187250995</c:v>
                </c:pt>
                <c:pt idx="2" formatCode="#,##0.0">
                  <c:v>4.647410358565731E-2</c:v>
                </c:pt>
                <c:pt idx="3" formatCode="#,##0.0">
                  <c:v>3.0678386454183282</c:v>
                </c:pt>
                <c:pt idx="4" formatCode="#,##0.0">
                  <c:v>0.26195418326693232</c:v>
                </c:pt>
                <c:pt idx="5" formatCode="#,##0.0">
                  <c:v>7.670878486055777</c:v>
                </c:pt>
                <c:pt idx="6" formatCode="#,##0.0">
                  <c:v>7.3900199203187267</c:v>
                </c:pt>
                <c:pt idx="7" formatCode="#,##0.0">
                  <c:v>3.9927808764940238</c:v>
                </c:pt>
                <c:pt idx="8" formatCode="#,##0.0">
                  <c:v>6.2668764940239097</c:v>
                </c:pt>
                <c:pt idx="9" formatCode="#,##0.0">
                  <c:v>7.7070438247011994</c:v>
                </c:pt>
                <c:pt idx="10" formatCode="#,##0.0">
                  <c:v>2.9258047808764966</c:v>
                </c:pt>
                <c:pt idx="11" formatCode="#,##0.0">
                  <c:v>5.1270677290836684</c:v>
                </c:pt>
                <c:pt idx="12" formatCode="#,##0.0">
                  <c:v>1.5300318725099598</c:v>
                </c:pt>
                <c:pt idx="13" formatCode="#,##0.0">
                  <c:v>7.860352589641435</c:v>
                </c:pt>
                <c:pt idx="14" formatCode="#,##0.0">
                  <c:v>6.4267430278884454</c:v>
                </c:pt>
              </c:numCache>
            </c:numRef>
          </c:val>
        </c:ser>
        <c:ser>
          <c:idx val="23"/>
          <c:order val="23"/>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Feuil1!$Z$9:$Z$23</c:f>
              <c:numCache>
                <c:formatCode>General</c:formatCode>
                <c:ptCount val="15"/>
                <c:pt idx="0" formatCode="#,##0.0">
                  <c:v>13.791968253968255</c:v>
                </c:pt>
                <c:pt idx="2" formatCode="#,##0.0">
                  <c:v>6.2535515873015868</c:v>
                </c:pt>
                <c:pt idx="3" formatCode="#,##0.0">
                  <c:v>34.282289682539677</c:v>
                </c:pt>
                <c:pt idx="4" formatCode="#,##0.0">
                  <c:v>3.7146527777777782</c:v>
                </c:pt>
                <c:pt idx="5" formatCode="#,##0.0">
                  <c:v>28.633753968253988</c:v>
                </c:pt>
                <c:pt idx="6" formatCode="#,##0.0">
                  <c:v>40.040694444444398</c:v>
                </c:pt>
                <c:pt idx="7" formatCode="#,##0.0">
                  <c:v>12.140551587301578</c:v>
                </c:pt>
                <c:pt idx="8" formatCode="#,##0.0">
                  <c:v>26.654972222222231</c:v>
                </c:pt>
                <c:pt idx="9" formatCode="#,##0.0">
                  <c:v>32.863148809523842</c:v>
                </c:pt>
                <c:pt idx="10" formatCode="#,##0.0">
                  <c:v>9.371440476190477</c:v>
                </c:pt>
                <c:pt idx="11" formatCode="#,##0.0">
                  <c:v>11.589363095238097</c:v>
                </c:pt>
                <c:pt idx="12" formatCode="#,##0.0">
                  <c:v>3.2515515873015892</c:v>
                </c:pt>
                <c:pt idx="13" formatCode="#,##0.0">
                  <c:v>20.180329365079348</c:v>
                </c:pt>
                <c:pt idx="14" formatCode="#,##0.0">
                  <c:v>14.600198412698411</c:v>
                </c:pt>
              </c:numCache>
            </c:numRef>
          </c:val>
        </c:ser>
        <c:ser>
          <c:idx val="24"/>
          <c:order val="24"/>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Feuil1!$AA$9:$AA$23</c:f>
              <c:numCache>
                <c:formatCode>#,##0.0</c:formatCode>
                <c:ptCount val="15"/>
                <c:pt idx="0">
                  <c:v>9.8152960000000089</c:v>
                </c:pt>
                <c:pt idx="1">
                  <c:v>4.2527179999999953</c:v>
                </c:pt>
                <c:pt idx="2">
                  <c:v>7.0765825000000007</c:v>
                </c:pt>
                <c:pt idx="3">
                  <c:v>110.13659</c:v>
                </c:pt>
                <c:pt idx="4">
                  <c:v>19.944919999999989</c:v>
                </c:pt>
                <c:pt idx="5">
                  <c:v>255.52206000000007</c:v>
                </c:pt>
                <c:pt idx="6">
                  <c:v>254.14309999999998</c:v>
                </c:pt>
                <c:pt idx="7">
                  <c:v>154.66934999999998</c:v>
                </c:pt>
                <c:pt idx="8">
                  <c:v>166.88830000000021</c:v>
                </c:pt>
                <c:pt idx="9">
                  <c:v>148.23467999999986</c:v>
                </c:pt>
                <c:pt idx="10">
                  <c:v>75.135819999999981</c:v>
                </c:pt>
                <c:pt idx="11">
                  <c:v>159.01414</c:v>
                </c:pt>
                <c:pt idx="12">
                  <c:v>17.272840000000002</c:v>
                </c:pt>
                <c:pt idx="13">
                  <c:v>65.537840000000017</c:v>
                </c:pt>
                <c:pt idx="14">
                  <c:v>85.91350000000007</c:v>
                </c:pt>
              </c:numCache>
            </c:numRef>
          </c:val>
        </c:ser>
        <c:ser>
          <c:idx val="25"/>
          <c:order val="25"/>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Feuil1!$AB$9:$AB$23</c:f>
              <c:numCache>
                <c:formatCode>General</c:formatCode>
                <c:ptCount val="15"/>
                <c:pt idx="2" formatCode="#,##0.0">
                  <c:v>0.98629999999999951</c:v>
                </c:pt>
                <c:pt idx="3" formatCode="#,##0.0">
                  <c:v>10.132371999999998</c:v>
                </c:pt>
                <c:pt idx="4" formatCode="#,##0.0">
                  <c:v>2.1845499999999998</c:v>
                </c:pt>
                <c:pt idx="5" formatCode="#,##0.0">
                  <c:v>15.10097</c:v>
                </c:pt>
                <c:pt idx="6" formatCode="#,##0.0">
                  <c:v>20.933820000000004</c:v>
                </c:pt>
                <c:pt idx="7" formatCode="#,##0.0">
                  <c:v>5.8533420000000014</c:v>
                </c:pt>
                <c:pt idx="8" formatCode="#,##0.0">
                  <c:v>6.3385279999999975</c:v>
                </c:pt>
                <c:pt idx="9" formatCode="#,##0.0">
                  <c:v>11.252410000000006</c:v>
                </c:pt>
                <c:pt idx="10" formatCode="#,##0.0">
                  <c:v>4.8479559999999919</c:v>
                </c:pt>
                <c:pt idx="11" formatCode="#,##0.0">
                  <c:v>6.5219879999999959</c:v>
                </c:pt>
                <c:pt idx="14" formatCode="#,##0.0">
                  <c:v>7.7015000000000002</c:v>
                </c:pt>
              </c:numCache>
            </c:numRef>
          </c:val>
        </c:ser>
        <c:ser>
          <c:idx val="26"/>
          <c:order val="26"/>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Feuil1!$AC$9:$AC$23</c:f>
              <c:numCache>
                <c:formatCode>General</c:formatCode>
                <c:ptCount val="15"/>
                <c:pt idx="2" formatCode="#,##0.0">
                  <c:v>1.3822099999999997</c:v>
                </c:pt>
                <c:pt idx="3" formatCode="#,##0.0">
                  <c:v>17.030745999999986</c:v>
                </c:pt>
                <c:pt idx="4" formatCode="#,##0.0">
                  <c:v>4.8050079999999955</c:v>
                </c:pt>
                <c:pt idx="5" formatCode="#,##0.0">
                  <c:v>18.125128</c:v>
                </c:pt>
                <c:pt idx="6" formatCode="#,##0.0">
                  <c:v>36.317819999999998</c:v>
                </c:pt>
                <c:pt idx="7" formatCode="#,##0.0">
                  <c:v>7.8230239999999975</c:v>
                </c:pt>
                <c:pt idx="8" formatCode="#,##0.0">
                  <c:v>9.6066080000000014</c:v>
                </c:pt>
                <c:pt idx="9" formatCode="#,##0.0">
                  <c:v>13.925010000000002</c:v>
                </c:pt>
                <c:pt idx="10" formatCode="#,##0.0">
                  <c:v>9.0088360000000005</c:v>
                </c:pt>
                <c:pt idx="11" formatCode="#,##0.0">
                  <c:v>12.0382</c:v>
                </c:pt>
                <c:pt idx="12" formatCode="#,##0.0">
                  <c:v>2.524804</c:v>
                </c:pt>
              </c:numCache>
            </c:numRef>
          </c:val>
        </c:ser>
        <c:ser>
          <c:idx val="27"/>
          <c:order val="27"/>
          <c:spPr>
            <a:ln>
              <a:solidFill>
                <a:prstClr val="black"/>
              </a:solidFill>
            </a:ln>
          </c:spPr>
          <c:cat>
            <c:strRef>
              <c:f>Feuil1!$B$9:$B$23</c:f>
              <c:strCache>
                <c:ptCount val="15"/>
                <c:pt idx="0">
                  <c:v>Naphtalène</c:v>
                </c:pt>
                <c:pt idx="1">
                  <c:v>Acénaphtène</c:v>
                </c:pt>
                <c:pt idx="2">
                  <c:v>Fluorène</c:v>
                </c:pt>
                <c:pt idx="3">
                  <c:v>Phénanthrène</c:v>
                </c:pt>
                <c:pt idx="4">
                  <c:v>Anthracène</c:v>
                </c:pt>
                <c:pt idx="5">
                  <c:v>Fluoranthène</c:v>
                </c:pt>
                <c:pt idx="6">
                  <c:v>Pyrène</c:v>
                </c:pt>
                <c:pt idx="7">
                  <c:v>Benzo[a]anthracène</c:v>
                </c:pt>
                <c:pt idx="8">
                  <c:v>Chrysène</c:v>
                </c:pt>
                <c:pt idx="9">
                  <c:v>benzo[b]fluoranthène</c:v>
                </c:pt>
                <c:pt idx="10">
                  <c:v>benzo[k]fluoranthène</c:v>
                </c:pt>
                <c:pt idx="11">
                  <c:v>Benzo[a]pyrène</c:v>
                </c:pt>
                <c:pt idx="12">
                  <c:v>Dibenzo[a,h]anthracène</c:v>
                </c:pt>
                <c:pt idx="13">
                  <c:v>Benzo[g,h,i]pérylène</c:v>
                </c:pt>
                <c:pt idx="14">
                  <c:v>Indéno(1,2,3-cd)pyrène</c:v>
                </c:pt>
              </c:strCache>
            </c:strRef>
          </c:cat>
          <c:val>
            <c:numRef>
              <c:f>Feuil1!$AD$9:$AD$23</c:f>
              <c:numCache>
                <c:formatCode>General</c:formatCode>
                <c:ptCount val="15"/>
                <c:pt idx="0" formatCode="#,##0.0">
                  <c:v>3.0234109999999998</c:v>
                </c:pt>
                <c:pt idx="2" formatCode="#,##0.0">
                  <c:v>0.67057499999999992</c:v>
                </c:pt>
                <c:pt idx="3" formatCode="#,##0.0">
                  <c:v>10.887827</c:v>
                </c:pt>
                <c:pt idx="4" formatCode="#,##0.0">
                  <c:v>1.064759</c:v>
                </c:pt>
                <c:pt idx="5" formatCode="#,##0.0">
                  <c:v>22.055484</c:v>
                </c:pt>
                <c:pt idx="6" formatCode="#,##0.0">
                  <c:v>19.930150000000001</c:v>
                </c:pt>
                <c:pt idx="7" formatCode="#,##0.0">
                  <c:v>8.3614520000000105</c:v>
                </c:pt>
                <c:pt idx="8" formatCode="#,##0.0">
                  <c:v>15.790017999999998</c:v>
                </c:pt>
                <c:pt idx="9" formatCode="#,##0.0">
                  <c:v>12.135481000000002</c:v>
                </c:pt>
                <c:pt idx="10" formatCode="#,##0.0">
                  <c:v>5.9285739999999985</c:v>
                </c:pt>
                <c:pt idx="11" formatCode="#,##0.0">
                  <c:v>7.9693079999999989</c:v>
                </c:pt>
              </c:numCache>
            </c:numRef>
          </c:val>
        </c:ser>
        <c:overlap val="100"/>
        <c:axId val="49745280"/>
        <c:axId val="49751168"/>
      </c:barChart>
      <c:catAx>
        <c:axId val="49745280"/>
        <c:scaling>
          <c:orientation val="minMax"/>
        </c:scaling>
        <c:axPos val="b"/>
        <c:numFmt formatCode="General" sourceLinked="1"/>
        <c:tickLblPos val="nextTo"/>
        <c:spPr>
          <a:ln>
            <a:solidFill>
              <a:prstClr val="black"/>
            </a:solidFill>
          </a:ln>
        </c:spPr>
        <c:crossAx val="49751168"/>
        <c:crosses val="autoZero"/>
        <c:auto val="1"/>
        <c:lblAlgn val="ctr"/>
        <c:lblOffset val="100"/>
      </c:catAx>
      <c:valAx>
        <c:axId val="49751168"/>
        <c:scaling>
          <c:orientation val="minMax"/>
        </c:scaling>
        <c:axPos val="l"/>
        <c:majorGridlines>
          <c:spPr>
            <a:ln>
              <a:solidFill>
                <a:prstClr val="black"/>
              </a:solidFill>
            </a:ln>
          </c:spPr>
        </c:majorGridlines>
        <c:numFmt formatCode="0" sourceLinked="1"/>
        <c:tickLblPos val="nextTo"/>
        <c:spPr>
          <a:ln>
            <a:solidFill>
              <a:prstClr val="black"/>
            </a:solidFill>
          </a:ln>
        </c:spPr>
        <c:txPr>
          <a:bodyPr/>
          <a:lstStyle/>
          <a:p>
            <a:pPr>
              <a:defRPr>
                <a:solidFill>
                  <a:sysClr val="windowText" lastClr="000000"/>
                </a:solidFill>
              </a:defRPr>
            </a:pPr>
            <a:endParaRPr lang="fr-FR"/>
          </a:p>
        </c:txPr>
        <c:crossAx val="49745280"/>
        <c:crosses val="autoZero"/>
        <c:crossBetween val="between"/>
      </c:valAx>
      <c:spPr>
        <a:solidFill>
          <a:schemeClr val="accent5">
            <a:lumMod val="20000"/>
            <a:lumOff val="80000"/>
          </a:schemeClr>
        </a:solidFill>
        <a:ln>
          <a:solidFill>
            <a:prstClr val="black"/>
          </a:solidFill>
        </a:ln>
      </c:spPr>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9F9BD7-48FF-42DA-8887-E72A951D1D00}" type="datetimeFigureOut">
              <a:rPr lang="fr-FR"/>
              <a:pPr>
                <a:defRPr/>
              </a:pPr>
              <a:t>24/10/2011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2E718D6-3F1B-4B68-9E9A-6497BC6E9074}"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2E718D6-3F1B-4B68-9E9A-6497BC6E9074}"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2E718D6-3F1B-4B68-9E9A-6497BC6E9074}" type="slidenum">
              <a:rPr lang="fr-FR" smtClean="0"/>
              <a:pPr>
                <a:defRPr/>
              </a:pPr>
              <a:t>12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2E718D6-3F1B-4B68-9E9A-6497BC6E9074}" type="slidenum">
              <a:rPr lang="fr-FR" smtClean="0"/>
              <a:pPr>
                <a:defRPr/>
              </a:pPr>
              <a:t>15</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2E718D6-3F1B-4B68-9E9A-6497BC6E9074}" type="slidenum">
              <a:rPr lang="fr-FR" smtClean="0"/>
              <a:pPr>
                <a:defRPr/>
              </a:pPr>
              <a:t>16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2E718D6-3F1B-4B68-9E9A-6497BC6E9074}" type="slidenum">
              <a:rPr lang="fr-FR" smtClean="0"/>
              <a:pPr>
                <a:defRPr/>
              </a:pPr>
              <a:t>17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2E718D6-3F1B-4B68-9E9A-6497BC6E9074}" type="slidenum">
              <a:rPr lang="fr-FR" smtClean="0"/>
              <a:pPr>
                <a:defRPr/>
              </a:pPr>
              <a:t>18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32E718D6-3F1B-4B68-9E9A-6497BC6E9074}" type="slidenum">
              <a:rPr lang="fr-FR" smtClean="0"/>
              <a:pPr>
                <a:defRPr/>
              </a:pPr>
              <a:t>20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F48CFB46-1804-48C1-B555-485E17655655}"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40CE2180-3713-4805-A3F5-41B11058D570}"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0EE4F7F8-8B42-4812-834E-46C0F1EB112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9A6151BA-D4F7-42FB-A213-5FB32803AC1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9"/>
          <p:cNvSpPr>
            <a:spLocks noGrp="1"/>
          </p:cNvSpPr>
          <p:nvPr>
            <p:ph type="dt" sz="half" idx="10"/>
          </p:nvPr>
        </p:nvSpPr>
        <p:spPr/>
        <p:txBody>
          <a:bodyPr/>
          <a:lstStyle>
            <a:lvl1pPr>
              <a:defRPr/>
            </a:lvl1pPr>
          </a:lstStyle>
          <a:p>
            <a:pPr>
              <a:defRPr/>
            </a:pPr>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B43549BF-F9D1-4D5F-9A03-EF9722970625}"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EA6285DB-D87C-40AF-B8DB-84C244D17C3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0CBBE4AF-DECC-457B-9556-9C5AA2C1CF9E}"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B63D7476-0FAB-44E7-817E-AA2F3C80BBBD}"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D755473D-8F4C-4F76-9E3A-0B6F8A15339E}"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77ECF645-E99D-4B96-80A4-D034D9CA454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B4E29948-19EB-42CA-B800-57EA3A5D686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2EBF1866-C0E7-4025-AEAD-B3B86FBD934C}" type="slidenum">
              <a:rPr lang="fr-FR"/>
              <a:pPr>
                <a:defRPr/>
              </a:pPr>
              <a:t>‹N°›</a:t>
            </a:fld>
            <a:endParaRPr lang="fr-FR"/>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702" r:id="rId1"/>
    <p:sldLayoutId id="2147483701" r:id="rId2"/>
    <p:sldLayoutId id="2147483700" r:id="rId3"/>
    <p:sldLayoutId id="2147483699" r:id="rId4"/>
    <p:sldLayoutId id="2147483698" r:id="rId5"/>
    <p:sldLayoutId id="2147483697" r:id="rId6"/>
    <p:sldLayoutId id="2147483696" r:id="rId7"/>
    <p:sldLayoutId id="2147483695" r:id="rId8"/>
    <p:sldLayoutId id="2147483703" r:id="rId9"/>
    <p:sldLayoutId id="2147483694" r:id="rId10"/>
    <p:sldLayoutId id="214748369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C32D2E"/>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C32D2E"/>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4AA33"/>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P5240102.JPG"/>
          <p:cNvPicPr>
            <a:picLocks noChangeAspect="1"/>
          </p:cNvPicPr>
          <p:nvPr/>
        </p:nvPicPr>
        <p:blipFill>
          <a:blip r:embed="rId3" cstate="print"/>
          <a:stretch>
            <a:fillRect/>
          </a:stretch>
        </p:blipFill>
        <p:spPr>
          <a:xfrm>
            <a:off x="0" y="0"/>
            <a:ext cx="9144000" cy="6858000"/>
          </a:xfrm>
          <a:prstGeom prst="rect">
            <a:avLst/>
          </a:prstGeom>
          <a:ln>
            <a:solidFill>
              <a:schemeClr val="tx1"/>
            </a:solidFill>
          </a:ln>
        </p:spPr>
      </p:pic>
      <p:grpSp>
        <p:nvGrpSpPr>
          <p:cNvPr id="21" name="Groupe 20"/>
          <p:cNvGrpSpPr/>
          <p:nvPr/>
        </p:nvGrpSpPr>
        <p:grpSpPr>
          <a:xfrm>
            <a:off x="0" y="44624"/>
            <a:ext cx="9144000" cy="5472608"/>
            <a:chOff x="0" y="44624"/>
            <a:chExt cx="9144000" cy="5472608"/>
          </a:xfrm>
        </p:grpSpPr>
        <p:sp>
          <p:nvSpPr>
            <p:cNvPr id="12" name="ZoneTexte 11"/>
            <p:cNvSpPr txBox="1"/>
            <p:nvPr/>
          </p:nvSpPr>
          <p:spPr>
            <a:xfrm>
              <a:off x="0" y="44624"/>
              <a:ext cx="9144000" cy="2246769"/>
            </a:xfrm>
            <a:prstGeom prst="rect">
              <a:avLst/>
            </a:prstGeom>
            <a:solidFill>
              <a:schemeClr val="accent2">
                <a:lumMod val="40000"/>
                <a:lumOff val="60000"/>
              </a:schemeClr>
            </a:solidFill>
            <a:ln>
              <a:solidFill>
                <a:schemeClr val="tx1"/>
              </a:solidFill>
            </a:ln>
          </p:spPr>
          <p:txBody>
            <a:bodyPr wrap="square" rtlCol="0">
              <a:spAutoFit/>
            </a:bodyPr>
            <a:lstStyle/>
            <a:p>
              <a:pPr algn="ctr"/>
              <a:r>
                <a:rPr lang="fr-FR" sz="2000" dirty="0" smtClean="0"/>
                <a:t> </a:t>
              </a:r>
              <a:r>
                <a:rPr lang="fr-FR" sz="2800" b="1" dirty="0" smtClean="0"/>
                <a:t>Estimation spatialisée des poly-contaminations </a:t>
              </a:r>
            </a:p>
            <a:p>
              <a:pPr algn="ctr"/>
              <a:r>
                <a:rPr lang="fr-FR" sz="2800" b="1" dirty="0" smtClean="0"/>
                <a:t>d’origine agricole (</a:t>
              </a:r>
              <a:r>
                <a:rPr lang="fr-FR" sz="2800" b="1" i="1" dirty="0" err="1" smtClean="0">
                  <a:solidFill>
                    <a:srgbClr val="FF0000"/>
                  </a:solidFill>
                </a:rPr>
                <a:t>Chlordécone</a:t>
              </a:r>
              <a:r>
                <a:rPr lang="fr-FR" sz="2800" b="1" i="1" dirty="0" smtClean="0"/>
                <a:t> </a:t>
              </a:r>
              <a:r>
                <a:rPr lang="fr-FR" sz="2800" b="1" dirty="0" smtClean="0"/>
                <a:t>et </a:t>
              </a:r>
              <a:r>
                <a:rPr lang="fr-FR" sz="2800" b="1" i="1" dirty="0" err="1" smtClean="0">
                  <a:solidFill>
                    <a:srgbClr val="FF0000"/>
                  </a:solidFill>
                </a:rPr>
                <a:t>Cadusafos</a:t>
              </a:r>
              <a:r>
                <a:rPr lang="fr-FR" sz="2800" b="1" dirty="0" smtClean="0"/>
                <a:t>)</a:t>
              </a:r>
            </a:p>
            <a:p>
              <a:pPr algn="ctr"/>
              <a:r>
                <a:rPr lang="fr-FR" sz="2800" b="1" dirty="0" smtClean="0"/>
                <a:t>et urbaine (</a:t>
              </a:r>
              <a:r>
                <a:rPr lang="fr-FR" sz="2800" b="1" i="1" dirty="0" smtClean="0">
                  <a:solidFill>
                    <a:srgbClr val="FF0000"/>
                  </a:solidFill>
                </a:rPr>
                <a:t>métaux lourds</a:t>
              </a:r>
              <a:r>
                <a:rPr lang="fr-FR" sz="2800" b="1" i="1" dirty="0" smtClean="0"/>
                <a:t> </a:t>
              </a:r>
              <a:r>
                <a:rPr lang="fr-FR" sz="2800" b="1" dirty="0" smtClean="0"/>
                <a:t>et </a:t>
              </a:r>
              <a:r>
                <a:rPr lang="fr-FR" sz="2800" b="1" i="1" dirty="0" smtClean="0">
                  <a:solidFill>
                    <a:srgbClr val="FF0000"/>
                  </a:solidFill>
                </a:rPr>
                <a:t>HAP</a:t>
              </a:r>
              <a:r>
                <a:rPr lang="fr-FR" sz="2800" b="1" dirty="0" smtClean="0"/>
                <a:t>)</a:t>
              </a:r>
            </a:p>
            <a:p>
              <a:pPr algn="ctr"/>
              <a:r>
                <a:rPr lang="fr-FR" sz="2800" b="1" dirty="0" smtClean="0"/>
                <a:t>dans les sédiments de mangrove de Martinique </a:t>
              </a:r>
            </a:p>
            <a:p>
              <a:pPr algn="ctr"/>
              <a:r>
                <a:rPr lang="fr-FR" sz="2800" b="1" dirty="0" smtClean="0"/>
                <a:t>et incidences sur leurs </a:t>
              </a:r>
              <a:r>
                <a:rPr lang="fr-FR" sz="2800" b="1" dirty="0" smtClean="0">
                  <a:solidFill>
                    <a:srgbClr val="FF0000"/>
                  </a:solidFill>
                </a:rPr>
                <a:t>activités enzymatiques</a:t>
              </a:r>
              <a:endParaRPr lang="fr-FR" sz="2000" b="1" dirty="0" smtClean="0">
                <a:solidFill>
                  <a:srgbClr val="FF0000"/>
                </a:solidFill>
              </a:endParaRPr>
            </a:p>
          </p:txBody>
        </p:sp>
        <p:sp>
          <p:nvSpPr>
            <p:cNvPr id="20" name="Rectangle 19"/>
            <p:cNvSpPr/>
            <p:nvPr/>
          </p:nvSpPr>
          <p:spPr>
            <a:xfrm>
              <a:off x="5652120" y="4901679"/>
              <a:ext cx="3312368" cy="615553"/>
            </a:xfrm>
            <a:prstGeom prst="rect">
              <a:avLst/>
            </a:prstGeom>
            <a:solidFill>
              <a:schemeClr val="accent5">
                <a:lumMod val="20000"/>
                <a:lumOff val="80000"/>
              </a:schemeClr>
            </a:solidFill>
          </p:spPr>
          <p:txBody>
            <a:bodyPr wrap="square">
              <a:spAutoFit/>
            </a:bodyPr>
            <a:lstStyle/>
            <a:p>
              <a:pPr algn="ctr"/>
              <a:r>
                <a:rPr lang="fr-FR" dirty="0" smtClean="0"/>
                <a:t> </a:t>
              </a:r>
              <a:r>
                <a:rPr lang="fr-FR" sz="1600" b="1" dirty="0" smtClean="0"/>
                <a:t>JOURNEE DE RESTITUTION </a:t>
              </a:r>
            </a:p>
            <a:p>
              <a:pPr algn="ctr"/>
              <a:r>
                <a:rPr lang="fr-FR" sz="1600" i="1" dirty="0" smtClean="0"/>
                <a:t>Vendredi 14 octobre 2011</a:t>
              </a:r>
              <a:endParaRPr lang="fr-FR" sz="1600" dirty="0"/>
            </a:p>
          </p:txBody>
        </p:sp>
      </p:grpSp>
      <p:grpSp>
        <p:nvGrpSpPr>
          <p:cNvPr id="19" name="Groupe 18"/>
          <p:cNvGrpSpPr/>
          <p:nvPr/>
        </p:nvGrpSpPr>
        <p:grpSpPr>
          <a:xfrm>
            <a:off x="35496" y="3717032"/>
            <a:ext cx="9073008" cy="3024336"/>
            <a:chOff x="35496" y="3717032"/>
            <a:chExt cx="9073008" cy="3024336"/>
          </a:xfrm>
        </p:grpSpPr>
        <p:sp>
          <p:nvSpPr>
            <p:cNvPr id="13" name="ZoneTexte 12"/>
            <p:cNvSpPr txBox="1"/>
            <p:nvPr/>
          </p:nvSpPr>
          <p:spPr>
            <a:xfrm>
              <a:off x="1979712" y="3717032"/>
              <a:ext cx="6624736" cy="1015663"/>
            </a:xfrm>
            <a:prstGeom prst="rect">
              <a:avLst/>
            </a:prstGeom>
            <a:solidFill>
              <a:schemeClr val="accent2">
                <a:lumMod val="60000"/>
                <a:lumOff val="40000"/>
              </a:schemeClr>
            </a:solidFill>
            <a:ln>
              <a:solidFill>
                <a:schemeClr val="tx1"/>
              </a:solidFill>
            </a:ln>
          </p:spPr>
          <p:txBody>
            <a:bodyPr wrap="square" rtlCol="0">
              <a:spAutoFit/>
            </a:bodyPr>
            <a:lstStyle/>
            <a:p>
              <a:pPr algn="ctr"/>
              <a:r>
                <a:rPr lang="fr-FR" sz="2000" b="1" dirty="0" smtClean="0"/>
                <a:t>D. GUIRAL , M. LUGLIA, H. MACARIE, S. CRIQUET, J.P. AMBROSI, O. RADAKOVITCH,</a:t>
              </a:r>
            </a:p>
            <a:p>
              <a:pPr algn="ctr"/>
              <a:r>
                <a:rPr lang="fr-FR" sz="2000" b="1" dirty="0" smtClean="0"/>
                <a:t>G. MILLE</a:t>
              </a:r>
              <a:endParaRPr lang="fr-FR" sz="2000" b="1" dirty="0"/>
            </a:p>
          </p:txBody>
        </p:sp>
        <p:grpSp>
          <p:nvGrpSpPr>
            <p:cNvPr id="14" name="Groupe 13"/>
            <p:cNvGrpSpPr/>
            <p:nvPr/>
          </p:nvGrpSpPr>
          <p:grpSpPr>
            <a:xfrm>
              <a:off x="35496" y="5301208"/>
              <a:ext cx="9073008" cy="1440160"/>
              <a:chOff x="35496" y="5301208"/>
              <a:chExt cx="9073008" cy="1440160"/>
            </a:xfrm>
          </p:grpSpPr>
          <p:pic>
            <p:nvPicPr>
              <p:cNvPr id="11" name="Picture 6" descr="UPCAM quadri 3x3 copie"/>
              <p:cNvPicPr>
                <a:picLocks noChangeAspect="1" noChangeArrowheads="1"/>
              </p:cNvPicPr>
              <p:nvPr/>
            </p:nvPicPr>
            <p:blipFill>
              <a:blip r:embed="rId4" cstate="print"/>
              <a:srcRect/>
              <a:stretch>
                <a:fillRect/>
              </a:stretch>
            </p:blipFill>
            <p:spPr bwMode="auto">
              <a:xfrm>
                <a:off x="8172400" y="5805264"/>
                <a:ext cx="936104" cy="936104"/>
              </a:xfrm>
              <a:prstGeom prst="rect">
                <a:avLst/>
              </a:prstGeom>
              <a:noFill/>
              <a:ln w="9525">
                <a:solidFill>
                  <a:schemeClr val="tx1"/>
                </a:solidFill>
                <a:miter lim="800000"/>
                <a:headEnd/>
                <a:tailEnd/>
              </a:ln>
            </p:spPr>
          </p:pic>
          <p:pic>
            <p:nvPicPr>
              <p:cNvPr id="7" name="Picture 2" descr="IMEP-logo new"/>
              <p:cNvPicPr>
                <a:picLocks noChangeAspect="1" noChangeArrowheads="1"/>
              </p:cNvPicPr>
              <p:nvPr/>
            </p:nvPicPr>
            <p:blipFill>
              <a:blip r:embed="rId5" cstate="print"/>
              <a:srcRect/>
              <a:stretch>
                <a:fillRect/>
              </a:stretch>
            </p:blipFill>
            <p:spPr bwMode="auto">
              <a:xfrm>
                <a:off x="35496" y="5301208"/>
                <a:ext cx="1440000" cy="1440000"/>
              </a:xfrm>
              <a:prstGeom prst="rect">
                <a:avLst/>
              </a:prstGeom>
              <a:noFill/>
              <a:ln w="9525">
                <a:solidFill>
                  <a:schemeClr val="tx1"/>
                </a:solidFill>
                <a:miter lim="800000"/>
                <a:headEnd/>
                <a:tailEnd/>
              </a:ln>
            </p:spPr>
          </p:pic>
          <p:pic>
            <p:nvPicPr>
              <p:cNvPr id="9" name="Picture 4" descr="IRD-moyen"/>
              <p:cNvPicPr>
                <a:picLocks noChangeAspect="1" noChangeArrowheads="1"/>
              </p:cNvPicPr>
              <p:nvPr/>
            </p:nvPicPr>
            <p:blipFill>
              <a:blip r:embed="rId6" cstate="print"/>
              <a:srcRect/>
              <a:stretch>
                <a:fillRect/>
              </a:stretch>
            </p:blipFill>
            <p:spPr bwMode="auto">
              <a:xfrm>
                <a:off x="4716016" y="5805368"/>
                <a:ext cx="1735855" cy="936000"/>
              </a:xfrm>
              <a:prstGeom prst="rect">
                <a:avLst/>
              </a:prstGeom>
              <a:noFill/>
              <a:ln w="9525">
                <a:solidFill>
                  <a:schemeClr val="tx1"/>
                </a:solidFill>
                <a:miter lim="800000"/>
                <a:headEnd/>
                <a:tailEnd/>
              </a:ln>
            </p:spPr>
          </p:pic>
          <p:pic>
            <p:nvPicPr>
              <p:cNvPr id="11265" name="Picture 1"/>
              <p:cNvPicPr>
                <a:picLocks noChangeAspect="1" noChangeArrowheads="1"/>
              </p:cNvPicPr>
              <p:nvPr/>
            </p:nvPicPr>
            <p:blipFill>
              <a:blip r:embed="rId7" cstate="print">
                <a:lum bright="-30000" contrast="50000"/>
              </a:blip>
              <a:srcRect/>
              <a:stretch>
                <a:fillRect/>
              </a:stretch>
            </p:blipFill>
            <p:spPr bwMode="auto">
              <a:xfrm>
                <a:off x="1547664" y="5472608"/>
                <a:ext cx="1870608" cy="1268760"/>
              </a:xfrm>
              <a:prstGeom prst="rect">
                <a:avLst/>
              </a:prstGeom>
              <a:noFill/>
              <a:ln w="9525">
                <a:noFill/>
                <a:miter lim="800000"/>
                <a:headEnd/>
                <a:tailEnd/>
              </a:ln>
            </p:spPr>
          </p:pic>
          <p:pic>
            <p:nvPicPr>
              <p:cNvPr id="3074" name="Picture 2"/>
              <p:cNvPicPr>
                <a:picLocks noChangeAspect="1" noChangeArrowheads="1"/>
              </p:cNvPicPr>
              <p:nvPr/>
            </p:nvPicPr>
            <p:blipFill>
              <a:blip r:embed="rId8" cstate="print"/>
              <a:srcRect/>
              <a:stretch>
                <a:fillRect/>
              </a:stretch>
            </p:blipFill>
            <p:spPr bwMode="auto">
              <a:xfrm>
                <a:off x="3491880" y="5581584"/>
                <a:ext cx="1152128" cy="1159784"/>
              </a:xfrm>
              <a:prstGeom prst="rect">
                <a:avLst/>
              </a:prstGeom>
              <a:noFill/>
              <a:ln w="9525">
                <a:noFill/>
                <a:miter lim="800000"/>
                <a:headEnd/>
                <a:tailEnd/>
              </a:ln>
            </p:spPr>
          </p:pic>
          <p:sp>
            <p:nvSpPr>
              <p:cNvPr id="15" name="ZoneTexte 14"/>
              <p:cNvSpPr txBox="1"/>
              <p:nvPr/>
            </p:nvSpPr>
            <p:spPr>
              <a:xfrm>
                <a:off x="6516216" y="5787261"/>
                <a:ext cx="1584176" cy="954107"/>
              </a:xfrm>
              <a:prstGeom prst="rect">
                <a:avLst/>
              </a:prstGeom>
              <a:solidFill>
                <a:schemeClr val="bg1"/>
              </a:solidFill>
            </p:spPr>
            <p:txBody>
              <a:bodyPr wrap="square" rtlCol="0">
                <a:spAutoFit/>
              </a:bodyPr>
              <a:lstStyle/>
              <a:p>
                <a:r>
                  <a:rPr lang="fr-FR" sz="1400" b="1" dirty="0" smtClean="0"/>
                  <a:t>Laboratoire de Chimie</a:t>
                </a:r>
              </a:p>
              <a:p>
                <a:r>
                  <a:rPr lang="fr-FR" sz="1400" b="1" dirty="0" smtClean="0"/>
                  <a:t>Analytique de l'Environnement</a:t>
                </a:r>
                <a:endParaRPr lang="fr-FR" sz="14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1000" fill="hold"/>
                                        <p:tgtEl>
                                          <p:spTgt spid="21"/>
                                        </p:tgtEl>
                                        <p:attrNameLst>
                                          <p:attrName>ppt_w</p:attrName>
                                        </p:attrNameLst>
                                      </p:cBhvr>
                                      <p:tavLst>
                                        <p:tav tm="0">
                                          <p:val>
                                            <p:strVal val="#ppt_w*0.70"/>
                                          </p:val>
                                        </p:tav>
                                        <p:tav tm="100000">
                                          <p:val>
                                            <p:strVal val="#ppt_w"/>
                                          </p:val>
                                        </p:tav>
                                      </p:tavLst>
                                    </p:anim>
                                    <p:anim calcmode="lin" valueType="num">
                                      <p:cBhvr>
                                        <p:cTn id="15" dur="1000" fill="hold"/>
                                        <p:tgtEl>
                                          <p:spTgt spid="21"/>
                                        </p:tgtEl>
                                        <p:attrNameLst>
                                          <p:attrName>ppt_h</p:attrName>
                                        </p:attrNameLst>
                                      </p:cBhvr>
                                      <p:tavLst>
                                        <p:tav tm="0">
                                          <p:val>
                                            <p:strVal val="#ppt_h"/>
                                          </p:val>
                                        </p:tav>
                                        <p:tav tm="100000">
                                          <p:val>
                                            <p:strVal val="#ppt_h"/>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strVal val="#ppt_w*0.70"/>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Effect transition="in" filter="fade">
                                      <p:cBhvr>
                                        <p:cTn id="2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548680"/>
            <a:ext cx="6419056" cy="867122"/>
          </a:xfrm>
          <a:solidFill>
            <a:schemeClr val="accent2">
              <a:lumMod val="40000"/>
              <a:lumOff val="60000"/>
            </a:schemeClr>
          </a:solidFill>
        </p:spPr>
        <p:txBody>
          <a:bodyPr/>
          <a:lstStyle/>
          <a:p>
            <a:pPr algn="ctr"/>
            <a:r>
              <a:rPr lang="fr-FR" sz="4800" b="1" i="1" dirty="0" smtClean="0">
                <a:solidFill>
                  <a:schemeClr val="tx1"/>
                </a:solidFill>
                <a:effectLst>
                  <a:outerShdw blurRad="38100" dist="38100" dir="2700000" algn="tl">
                    <a:srgbClr val="000000">
                      <a:alpha val="43137"/>
                    </a:srgbClr>
                  </a:outerShdw>
                </a:effectLst>
                <a:latin typeface="Arial" charset="0"/>
                <a:cs typeface="Arial" charset="0"/>
              </a:rPr>
              <a:t>Les problématiques</a:t>
            </a:r>
            <a:endParaRPr lang="fr-FR" sz="4800" b="1" i="1" dirty="0">
              <a:solidFill>
                <a:schemeClr val="tx1"/>
              </a:solidFill>
              <a:effectLst>
                <a:outerShdw blurRad="38100" dist="38100" dir="2700000" algn="tl">
                  <a:srgbClr val="000000">
                    <a:alpha val="43137"/>
                  </a:srgbClr>
                </a:outerShdw>
              </a:effectLst>
              <a:latin typeface="Arial" charset="0"/>
              <a:cs typeface="Arial" charset="0"/>
            </a:endParaRPr>
          </a:p>
        </p:txBody>
      </p:sp>
      <p:sp>
        <p:nvSpPr>
          <p:cNvPr id="5" name="Espace réservé du contenu 4"/>
          <p:cNvSpPr>
            <a:spLocks noGrp="1"/>
          </p:cNvSpPr>
          <p:nvPr>
            <p:ph idx="1"/>
          </p:nvPr>
        </p:nvSpPr>
        <p:spPr>
          <a:xfrm>
            <a:off x="0" y="1628800"/>
            <a:ext cx="9144000" cy="1384995"/>
          </a:xfrm>
          <a:prstGeom prst="rect">
            <a:avLst/>
          </a:prstGeom>
        </p:spPr>
        <p:txBody>
          <a:bodyPr wrap="square">
            <a:spAutoFit/>
          </a:bodyPr>
          <a:lstStyle/>
          <a:p>
            <a:pPr marL="0" lvl="1" indent="714375" algn="just" eaLnBrk="0" fontAlgn="base" hangingPunct="0">
              <a:spcBef>
                <a:spcPct val="0"/>
              </a:spcBef>
              <a:spcAft>
                <a:spcPct val="0"/>
              </a:spcAft>
              <a:buClr>
                <a:schemeClr val="accent5"/>
              </a:buClr>
              <a:buFont typeface="Wingdings" pitchFamily="2" charset="2"/>
              <a:buChar char="Ø"/>
            </a:pPr>
            <a:r>
              <a:rPr kumimoji="0" lang="fr-FR" altLang="ko-K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altLang="ko-K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Les mangroves peuvent-elles</a:t>
            </a:r>
            <a:r>
              <a:rPr kumimoji="0" lang="fr-FR" altLang="ko-KR"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de par leur situation être contaminée par la </a:t>
            </a:r>
            <a:r>
              <a:rPr kumimoji="0" lang="fr-FR" altLang="ko-KR" sz="2000" b="0" i="0" u="none" strike="noStrike" cap="none" normalizeH="0" dirty="0" err="1" smtClean="0">
                <a:ln>
                  <a:noFill/>
                </a:ln>
                <a:solidFill>
                  <a:schemeClr val="tx1"/>
                </a:solidFill>
                <a:effectLst/>
                <a:latin typeface="Arial" pitchFamily="34" charset="0"/>
                <a:ea typeface="Times New Roman" pitchFamily="18" charset="0"/>
                <a:cs typeface="Arial" pitchFamily="34" charset="0"/>
              </a:rPr>
              <a:t>chlordécone</a:t>
            </a:r>
            <a:r>
              <a:rPr kumimoji="0" lang="fr-FR" altLang="ko-KR"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et  ainsi constituer un écosystème relais par lequel s’opère le transfert de la contamination terrestre aux communautés halieutiques littorales décrétées comme impropres à la commercialisation et consommation </a:t>
            </a:r>
            <a:r>
              <a:rPr kumimoji="0" lang="fr-FR" altLang="ko-K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p:txBody>
      </p:sp>
      <p:sp>
        <p:nvSpPr>
          <p:cNvPr id="4" name="ZoneTexte 3"/>
          <p:cNvSpPr txBox="1"/>
          <p:nvPr/>
        </p:nvSpPr>
        <p:spPr>
          <a:xfrm>
            <a:off x="0" y="3212976"/>
            <a:ext cx="9144000" cy="1323439"/>
          </a:xfrm>
          <a:prstGeom prst="rect">
            <a:avLst/>
          </a:prstGeom>
          <a:noFill/>
        </p:spPr>
        <p:txBody>
          <a:bodyPr wrap="square" rtlCol="0">
            <a:spAutoFit/>
          </a:bodyPr>
          <a:lstStyle/>
          <a:p>
            <a:pPr marL="0" lvl="1" indent="714375" algn="just" eaLnBrk="0" hangingPunct="0">
              <a:buClr>
                <a:schemeClr val="accent5"/>
              </a:buClr>
              <a:buFont typeface="Wingdings" pitchFamily="2" charset="2"/>
              <a:buChar char="Ø"/>
            </a:pPr>
            <a:r>
              <a:rPr lang="fr-FR" altLang="ko-KR" sz="2000" dirty="0" smtClean="0">
                <a:latin typeface="Arial" pitchFamily="34" charset="0"/>
                <a:ea typeface="Times New Roman" pitchFamily="18" charset="0"/>
                <a:cs typeface="Arial" pitchFamily="34" charset="0"/>
              </a:rPr>
              <a:t>La </a:t>
            </a:r>
            <a:r>
              <a:rPr lang="fr-FR" altLang="ko-KR" sz="2000" dirty="0" err="1" smtClean="0">
                <a:latin typeface="Arial" pitchFamily="34" charset="0"/>
                <a:ea typeface="Times New Roman" pitchFamily="18" charset="0"/>
                <a:cs typeface="Arial" pitchFamily="34" charset="0"/>
              </a:rPr>
              <a:t>chlordécone</a:t>
            </a:r>
            <a:r>
              <a:rPr lang="fr-FR" altLang="ko-KR" sz="2000" dirty="0" smtClean="0">
                <a:latin typeface="Arial" pitchFamily="34" charset="0"/>
                <a:ea typeface="Times New Roman" pitchFamily="18" charset="0"/>
                <a:cs typeface="Arial" pitchFamily="34" charset="0"/>
              </a:rPr>
              <a:t> constitue-t-elle aux concentrations effectivement rencontrées «</a:t>
            </a:r>
            <a:r>
              <a:rPr lang="fr-FR" altLang="ko-KR" sz="2000" i="1" dirty="0" smtClean="0">
                <a:latin typeface="Arial" pitchFamily="34" charset="0"/>
                <a:ea typeface="Times New Roman" pitchFamily="18" charset="0"/>
                <a:cs typeface="Arial" pitchFamily="34" charset="0"/>
              </a:rPr>
              <a:t>in situ</a:t>
            </a:r>
            <a:r>
              <a:rPr lang="fr-FR" altLang="ko-KR" sz="2000" dirty="0" smtClean="0">
                <a:latin typeface="Arial" pitchFamily="34" charset="0"/>
                <a:ea typeface="Times New Roman" pitchFamily="18" charset="0"/>
                <a:cs typeface="Arial" pitchFamily="34" charset="0"/>
              </a:rPr>
              <a:t>» un facteur de perturbation modifiant la structuration des communautés microbiennes des sols de mangrove  mise ne évidence par l’évaluation de leur potentialité enzymatique en condition standard ?</a:t>
            </a:r>
            <a:endParaRPr lang="fr-FR" dirty="0"/>
          </a:p>
        </p:txBody>
      </p:sp>
      <p:sp>
        <p:nvSpPr>
          <p:cNvPr id="6" name="ZoneTexte 5"/>
          <p:cNvSpPr txBox="1"/>
          <p:nvPr/>
        </p:nvSpPr>
        <p:spPr>
          <a:xfrm>
            <a:off x="0" y="4769857"/>
            <a:ext cx="9144000" cy="1323439"/>
          </a:xfrm>
          <a:prstGeom prst="rect">
            <a:avLst/>
          </a:prstGeom>
          <a:noFill/>
        </p:spPr>
        <p:txBody>
          <a:bodyPr wrap="square" rtlCol="0">
            <a:spAutoFit/>
          </a:bodyPr>
          <a:lstStyle/>
          <a:p>
            <a:pPr marL="0" lvl="1" indent="714375" algn="just">
              <a:buClr>
                <a:schemeClr val="accent5"/>
              </a:buClr>
              <a:buFont typeface="Wingdings" pitchFamily="2" charset="2"/>
              <a:buChar char="Ø"/>
            </a:pPr>
            <a:r>
              <a:rPr lang="fr-FR" altLang="ko-KR" sz="2000" dirty="0" smtClean="0">
                <a:latin typeface="Arial" pitchFamily="34" charset="0"/>
                <a:ea typeface="Times New Roman" pitchFamily="18" charset="0"/>
                <a:cs typeface="Arial" pitchFamily="34" charset="0"/>
              </a:rPr>
              <a:t>Existe-t-il un potentiel de biodégradation de la </a:t>
            </a:r>
            <a:r>
              <a:rPr lang="fr-FR" altLang="ko-KR" sz="2000" dirty="0" err="1" smtClean="0">
                <a:latin typeface="Arial" pitchFamily="34" charset="0"/>
                <a:ea typeface="Times New Roman" pitchFamily="18" charset="0"/>
                <a:cs typeface="Arial" pitchFamily="34" charset="0"/>
              </a:rPr>
              <a:t>chlordécone</a:t>
            </a:r>
            <a:r>
              <a:rPr lang="fr-FR" altLang="ko-KR" sz="2000" dirty="0" smtClean="0">
                <a:latin typeface="Arial" pitchFamily="34" charset="0"/>
                <a:ea typeface="Times New Roman" pitchFamily="18" charset="0"/>
                <a:cs typeface="Arial" pitchFamily="34" charset="0"/>
              </a:rPr>
              <a:t> au sein des communautés microbiennes </a:t>
            </a:r>
            <a:r>
              <a:rPr lang="fr-FR" altLang="ko-KR" sz="2000" dirty="0" err="1" smtClean="0">
                <a:latin typeface="Arial" pitchFamily="34" charset="0"/>
                <a:ea typeface="Times New Roman" pitchFamily="18" charset="0"/>
                <a:cs typeface="Arial" pitchFamily="34" charset="0"/>
              </a:rPr>
              <a:t>syntrophiques</a:t>
            </a:r>
            <a:r>
              <a:rPr lang="fr-FR" altLang="ko-KR" sz="2000" dirty="0" smtClean="0">
                <a:latin typeface="Arial" pitchFamily="34" charset="0"/>
                <a:ea typeface="Times New Roman" pitchFamily="18" charset="0"/>
                <a:cs typeface="Arial" pitchFamily="34" charset="0"/>
              </a:rPr>
              <a:t> aérobie et anaérobie des sédiments, ouvrant ainsi la voie à des pistes de recherche pour la bio-</a:t>
            </a:r>
            <a:r>
              <a:rPr lang="fr-FR" altLang="ko-KR" sz="2000" dirty="0" err="1" smtClean="0">
                <a:latin typeface="Arial" pitchFamily="34" charset="0"/>
                <a:ea typeface="Times New Roman" pitchFamily="18" charset="0"/>
                <a:cs typeface="Arial" pitchFamily="34" charset="0"/>
              </a:rPr>
              <a:t>remédiation</a:t>
            </a:r>
            <a:r>
              <a:rPr lang="fr-FR" altLang="ko-KR" sz="2000" dirty="0" smtClean="0">
                <a:latin typeface="Arial" pitchFamily="34" charset="0"/>
                <a:ea typeface="Times New Roman" pitchFamily="18" charset="0"/>
                <a:cs typeface="Arial" pitchFamily="34" charset="0"/>
              </a:rPr>
              <a:t> des sols directement impactés par les activités agricoles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ppt_x"/>
                                          </p:val>
                                        </p:tav>
                                        <p:tav tm="100000">
                                          <p:val>
                                            <p:strVal val="#ppt_x"/>
                                          </p:val>
                                        </p:tav>
                                      </p:tavLst>
                                    </p:anim>
                                    <p:anim calcmode="lin" valueType="num">
                                      <p:cBhvr additive="base">
                                        <p:cTn id="21"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000" fill="hold"/>
                                        <p:tgtEl>
                                          <p:spTgt spid="6"/>
                                        </p:tgtEl>
                                        <p:attrNameLst>
                                          <p:attrName>ppt_x</p:attrName>
                                        </p:attrNameLst>
                                      </p:cBhvr>
                                      <p:tavLst>
                                        <p:tav tm="0">
                                          <p:val>
                                            <p:strVal val="#ppt_x"/>
                                          </p:val>
                                        </p:tav>
                                        <p:tav tm="100000">
                                          <p:val>
                                            <p:strVal val="#ppt_x"/>
                                          </p:val>
                                        </p:tav>
                                      </p:tavLst>
                                    </p:anim>
                                    <p:anim calcmode="lin" valueType="num">
                                      <p:cBhvr additive="base">
                                        <p:cTn id="27"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4848" y="44624"/>
            <a:ext cx="8229600" cy="707926"/>
          </a:xfrm>
          <a:solidFill>
            <a:schemeClr val="accent2">
              <a:lumMod val="20000"/>
              <a:lumOff val="80000"/>
            </a:schemeClr>
          </a:solidFill>
        </p:spPr>
        <p:txBody>
          <a:bodyPr/>
          <a:lstStyle/>
          <a:p>
            <a:r>
              <a:rPr lang="fr-FR" sz="4000" b="1" i="1" dirty="0" smtClean="0">
                <a:solidFill>
                  <a:schemeClr val="tx1"/>
                </a:solidFill>
                <a:effectLst>
                  <a:outerShdw blurRad="38100" dist="38100" dir="2700000" algn="tl">
                    <a:srgbClr val="000000">
                      <a:alpha val="43137"/>
                    </a:srgbClr>
                  </a:outerShdw>
                </a:effectLst>
                <a:latin typeface="Arial" charset="0"/>
                <a:cs typeface="Arial" charset="0"/>
              </a:rPr>
              <a:t>Les paramètres étudiés</a:t>
            </a:r>
          </a:p>
        </p:txBody>
      </p:sp>
      <p:sp>
        <p:nvSpPr>
          <p:cNvPr id="3" name="Espace réservé du contenu 2"/>
          <p:cNvSpPr>
            <a:spLocks noGrp="1"/>
          </p:cNvSpPr>
          <p:nvPr>
            <p:ph idx="1"/>
          </p:nvPr>
        </p:nvSpPr>
        <p:spPr>
          <a:xfrm>
            <a:off x="0" y="1556792"/>
            <a:ext cx="9144000" cy="3816424"/>
          </a:xfrm>
        </p:spPr>
        <p:txBody>
          <a:bodyPr/>
          <a:lstStyle/>
          <a:p>
            <a:pPr>
              <a:buClr>
                <a:schemeClr val="accent5"/>
              </a:buClr>
              <a:buSzPct val="100000"/>
              <a:buFont typeface="Wingdings" pitchFamily="2" charset="2"/>
              <a:buChar char="Ø"/>
            </a:pPr>
            <a:r>
              <a:rPr lang="fr-FR" sz="2400" b="1" dirty="0" smtClean="0">
                <a:latin typeface="Arial" pitchFamily="34" charset="0"/>
                <a:cs typeface="Arial" pitchFamily="34" charset="0"/>
              </a:rPr>
              <a:t>Caractérisation</a:t>
            </a:r>
          </a:p>
          <a:p>
            <a:pPr marL="361950" lvl="1" indent="352425">
              <a:buClr>
                <a:schemeClr val="accent5">
                  <a:lumMod val="60000"/>
                  <a:lumOff val="40000"/>
                </a:schemeClr>
              </a:buClr>
              <a:buSzPct val="100000"/>
              <a:buFont typeface="Wingdings" pitchFamily="2" charset="2"/>
              <a:buChar char="Ø"/>
            </a:pPr>
            <a:r>
              <a:rPr lang="fr-FR" sz="2200" dirty="0" smtClean="0">
                <a:latin typeface="Arial" pitchFamily="34" charset="0"/>
                <a:cs typeface="Arial" pitchFamily="34" charset="0"/>
              </a:rPr>
              <a:t>Densité apparente, teneur en eau, pH eau et </a:t>
            </a:r>
            <a:r>
              <a:rPr lang="fr-FR" sz="2200" dirty="0" err="1" smtClean="0">
                <a:latin typeface="Arial" pitchFamily="34" charset="0"/>
                <a:cs typeface="Arial" pitchFamily="34" charset="0"/>
              </a:rPr>
              <a:t>KCl</a:t>
            </a:r>
            <a:r>
              <a:rPr lang="fr-FR" sz="2200" dirty="0" smtClean="0">
                <a:latin typeface="Arial" pitchFamily="34" charset="0"/>
                <a:cs typeface="Arial" pitchFamily="34" charset="0"/>
              </a:rPr>
              <a:t>, Salinité, C min., C et N </a:t>
            </a:r>
            <a:r>
              <a:rPr lang="fr-FR" sz="2200" dirty="0" err="1" smtClean="0">
                <a:latin typeface="Arial" pitchFamily="34" charset="0"/>
                <a:cs typeface="Arial" pitchFamily="34" charset="0"/>
              </a:rPr>
              <a:t>org</a:t>
            </a:r>
            <a:r>
              <a:rPr lang="fr-FR" sz="2200" dirty="0" smtClean="0">
                <a:latin typeface="Arial" pitchFamily="34" charset="0"/>
                <a:cs typeface="Arial" pitchFamily="34" charset="0"/>
              </a:rPr>
              <a:t>, P </a:t>
            </a:r>
            <a:r>
              <a:rPr lang="fr-FR" sz="2200" dirty="0" err="1" smtClean="0">
                <a:latin typeface="Arial" pitchFamily="34" charset="0"/>
                <a:cs typeface="Arial" pitchFamily="34" charset="0"/>
              </a:rPr>
              <a:t>tot</a:t>
            </a:r>
            <a:endParaRPr lang="fr-FR" sz="2200" dirty="0" smtClean="0">
              <a:latin typeface="Arial" pitchFamily="34" charset="0"/>
              <a:cs typeface="Arial" pitchFamily="34" charset="0"/>
            </a:endParaRPr>
          </a:p>
          <a:p>
            <a:pPr marL="273050" lvl="1" indent="-273050">
              <a:buClr>
                <a:schemeClr val="accent5"/>
              </a:buClr>
              <a:buSzPct val="100000"/>
              <a:buFont typeface="Wingdings" pitchFamily="2" charset="2"/>
              <a:buChar char="Ø"/>
            </a:pPr>
            <a:r>
              <a:rPr lang="fr-FR" b="1" dirty="0" smtClean="0">
                <a:latin typeface="Arial" pitchFamily="34" charset="0"/>
                <a:cs typeface="Arial" pitchFamily="34" charset="0"/>
              </a:rPr>
              <a:t>Polluants et contaminants</a:t>
            </a:r>
          </a:p>
          <a:p>
            <a:pPr marL="361950" lvl="3" indent="352425">
              <a:buClr>
                <a:schemeClr val="accent5">
                  <a:lumMod val="60000"/>
                  <a:lumOff val="40000"/>
                </a:schemeClr>
              </a:buClr>
              <a:buSzPct val="100000"/>
              <a:buFont typeface="Wingdings" pitchFamily="2" charset="2"/>
              <a:buChar char="Ø"/>
            </a:pPr>
            <a:r>
              <a:rPr lang="fr-FR" sz="2200" dirty="0" smtClean="0">
                <a:latin typeface="Arial" pitchFamily="34" charset="0"/>
                <a:cs typeface="Arial" pitchFamily="34" charset="0"/>
              </a:rPr>
              <a:t>HAP (les 15 DEC)</a:t>
            </a:r>
          </a:p>
          <a:p>
            <a:pPr marL="361950" lvl="3" indent="352425">
              <a:buClr>
                <a:schemeClr val="accent5">
                  <a:lumMod val="60000"/>
                  <a:lumOff val="40000"/>
                </a:schemeClr>
              </a:buClr>
              <a:buSzPct val="100000"/>
              <a:buFont typeface="Wingdings" pitchFamily="2" charset="2"/>
              <a:buChar char="Ø"/>
            </a:pPr>
            <a:r>
              <a:rPr lang="fr-FR" sz="2200" dirty="0" smtClean="0">
                <a:latin typeface="Arial" pitchFamily="34" charset="0"/>
                <a:cs typeface="Arial" pitchFamily="34" charset="0"/>
              </a:rPr>
              <a:t>Les Eléments Traces Métalliques (Fe, Al, Cd, Cr, Cu, Pb, Ti, Zn)</a:t>
            </a:r>
          </a:p>
          <a:p>
            <a:pPr marL="361950" lvl="3" indent="352425">
              <a:buClr>
                <a:schemeClr val="accent5">
                  <a:lumMod val="60000"/>
                  <a:lumOff val="40000"/>
                </a:schemeClr>
              </a:buClr>
              <a:buSzPct val="100000"/>
              <a:buFont typeface="Wingdings" pitchFamily="2" charset="2"/>
              <a:buChar char="Ø"/>
            </a:pPr>
            <a:r>
              <a:rPr lang="fr-FR" sz="2200" dirty="0" smtClean="0">
                <a:latin typeface="Arial" pitchFamily="34" charset="0"/>
                <a:cs typeface="Arial" pitchFamily="34" charset="0"/>
              </a:rPr>
              <a:t>Les pesticides : - un </a:t>
            </a:r>
            <a:r>
              <a:rPr lang="fr-FR" sz="2200" dirty="0" err="1" smtClean="0">
                <a:latin typeface="Arial" pitchFamily="34" charset="0"/>
                <a:cs typeface="Arial" pitchFamily="34" charset="0"/>
              </a:rPr>
              <a:t>organo-chloré</a:t>
            </a:r>
            <a:r>
              <a:rPr lang="fr-FR" sz="2200" dirty="0" smtClean="0">
                <a:latin typeface="Arial" pitchFamily="34" charset="0"/>
                <a:cs typeface="Arial" pitchFamily="34" charset="0"/>
              </a:rPr>
              <a:t> : </a:t>
            </a:r>
            <a:r>
              <a:rPr lang="fr-FR" sz="2200" b="1" dirty="0" err="1" smtClean="0">
                <a:latin typeface="Arial" pitchFamily="34" charset="0"/>
                <a:cs typeface="Arial" pitchFamily="34" charset="0"/>
              </a:rPr>
              <a:t>Chlordécone</a:t>
            </a:r>
            <a:r>
              <a:rPr lang="fr-FR" sz="2200" dirty="0" smtClean="0">
                <a:latin typeface="Arial" pitchFamily="34" charset="0"/>
                <a:cs typeface="Arial" pitchFamily="34" charset="0"/>
              </a:rPr>
              <a:t> </a:t>
            </a:r>
            <a:r>
              <a:rPr lang="fr-FR" sz="2400" dirty="0" smtClean="0">
                <a:latin typeface="Arial" pitchFamily="34" charset="0"/>
                <a:cs typeface="Arial" pitchFamily="34" charset="0"/>
              </a:rPr>
              <a:t>(</a:t>
            </a:r>
            <a:r>
              <a:rPr lang="fr-FR" sz="1800" i="1" dirty="0" smtClean="0">
                <a:solidFill>
                  <a:srgbClr val="FF0000"/>
                </a:solidFill>
                <a:latin typeface="Arial" pitchFamily="34" charset="0"/>
                <a:cs typeface="Arial" pitchFamily="34" charset="0"/>
              </a:rPr>
              <a:t>interdit depuis le 30/9/1993</a:t>
            </a:r>
            <a:r>
              <a:rPr lang="fr-FR" sz="1800" dirty="0" smtClean="0">
                <a:latin typeface="Arial" pitchFamily="34" charset="0"/>
                <a:cs typeface="Arial" pitchFamily="34" charset="0"/>
              </a:rPr>
              <a:t>)</a:t>
            </a:r>
          </a:p>
          <a:p>
            <a:pPr marL="361950" lvl="3" indent="352425">
              <a:buClr>
                <a:schemeClr val="accent5">
                  <a:lumMod val="60000"/>
                  <a:lumOff val="40000"/>
                </a:schemeClr>
              </a:buClr>
              <a:buSzPct val="100000"/>
              <a:buNone/>
            </a:pPr>
            <a:r>
              <a:rPr lang="fr-FR" sz="1800" dirty="0" smtClean="0">
                <a:latin typeface="Arial" pitchFamily="34" charset="0"/>
                <a:cs typeface="Arial" pitchFamily="34" charset="0"/>
              </a:rPr>
              <a:t>		            </a:t>
            </a:r>
            <a:r>
              <a:rPr lang="fr-FR" sz="2200" dirty="0" smtClean="0">
                <a:latin typeface="Arial" pitchFamily="34" charset="0"/>
                <a:cs typeface="Arial" pitchFamily="34" charset="0"/>
              </a:rPr>
              <a:t>- un </a:t>
            </a:r>
            <a:r>
              <a:rPr lang="fr-FR" sz="2200" dirty="0" err="1" smtClean="0">
                <a:latin typeface="Arial" pitchFamily="34" charset="0"/>
                <a:cs typeface="Arial" pitchFamily="34" charset="0"/>
              </a:rPr>
              <a:t>organo-phosphoré</a:t>
            </a:r>
            <a:r>
              <a:rPr lang="fr-FR" sz="2200" dirty="0" smtClean="0">
                <a:latin typeface="Arial" pitchFamily="34" charset="0"/>
                <a:cs typeface="Arial" pitchFamily="34" charset="0"/>
              </a:rPr>
              <a:t> : </a:t>
            </a:r>
            <a:r>
              <a:rPr lang="fr-FR" sz="2200" b="1" dirty="0" err="1" smtClean="0">
                <a:latin typeface="Arial" pitchFamily="34" charset="0"/>
                <a:cs typeface="Arial" pitchFamily="34" charset="0"/>
              </a:rPr>
              <a:t>Cadusafos</a:t>
            </a:r>
            <a:r>
              <a:rPr lang="fr-FR" sz="2200" dirty="0" smtClean="0">
                <a:latin typeface="Arial" pitchFamily="34" charset="0"/>
                <a:cs typeface="Arial" pitchFamily="34" charset="0"/>
              </a:rPr>
              <a:t> </a:t>
            </a:r>
            <a:r>
              <a:rPr lang="fr-FR" sz="2400" dirty="0" smtClean="0">
                <a:latin typeface="Arial" pitchFamily="34" charset="0"/>
                <a:cs typeface="Arial" pitchFamily="34" charset="0"/>
              </a:rPr>
              <a:t>(</a:t>
            </a:r>
            <a:r>
              <a:rPr lang="fr-FR" sz="1800" i="1" dirty="0" smtClean="0">
                <a:solidFill>
                  <a:srgbClr val="FF0000"/>
                </a:solidFill>
                <a:latin typeface="Arial" pitchFamily="34" charset="0"/>
                <a:cs typeface="Arial" pitchFamily="34" charset="0"/>
              </a:rPr>
              <a:t>interdit depuis le 15/12/2008</a:t>
            </a:r>
            <a:r>
              <a:rPr lang="fr-FR" sz="1800" dirty="0" smtClean="0">
                <a:latin typeface="Arial" pitchFamily="34" charset="0"/>
                <a:cs typeface="Arial" pitchFamily="34" charset="0"/>
              </a:rPr>
              <a:t>)</a:t>
            </a:r>
            <a:endParaRPr lang="fr-FR" dirty="0"/>
          </a:p>
        </p:txBody>
      </p:sp>
      <p:grpSp>
        <p:nvGrpSpPr>
          <p:cNvPr id="7" name="Groupe 6"/>
          <p:cNvGrpSpPr/>
          <p:nvPr/>
        </p:nvGrpSpPr>
        <p:grpSpPr>
          <a:xfrm>
            <a:off x="0" y="908720"/>
            <a:ext cx="6668103" cy="5049271"/>
            <a:chOff x="0" y="908720"/>
            <a:chExt cx="6668103" cy="5049271"/>
          </a:xfrm>
        </p:grpSpPr>
        <p:sp>
          <p:nvSpPr>
            <p:cNvPr id="4" name="ZoneTexte 3"/>
            <p:cNvSpPr txBox="1"/>
            <p:nvPr/>
          </p:nvSpPr>
          <p:spPr>
            <a:xfrm>
              <a:off x="0" y="908720"/>
              <a:ext cx="6668103" cy="584775"/>
            </a:xfrm>
            <a:prstGeom prst="rect">
              <a:avLst/>
            </a:prstGeom>
            <a:solidFill>
              <a:schemeClr val="accent2">
                <a:lumMod val="40000"/>
                <a:lumOff val="60000"/>
              </a:schemeClr>
            </a:solidFill>
          </p:spPr>
          <p:txBody>
            <a:bodyPr wrap="square" rtlCol="0">
              <a:spAutoFit/>
            </a:bodyPr>
            <a:lstStyle/>
            <a:p>
              <a:r>
                <a:rPr lang="fr-FR" sz="3200" b="1" i="1" dirty="0" smtClean="0">
                  <a:solidFill>
                    <a:schemeClr val="tx2"/>
                  </a:solidFill>
                  <a:effectLst>
                    <a:outerShdw blurRad="38100" dist="38100" dir="2700000" algn="tl">
                      <a:srgbClr val="000000">
                        <a:alpha val="43137"/>
                      </a:srgbClr>
                    </a:outerShdw>
                  </a:effectLst>
                  <a:ea typeface="+mj-ea"/>
                </a:rPr>
                <a:t>	Les sédiments de surface</a:t>
              </a:r>
            </a:p>
          </p:txBody>
        </p:sp>
        <p:sp>
          <p:nvSpPr>
            <p:cNvPr id="5" name="ZoneTexte 4"/>
            <p:cNvSpPr txBox="1"/>
            <p:nvPr/>
          </p:nvSpPr>
          <p:spPr>
            <a:xfrm>
              <a:off x="0" y="5373216"/>
              <a:ext cx="3307115" cy="584775"/>
            </a:xfrm>
            <a:prstGeom prst="rect">
              <a:avLst/>
            </a:prstGeom>
            <a:solidFill>
              <a:schemeClr val="accent2">
                <a:lumMod val="40000"/>
                <a:lumOff val="60000"/>
              </a:schemeClr>
            </a:solidFill>
          </p:spPr>
          <p:txBody>
            <a:bodyPr wrap="square" rtlCol="0">
              <a:spAutoFit/>
            </a:bodyPr>
            <a:lstStyle/>
            <a:p>
              <a:r>
                <a:rPr lang="fr-FR" sz="3200" b="1" i="1" dirty="0" smtClean="0">
                  <a:solidFill>
                    <a:schemeClr val="tx2"/>
                  </a:solidFill>
                  <a:effectLst>
                    <a:outerShdw blurRad="38100" dist="38100" dir="2700000" algn="tl">
                      <a:srgbClr val="000000">
                        <a:alpha val="43137"/>
                      </a:srgbClr>
                    </a:outerShdw>
                  </a:effectLst>
                  <a:ea typeface="+mj-ea"/>
                </a:rPr>
                <a:t>	3 carottes</a:t>
              </a:r>
            </a:p>
          </p:txBody>
        </p:sp>
      </p:grpSp>
      <p:sp>
        <p:nvSpPr>
          <p:cNvPr id="6" name="Rectangle 5"/>
          <p:cNvSpPr/>
          <p:nvPr/>
        </p:nvSpPr>
        <p:spPr>
          <a:xfrm>
            <a:off x="0" y="5910371"/>
            <a:ext cx="9144000" cy="769441"/>
          </a:xfrm>
          <a:prstGeom prst="rect">
            <a:avLst/>
          </a:prstGeom>
        </p:spPr>
        <p:txBody>
          <a:bodyPr wrap="square">
            <a:spAutoFit/>
          </a:bodyPr>
          <a:lstStyle/>
          <a:p>
            <a:pPr marL="361950" lvl="1" indent="352425">
              <a:buClr>
                <a:schemeClr val="accent5">
                  <a:lumMod val="60000"/>
                  <a:lumOff val="40000"/>
                </a:schemeClr>
              </a:buClr>
              <a:buSzPct val="100000"/>
              <a:buFont typeface="Wingdings" pitchFamily="2" charset="2"/>
              <a:buChar char="Ø"/>
            </a:pPr>
            <a:r>
              <a:rPr lang="fr-FR" sz="2200" dirty="0" smtClean="0">
                <a:latin typeface="Arial" pitchFamily="34" charset="0"/>
                <a:cs typeface="Arial" pitchFamily="34" charset="0"/>
              </a:rPr>
              <a:t>Vitesses de sédimentation par datation radiométrique (</a:t>
            </a:r>
            <a:r>
              <a:rPr lang="fr-FR" sz="2200" baseline="30000" dirty="0" smtClean="0">
                <a:latin typeface="Arial" pitchFamily="34" charset="0"/>
                <a:cs typeface="Arial" pitchFamily="34" charset="0"/>
              </a:rPr>
              <a:t>210</a:t>
            </a:r>
            <a:r>
              <a:rPr lang="fr-FR" sz="2200" dirty="0" smtClean="0">
                <a:latin typeface="Arial" pitchFamily="34" charset="0"/>
                <a:cs typeface="Arial" pitchFamily="34" charset="0"/>
              </a:rPr>
              <a:t>Pb et/ou </a:t>
            </a:r>
            <a:r>
              <a:rPr lang="fr-FR" sz="2200" baseline="30000" dirty="0" smtClean="0">
                <a:latin typeface="Arial" pitchFamily="34" charset="0"/>
                <a:cs typeface="Arial" pitchFamily="34" charset="0"/>
              </a:rPr>
              <a:t>137</a:t>
            </a:r>
            <a:r>
              <a:rPr lang="fr-FR" sz="2200" dirty="0" smtClean="0">
                <a:latin typeface="Arial" pitchFamily="34" charset="0"/>
                <a:cs typeface="Arial" pitchFamily="34" charset="0"/>
              </a:rPr>
              <a:t>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2000" fill="hold"/>
                                        <p:tgtEl>
                                          <p:spTgt spid="7"/>
                                        </p:tgtEl>
                                        <p:attrNameLst>
                                          <p:attrName>ppt_x</p:attrName>
                                        </p:attrNameLst>
                                      </p:cBhvr>
                                      <p:tavLst>
                                        <p:tav tm="0">
                                          <p:val>
                                            <p:strVal val="1+#ppt_w/2"/>
                                          </p:val>
                                        </p:tav>
                                        <p:tav tm="100000">
                                          <p:val>
                                            <p:strVal val="#ppt_x"/>
                                          </p:val>
                                        </p:tav>
                                      </p:tavLst>
                                    </p:anim>
                                    <p:anim calcmode="lin" valueType="num">
                                      <p:cBhvr additive="base">
                                        <p:cTn id="15"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0" end="0"/>
                                            </p:txEl>
                                          </p:spTgt>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1" end="1"/>
                                            </p:txEl>
                                          </p:spTgt>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1"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3">
                                            <p:txEl>
                                              <p:pRg st="2" end="2"/>
                                            </p:txEl>
                                          </p:spTgt>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5" end="5"/>
                                            </p:txEl>
                                          </p:spTgt>
                                        </p:tgtEl>
                                      </p:cBhvr>
                                    </p:animEffect>
                                  </p:childTnLst>
                                </p:cTn>
                              </p:par>
                              <p:par>
                                <p:cTn id="48" presetID="55" presetClass="entr" presetSubtype="0" fill="hold" grpId="0" nodeType="with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2" dur="1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strVal val="#ppt_w*0.7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Effect transition="in" filter="fad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836712"/>
            <a:ext cx="8229600" cy="1143000"/>
          </a:xfrm>
        </p:spPr>
        <p:txBody>
          <a:bodyPr/>
          <a:lstStyle/>
          <a:p>
            <a:pPr algn="ctr"/>
            <a:r>
              <a:rPr lang="fr-FR" sz="4000" b="1" dirty="0" smtClean="0">
                <a:solidFill>
                  <a:schemeClr val="tx1"/>
                </a:solidFill>
                <a:effectLst>
                  <a:outerShdw blurRad="38100" dist="38100" dir="2700000" algn="tl">
                    <a:srgbClr val="FFFFFF"/>
                  </a:outerShdw>
                </a:effectLst>
                <a:latin typeface="Times New Roman" pitchFamily="18" charset="0"/>
                <a:ea typeface="+mn-ea"/>
                <a:cs typeface="Times New Roman" pitchFamily="18" charset="0"/>
              </a:rPr>
              <a:t>Poly-contamination des sols</a:t>
            </a:r>
            <a:br>
              <a:rPr lang="fr-FR" sz="4000" b="1" dirty="0" smtClean="0">
                <a:solidFill>
                  <a:schemeClr val="tx1"/>
                </a:solidFill>
                <a:effectLst>
                  <a:outerShdw blurRad="38100" dist="38100" dir="2700000" algn="tl">
                    <a:srgbClr val="FFFFFF"/>
                  </a:outerShdw>
                </a:effectLst>
                <a:latin typeface="Times New Roman" pitchFamily="18" charset="0"/>
                <a:ea typeface="+mn-ea"/>
                <a:cs typeface="Times New Roman" pitchFamily="18" charset="0"/>
              </a:rPr>
            </a:br>
            <a:r>
              <a:rPr lang="fr-FR" sz="4000" b="1" dirty="0" smtClean="0">
                <a:solidFill>
                  <a:schemeClr val="tx1"/>
                </a:solidFill>
                <a:effectLst>
                  <a:outerShdw blurRad="38100" dist="38100" dir="2700000" algn="tl">
                    <a:srgbClr val="FFFFFF"/>
                  </a:outerShdw>
                </a:effectLst>
                <a:latin typeface="Times New Roman" pitchFamily="18" charset="0"/>
                <a:ea typeface="+mn-ea"/>
                <a:cs typeface="Times New Roman" pitchFamily="18" charset="0"/>
              </a:rPr>
              <a:t>de mangrove </a:t>
            </a:r>
          </a:p>
        </p:txBody>
      </p:sp>
      <p:pic>
        <p:nvPicPr>
          <p:cNvPr id="6" name="Image 5" descr="Carte martinique chlordécone.JPG"/>
          <p:cNvPicPr>
            <a:picLocks noChangeAspect="1"/>
          </p:cNvPicPr>
          <p:nvPr/>
        </p:nvPicPr>
        <p:blipFill>
          <a:blip r:embed="rId3" cstate="print"/>
          <a:stretch>
            <a:fillRect/>
          </a:stretch>
        </p:blipFill>
        <p:spPr>
          <a:xfrm>
            <a:off x="1043608" y="0"/>
            <a:ext cx="6657899" cy="6858000"/>
          </a:xfrm>
          <a:prstGeom prst="rect">
            <a:avLst/>
          </a:prstGeom>
          <a:ln>
            <a:solidFill>
              <a:schemeClr val="tx1"/>
            </a:solidFill>
          </a:ln>
        </p:spPr>
      </p:pic>
      <p:sp>
        <p:nvSpPr>
          <p:cNvPr id="7" name="ZoneTexte 6"/>
          <p:cNvSpPr txBox="1"/>
          <p:nvPr/>
        </p:nvSpPr>
        <p:spPr>
          <a:xfrm>
            <a:off x="4427984" y="260648"/>
            <a:ext cx="1877437" cy="461665"/>
          </a:xfrm>
          <a:prstGeom prst="rect">
            <a:avLst/>
          </a:prstGeom>
          <a:noFill/>
        </p:spPr>
        <p:txBody>
          <a:bodyPr wrap="none" rtlCol="0">
            <a:spAutoFit/>
          </a:bodyPr>
          <a:lstStyle/>
          <a:p>
            <a:r>
              <a:rPr lang="fr-FR" sz="2400" b="1" i="1" dirty="0" smtClean="0">
                <a:effectLst>
                  <a:outerShdw blurRad="38100" dist="38100" dir="2700000" algn="tl">
                    <a:srgbClr val="000000">
                      <a:alpha val="43137"/>
                    </a:srgbClr>
                  </a:outerShdw>
                </a:effectLst>
              </a:rPr>
              <a:t>28 stations </a:t>
            </a:r>
            <a:endParaRPr lang="fr-FR" sz="2400" b="1" i="1" dirty="0">
              <a:effectLst>
                <a:outerShdw blurRad="38100" dist="38100" dir="2700000" algn="tl">
                  <a:srgbClr val="000000">
                    <a:alpha val="43137"/>
                  </a:srgbClr>
                </a:outerShdw>
              </a:effectLst>
            </a:endParaRPr>
          </a:p>
        </p:txBody>
      </p:sp>
      <p:sp>
        <p:nvSpPr>
          <p:cNvPr id="8" name="ZoneTexte 7"/>
          <p:cNvSpPr txBox="1"/>
          <p:nvPr/>
        </p:nvSpPr>
        <p:spPr>
          <a:xfrm>
            <a:off x="6304761" y="980728"/>
            <a:ext cx="2839239" cy="646331"/>
          </a:xfrm>
          <a:prstGeom prst="rect">
            <a:avLst/>
          </a:prstGeom>
          <a:solidFill>
            <a:srgbClr val="0BF53D"/>
          </a:solidFill>
          <a:ln>
            <a:solidFill>
              <a:schemeClr val="tx1"/>
            </a:solidFill>
          </a:ln>
        </p:spPr>
        <p:txBody>
          <a:bodyPr wrap="none" rtlCol="0">
            <a:spAutoFit/>
          </a:bodyPr>
          <a:lstStyle/>
          <a:p>
            <a:r>
              <a:rPr lang="fr-FR" dirty="0" smtClean="0"/>
              <a:t>Mangrove de la presqu’île</a:t>
            </a:r>
          </a:p>
          <a:p>
            <a:r>
              <a:rPr lang="fr-FR" dirty="0" smtClean="0"/>
              <a:t> de la Caravelle</a:t>
            </a:r>
            <a:endParaRPr lang="fr-FR" dirty="0"/>
          </a:p>
        </p:txBody>
      </p:sp>
      <p:sp>
        <p:nvSpPr>
          <p:cNvPr id="9" name="ZoneTexte 8"/>
          <p:cNvSpPr txBox="1"/>
          <p:nvPr/>
        </p:nvSpPr>
        <p:spPr>
          <a:xfrm>
            <a:off x="5940152" y="2276872"/>
            <a:ext cx="2031325" cy="646331"/>
          </a:xfrm>
          <a:prstGeom prst="rect">
            <a:avLst/>
          </a:prstGeom>
          <a:solidFill>
            <a:srgbClr val="0BF53D"/>
          </a:solidFill>
          <a:ln>
            <a:solidFill>
              <a:schemeClr val="tx1"/>
            </a:solidFill>
          </a:ln>
        </p:spPr>
        <p:txBody>
          <a:bodyPr wrap="square" rtlCol="0">
            <a:spAutoFit/>
          </a:bodyPr>
          <a:lstStyle/>
          <a:p>
            <a:r>
              <a:rPr lang="fr-FR" dirty="0" smtClean="0"/>
              <a:t>Mangrove de</a:t>
            </a:r>
          </a:p>
          <a:p>
            <a:r>
              <a:rPr lang="fr-FR" dirty="0" smtClean="0"/>
              <a:t>la Baie du Robert</a:t>
            </a:r>
            <a:endParaRPr lang="fr-FR" dirty="0"/>
          </a:p>
        </p:txBody>
      </p:sp>
      <p:sp>
        <p:nvSpPr>
          <p:cNvPr id="10" name="ZoneTexte 9"/>
          <p:cNvSpPr txBox="1"/>
          <p:nvPr/>
        </p:nvSpPr>
        <p:spPr>
          <a:xfrm>
            <a:off x="3256786" y="6167045"/>
            <a:ext cx="2467342" cy="646331"/>
          </a:xfrm>
          <a:prstGeom prst="rect">
            <a:avLst/>
          </a:prstGeom>
          <a:solidFill>
            <a:srgbClr val="0BF53D"/>
          </a:solidFill>
          <a:ln>
            <a:solidFill>
              <a:schemeClr val="tx1"/>
            </a:solidFill>
          </a:ln>
        </p:spPr>
        <p:txBody>
          <a:bodyPr wrap="none" rtlCol="0">
            <a:spAutoFit/>
          </a:bodyPr>
          <a:lstStyle/>
          <a:p>
            <a:r>
              <a:rPr lang="fr-FR" dirty="0" smtClean="0"/>
              <a:t>Mangrove des Salines</a:t>
            </a:r>
          </a:p>
          <a:p>
            <a:r>
              <a:rPr lang="fr-FR" dirty="0" smtClean="0"/>
              <a:t> de St Anne</a:t>
            </a:r>
            <a:endParaRPr lang="fr-FR" dirty="0"/>
          </a:p>
        </p:txBody>
      </p:sp>
      <p:sp>
        <p:nvSpPr>
          <p:cNvPr id="11" name="ZoneTexte 10"/>
          <p:cNvSpPr txBox="1"/>
          <p:nvPr/>
        </p:nvSpPr>
        <p:spPr>
          <a:xfrm>
            <a:off x="6732240" y="5805264"/>
            <a:ext cx="2300630" cy="646331"/>
          </a:xfrm>
          <a:prstGeom prst="rect">
            <a:avLst/>
          </a:prstGeom>
          <a:solidFill>
            <a:srgbClr val="0BF53D"/>
          </a:solidFill>
          <a:ln>
            <a:solidFill>
              <a:schemeClr val="tx1"/>
            </a:solidFill>
          </a:ln>
        </p:spPr>
        <p:txBody>
          <a:bodyPr wrap="none" rtlCol="0">
            <a:spAutoFit/>
          </a:bodyPr>
          <a:lstStyle/>
          <a:p>
            <a:r>
              <a:rPr lang="fr-FR" dirty="0" smtClean="0"/>
              <a:t>Mangrove de la Baie</a:t>
            </a:r>
          </a:p>
          <a:p>
            <a:r>
              <a:rPr lang="fr-FR" dirty="0" smtClean="0"/>
              <a:t>des Anglais</a:t>
            </a:r>
            <a:endParaRPr lang="fr-FR" dirty="0"/>
          </a:p>
        </p:txBody>
      </p:sp>
      <p:sp>
        <p:nvSpPr>
          <p:cNvPr id="12" name="ZoneTexte 11"/>
          <p:cNvSpPr txBox="1"/>
          <p:nvPr/>
        </p:nvSpPr>
        <p:spPr>
          <a:xfrm>
            <a:off x="611560" y="4005064"/>
            <a:ext cx="2364750" cy="923330"/>
          </a:xfrm>
          <a:prstGeom prst="rect">
            <a:avLst/>
          </a:prstGeom>
          <a:solidFill>
            <a:srgbClr val="0BF53D"/>
          </a:solidFill>
          <a:ln>
            <a:solidFill>
              <a:schemeClr val="tx1"/>
            </a:solidFill>
          </a:ln>
        </p:spPr>
        <p:txBody>
          <a:bodyPr wrap="none" rtlCol="0">
            <a:spAutoFit/>
          </a:bodyPr>
          <a:lstStyle/>
          <a:p>
            <a:r>
              <a:rPr lang="fr-FR" dirty="0" smtClean="0"/>
              <a:t>Mangrove de la Baie </a:t>
            </a:r>
          </a:p>
          <a:p>
            <a:r>
              <a:rPr lang="fr-FR" dirty="0" smtClean="0"/>
              <a:t>de Fort de France</a:t>
            </a:r>
          </a:p>
          <a:p>
            <a:r>
              <a:rPr lang="fr-FR" dirty="0" smtClean="0"/>
              <a:t>et de </a:t>
            </a:r>
            <a:r>
              <a:rPr lang="fr-FR" dirty="0" err="1" smtClean="0"/>
              <a:t>Génipa</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1+#ppt_w/2"/>
                                          </p:val>
                                        </p:tav>
                                        <p:tav tm="100000">
                                          <p:val>
                                            <p:strVal val="#ppt_x"/>
                                          </p:val>
                                        </p:tav>
                                      </p:tavLst>
                                    </p:anim>
                                    <p:anim calcmode="lin" valueType="num">
                                      <p:cBhvr additive="base">
                                        <p:cTn id="2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strVal val="#ppt_w*0.70"/>
                                          </p:val>
                                        </p:tav>
                                        <p:tav tm="100000">
                                          <p:val>
                                            <p:strVal val="#ppt_w"/>
                                          </p:val>
                                        </p:tav>
                                      </p:tavLst>
                                    </p:anim>
                                    <p:anim calcmode="lin" valueType="num">
                                      <p:cBhvr>
                                        <p:cTn id="28" dur="2000" fill="hold"/>
                                        <p:tgtEl>
                                          <p:spTgt spid="8"/>
                                        </p:tgtEl>
                                        <p:attrNameLst>
                                          <p:attrName>ppt_h</p:attrName>
                                        </p:attrNameLst>
                                      </p:cBhvr>
                                      <p:tavLst>
                                        <p:tav tm="0">
                                          <p:val>
                                            <p:strVal val="#ppt_h"/>
                                          </p:val>
                                        </p:tav>
                                        <p:tav tm="100000">
                                          <p:val>
                                            <p:strVal val="#ppt_h"/>
                                          </p:val>
                                        </p:tav>
                                      </p:tavLst>
                                    </p:anim>
                                    <p:animEffect transition="in" filter="fade">
                                      <p:cBhvr>
                                        <p:cTn id="29" dur="2000"/>
                                        <p:tgtEl>
                                          <p:spTgt spid="8"/>
                                        </p:tgtEl>
                                      </p:cBhvr>
                                    </p:animEffect>
                                  </p:childTnLst>
                                </p:cTn>
                              </p:par>
                            </p:childTnLst>
                          </p:cTn>
                        </p:par>
                        <p:par>
                          <p:cTn id="30" fill="hold">
                            <p:stCondLst>
                              <p:cond delay="2000"/>
                            </p:stCondLst>
                            <p:childTnLst>
                              <p:par>
                                <p:cTn id="31" presetID="55"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2000" fill="hold"/>
                                        <p:tgtEl>
                                          <p:spTgt spid="9"/>
                                        </p:tgtEl>
                                        <p:attrNameLst>
                                          <p:attrName>ppt_w</p:attrName>
                                        </p:attrNameLst>
                                      </p:cBhvr>
                                      <p:tavLst>
                                        <p:tav tm="0">
                                          <p:val>
                                            <p:strVal val="#ppt_w*0.70"/>
                                          </p:val>
                                        </p:tav>
                                        <p:tav tm="100000">
                                          <p:val>
                                            <p:strVal val="#ppt_w"/>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animEffect transition="in" filter="fade">
                                      <p:cBhvr>
                                        <p:cTn id="35" dur="2000"/>
                                        <p:tgtEl>
                                          <p:spTgt spid="9"/>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000" fill="hold"/>
                                        <p:tgtEl>
                                          <p:spTgt spid="11"/>
                                        </p:tgtEl>
                                        <p:attrNameLst>
                                          <p:attrName>ppt_w</p:attrName>
                                        </p:attrNameLst>
                                      </p:cBhvr>
                                      <p:tavLst>
                                        <p:tav tm="0">
                                          <p:val>
                                            <p:strVal val="#ppt_w*0.70"/>
                                          </p:val>
                                        </p:tav>
                                        <p:tav tm="100000">
                                          <p:val>
                                            <p:strVal val="#ppt_w"/>
                                          </p:val>
                                        </p:tav>
                                      </p:tavLst>
                                    </p:anim>
                                    <p:anim calcmode="lin" valueType="num">
                                      <p:cBhvr>
                                        <p:cTn id="39" dur="2000" fill="hold"/>
                                        <p:tgtEl>
                                          <p:spTgt spid="11"/>
                                        </p:tgtEl>
                                        <p:attrNameLst>
                                          <p:attrName>ppt_h</p:attrName>
                                        </p:attrNameLst>
                                      </p:cBhvr>
                                      <p:tavLst>
                                        <p:tav tm="0">
                                          <p:val>
                                            <p:strVal val="#ppt_h"/>
                                          </p:val>
                                        </p:tav>
                                        <p:tav tm="100000">
                                          <p:val>
                                            <p:strVal val="#ppt_h"/>
                                          </p:val>
                                        </p:tav>
                                      </p:tavLst>
                                    </p:anim>
                                    <p:animEffect transition="in" filter="fade">
                                      <p:cBhvr>
                                        <p:cTn id="40" dur="2000"/>
                                        <p:tgtEl>
                                          <p:spTgt spid="11"/>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strVal val="#ppt_w*0.70"/>
                                          </p:val>
                                        </p:tav>
                                        <p:tav tm="100000">
                                          <p:val>
                                            <p:strVal val="#ppt_w"/>
                                          </p:val>
                                        </p:tav>
                                      </p:tavLst>
                                    </p:anim>
                                    <p:anim calcmode="lin" valueType="num">
                                      <p:cBhvr>
                                        <p:cTn id="44" dur="2000" fill="hold"/>
                                        <p:tgtEl>
                                          <p:spTgt spid="10"/>
                                        </p:tgtEl>
                                        <p:attrNameLst>
                                          <p:attrName>ppt_h</p:attrName>
                                        </p:attrNameLst>
                                      </p:cBhvr>
                                      <p:tavLst>
                                        <p:tav tm="0">
                                          <p:val>
                                            <p:strVal val="#ppt_h"/>
                                          </p:val>
                                        </p:tav>
                                        <p:tav tm="100000">
                                          <p:val>
                                            <p:strVal val="#ppt_h"/>
                                          </p:val>
                                        </p:tav>
                                      </p:tavLst>
                                    </p:anim>
                                    <p:animEffect transition="in" filter="fade">
                                      <p:cBhvr>
                                        <p:cTn id="45" dur="2000"/>
                                        <p:tgtEl>
                                          <p:spTgt spid="10"/>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2000" fill="hold"/>
                                        <p:tgtEl>
                                          <p:spTgt spid="12"/>
                                        </p:tgtEl>
                                        <p:attrNameLst>
                                          <p:attrName>ppt_w</p:attrName>
                                        </p:attrNameLst>
                                      </p:cBhvr>
                                      <p:tavLst>
                                        <p:tav tm="0">
                                          <p:val>
                                            <p:strVal val="#ppt_w*0.70"/>
                                          </p:val>
                                        </p:tav>
                                        <p:tav tm="100000">
                                          <p:val>
                                            <p:strVal val="#ppt_w"/>
                                          </p:val>
                                        </p:tav>
                                      </p:tavLst>
                                    </p:anim>
                                    <p:anim calcmode="lin" valueType="num">
                                      <p:cBhvr>
                                        <p:cTn id="49" dur="2000" fill="hold"/>
                                        <p:tgtEl>
                                          <p:spTgt spid="12"/>
                                        </p:tgtEl>
                                        <p:attrNameLst>
                                          <p:attrName>ppt_h</p:attrName>
                                        </p:attrNameLst>
                                      </p:cBhvr>
                                      <p:tavLst>
                                        <p:tav tm="0">
                                          <p:val>
                                            <p:strVal val="#ppt_h"/>
                                          </p:val>
                                        </p:tav>
                                        <p:tav tm="100000">
                                          <p:val>
                                            <p:strVal val="#ppt_h"/>
                                          </p:val>
                                        </p:tav>
                                      </p:tavLst>
                                    </p:anim>
                                    <p:animEffect transition="in" filter="fade">
                                      <p:cBhvr>
                                        <p:cTn id="5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rte chlordécone.jpg"/>
          <p:cNvPicPr>
            <a:picLocks noGrp="1" noChangeAspect="1"/>
          </p:cNvPicPr>
          <p:nvPr>
            <p:ph idx="1"/>
          </p:nvPr>
        </p:nvPicPr>
        <p:blipFill>
          <a:blip r:embed="rId2" cstate="print"/>
          <a:stretch>
            <a:fillRect/>
          </a:stretch>
        </p:blipFill>
        <p:spPr>
          <a:xfrm>
            <a:off x="899592" y="3174826"/>
            <a:ext cx="3390900" cy="3638550"/>
          </a:xfrm>
          <a:prstGeom prst="rect">
            <a:avLst/>
          </a:prstGeom>
          <a:ln>
            <a:solidFill>
              <a:schemeClr val="tx1"/>
            </a:solidFill>
          </a:ln>
        </p:spPr>
      </p:pic>
      <p:grpSp>
        <p:nvGrpSpPr>
          <p:cNvPr id="18" name="Groupe 17"/>
          <p:cNvGrpSpPr/>
          <p:nvPr/>
        </p:nvGrpSpPr>
        <p:grpSpPr>
          <a:xfrm>
            <a:off x="395536" y="44624"/>
            <a:ext cx="3456384" cy="3960440"/>
            <a:chOff x="395536" y="44624"/>
            <a:chExt cx="3456384" cy="3960440"/>
          </a:xfrm>
        </p:grpSpPr>
        <p:sp>
          <p:nvSpPr>
            <p:cNvPr id="6" name="Rectangle 5"/>
            <p:cNvSpPr/>
            <p:nvPr/>
          </p:nvSpPr>
          <p:spPr>
            <a:xfrm>
              <a:off x="3275856" y="1700808"/>
              <a:ext cx="5760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C2</a:t>
              </a:r>
              <a:endParaRPr lang="fr-FR" dirty="0"/>
            </a:p>
          </p:txBody>
        </p:sp>
        <p:cxnSp>
          <p:nvCxnSpPr>
            <p:cNvPr id="8" name="Connecteur droit avec flèche 7"/>
            <p:cNvCxnSpPr>
              <a:stCxn id="6" idx="1"/>
            </p:cNvCxnSpPr>
            <p:nvPr/>
          </p:nvCxnSpPr>
          <p:spPr>
            <a:xfrm flipH="1">
              <a:off x="2483768" y="1952836"/>
              <a:ext cx="792088" cy="20522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9" name="Image 18" descr="Station 6.jpg"/>
            <p:cNvPicPr>
              <a:picLocks noChangeAspect="1"/>
            </p:cNvPicPr>
            <p:nvPr/>
          </p:nvPicPr>
          <p:blipFill>
            <a:blip r:embed="rId3" cstate="print"/>
            <a:stretch>
              <a:fillRect/>
            </a:stretch>
          </p:blipFill>
          <p:spPr>
            <a:xfrm>
              <a:off x="395536" y="44624"/>
              <a:ext cx="1917839" cy="3024336"/>
            </a:xfrm>
            <a:prstGeom prst="rect">
              <a:avLst/>
            </a:prstGeom>
            <a:ln>
              <a:solidFill>
                <a:schemeClr val="tx1"/>
              </a:solidFill>
            </a:ln>
          </p:spPr>
        </p:pic>
        <p:cxnSp>
          <p:nvCxnSpPr>
            <p:cNvPr id="22" name="Connecteur droit avec flèche 21"/>
            <p:cNvCxnSpPr>
              <a:stCxn id="6" idx="1"/>
              <a:endCxn id="19" idx="3"/>
            </p:cNvCxnSpPr>
            <p:nvPr/>
          </p:nvCxnSpPr>
          <p:spPr>
            <a:xfrm flipH="1" flipV="1">
              <a:off x="2313375" y="1556792"/>
              <a:ext cx="962481" cy="3960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16" name="Groupe 15"/>
          <p:cNvGrpSpPr/>
          <p:nvPr/>
        </p:nvGrpSpPr>
        <p:grpSpPr>
          <a:xfrm>
            <a:off x="2843808" y="116632"/>
            <a:ext cx="5328592" cy="4176464"/>
            <a:chOff x="2843808" y="116632"/>
            <a:chExt cx="5328592" cy="4176464"/>
          </a:xfrm>
        </p:grpSpPr>
        <p:sp>
          <p:nvSpPr>
            <p:cNvPr id="5" name="Rectangle 4"/>
            <p:cNvSpPr/>
            <p:nvPr/>
          </p:nvSpPr>
          <p:spPr>
            <a:xfrm>
              <a:off x="3995936" y="2564904"/>
              <a:ext cx="5760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C1</a:t>
              </a:r>
              <a:endParaRPr lang="fr-FR" dirty="0"/>
            </a:p>
          </p:txBody>
        </p:sp>
        <p:cxnSp>
          <p:nvCxnSpPr>
            <p:cNvPr id="10" name="Connecteur droit avec flèche 9"/>
            <p:cNvCxnSpPr>
              <a:stCxn id="5" idx="1"/>
            </p:cNvCxnSpPr>
            <p:nvPr/>
          </p:nvCxnSpPr>
          <p:spPr>
            <a:xfrm flipH="1">
              <a:off x="2843808" y="2816932"/>
              <a:ext cx="1152128" cy="14761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9" name="Image 8" descr="Station 9.jpg"/>
            <p:cNvPicPr>
              <a:picLocks noChangeAspect="1"/>
            </p:cNvPicPr>
            <p:nvPr/>
          </p:nvPicPr>
          <p:blipFill>
            <a:blip r:embed="rId4" cstate="print"/>
            <a:stretch>
              <a:fillRect/>
            </a:stretch>
          </p:blipFill>
          <p:spPr>
            <a:xfrm>
              <a:off x="4883808" y="116632"/>
              <a:ext cx="3288592" cy="2624472"/>
            </a:xfrm>
            <a:prstGeom prst="rect">
              <a:avLst/>
            </a:prstGeom>
            <a:ln>
              <a:solidFill>
                <a:schemeClr val="tx1"/>
              </a:solidFill>
            </a:ln>
          </p:spPr>
        </p:pic>
        <p:cxnSp>
          <p:nvCxnSpPr>
            <p:cNvPr id="26" name="Connecteur droit avec flèche 25"/>
            <p:cNvCxnSpPr>
              <a:stCxn id="5" idx="0"/>
              <a:endCxn id="9" idx="1"/>
            </p:cNvCxnSpPr>
            <p:nvPr/>
          </p:nvCxnSpPr>
          <p:spPr>
            <a:xfrm flipV="1">
              <a:off x="4283968" y="1428868"/>
              <a:ext cx="599840" cy="11360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17" name="Groupe 16"/>
          <p:cNvGrpSpPr/>
          <p:nvPr/>
        </p:nvGrpSpPr>
        <p:grpSpPr>
          <a:xfrm>
            <a:off x="3419872" y="2996952"/>
            <a:ext cx="5368239" cy="3751346"/>
            <a:chOff x="3419872" y="2996952"/>
            <a:chExt cx="5368239" cy="3751346"/>
          </a:xfrm>
        </p:grpSpPr>
        <p:sp>
          <p:nvSpPr>
            <p:cNvPr id="14" name="Rectangle 13"/>
            <p:cNvSpPr/>
            <p:nvPr/>
          </p:nvSpPr>
          <p:spPr>
            <a:xfrm>
              <a:off x="4499992" y="4797152"/>
              <a:ext cx="5760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C3</a:t>
              </a:r>
              <a:endParaRPr lang="fr-FR" dirty="0"/>
            </a:p>
          </p:txBody>
        </p:sp>
        <p:pic>
          <p:nvPicPr>
            <p:cNvPr id="13" name="Image 12" descr="Station 16 bis.jpg"/>
            <p:cNvPicPr>
              <a:picLocks noChangeAspect="1"/>
            </p:cNvPicPr>
            <p:nvPr/>
          </p:nvPicPr>
          <p:blipFill>
            <a:blip r:embed="rId5" cstate="print"/>
            <a:stretch>
              <a:fillRect/>
            </a:stretch>
          </p:blipFill>
          <p:spPr>
            <a:xfrm>
              <a:off x="5436096" y="2996952"/>
              <a:ext cx="3352015" cy="3751346"/>
            </a:xfrm>
            <a:prstGeom prst="rect">
              <a:avLst/>
            </a:prstGeom>
            <a:ln>
              <a:solidFill>
                <a:schemeClr val="tx1"/>
              </a:solidFill>
            </a:ln>
          </p:spPr>
        </p:pic>
        <p:cxnSp>
          <p:nvCxnSpPr>
            <p:cNvPr id="15" name="Connecteur droit avec flèche 14"/>
            <p:cNvCxnSpPr>
              <a:stCxn id="14" idx="1"/>
            </p:cNvCxnSpPr>
            <p:nvPr/>
          </p:nvCxnSpPr>
          <p:spPr>
            <a:xfrm flipH="1">
              <a:off x="3419872" y="5049180"/>
              <a:ext cx="1080120" cy="8280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stCxn id="14" idx="3"/>
              <a:endCxn id="13" idx="1"/>
            </p:cNvCxnSpPr>
            <p:nvPr/>
          </p:nvCxnSpPr>
          <p:spPr>
            <a:xfrm flipV="1">
              <a:off x="5076056" y="4872625"/>
              <a:ext cx="360040" cy="1765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34" name="ZoneTexte 33"/>
          <p:cNvSpPr txBox="1"/>
          <p:nvPr/>
        </p:nvSpPr>
        <p:spPr>
          <a:xfrm>
            <a:off x="2433223" y="116632"/>
            <a:ext cx="3074881" cy="584775"/>
          </a:xfrm>
          <a:prstGeom prst="rect">
            <a:avLst/>
          </a:prstGeom>
          <a:solidFill>
            <a:schemeClr val="accent2">
              <a:lumMod val="40000"/>
              <a:lumOff val="60000"/>
            </a:schemeClr>
          </a:solidFill>
        </p:spPr>
        <p:txBody>
          <a:bodyPr wrap="none" rtlCol="0">
            <a:spAutoFit/>
          </a:bodyPr>
          <a:lstStyle/>
          <a:p>
            <a:r>
              <a:rPr lang="fr-FR" sz="3200" b="1" i="1" dirty="0" smtClean="0">
                <a:solidFill>
                  <a:schemeClr val="tx2"/>
                </a:solidFill>
                <a:effectLst>
                  <a:outerShdw blurRad="38100" dist="38100" dir="2700000" algn="tl">
                    <a:srgbClr val="000000">
                      <a:alpha val="43137"/>
                    </a:srgbClr>
                  </a:outerShdw>
                </a:effectLst>
                <a:ea typeface="+mj-ea"/>
              </a:rPr>
              <a:t>Les carottages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2"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2000" fill="hold"/>
                                        <p:tgtEl>
                                          <p:spTgt spid="16"/>
                                        </p:tgtEl>
                                        <p:attrNameLst>
                                          <p:attrName>ppt_x</p:attrName>
                                        </p:attrNameLst>
                                      </p:cBhvr>
                                      <p:tavLst>
                                        <p:tav tm="0">
                                          <p:val>
                                            <p:strVal val="1+#ppt_w/2"/>
                                          </p:val>
                                        </p:tav>
                                        <p:tav tm="100000">
                                          <p:val>
                                            <p:strVal val="#ppt_x"/>
                                          </p:val>
                                        </p:tav>
                                      </p:tavLst>
                                    </p:anim>
                                    <p:anim calcmode="lin" valueType="num">
                                      <p:cBhvr additive="base">
                                        <p:cTn id="22" dur="2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000" fill="hold"/>
                                        <p:tgtEl>
                                          <p:spTgt spid="18"/>
                                        </p:tgtEl>
                                        <p:attrNameLst>
                                          <p:attrName>ppt_x</p:attrName>
                                        </p:attrNameLst>
                                      </p:cBhvr>
                                      <p:tavLst>
                                        <p:tav tm="0">
                                          <p:val>
                                            <p:strVal val="0-#ppt_w/2"/>
                                          </p:val>
                                        </p:tav>
                                        <p:tav tm="100000">
                                          <p:val>
                                            <p:strVal val="#ppt_x"/>
                                          </p:val>
                                        </p:tav>
                                      </p:tavLst>
                                    </p:anim>
                                    <p:anim calcmode="lin" valueType="num">
                                      <p:cBhvr additive="base">
                                        <p:cTn id="28" dur="2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2"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2000" fill="hold"/>
                                        <p:tgtEl>
                                          <p:spTgt spid="17"/>
                                        </p:tgtEl>
                                        <p:attrNameLst>
                                          <p:attrName>ppt_x</p:attrName>
                                        </p:attrNameLst>
                                      </p:cBhvr>
                                      <p:tavLst>
                                        <p:tav tm="0">
                                          <p:val>
                                            <p:strVal val="1+#ppt_w/2"/>
                                          </p:val>
                                        </p:tav>
                                        <p:tav tm="100000">
                                          <p:val>
                                            <p:strVal val="#ppt_x"/>
                                          </p:val>
                                        </p:tav>
                                      </p:tavLst>
                                    </p:anim>
                                    <p:anim calcmode="lin" valueType="num">
                                      <p:cBhvr additive="base">
                                        <p:cTn id="34" dur="2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496" y="44624"/>
            <a:ext cx="5904656" cy="5605180"/>
          </a:xfrm>
          <a:prstGeom prst="rect">
            <a:avLst/>
          </a:prstGeom>
          <a:noFill/>
          <a:ln w="9525">
            <a:solidFill>
              <a:schemeClr val="tx1"/>
            </a:solidFill>
            <a:miter lim="800000"/>
            <a:headEnd/>
            <a:tailEnd/>
          </a:ln>
        </p:spPr>
      </p:pic>
      <p:graphicFrame>
        <p:nvGraphicFramePr>
          <p:cNvPr id="10" name="Tableau 9"/>
          <p:cNvGraphicFramePr>
            <a:graphicFrameLocks noGrp="1"/>
          </p:cNvGraphicFramePr>
          <p:nvPr/>
        </p:nvGraphicFramePr>
        <p:xfrm>
          <a:off x="6372200" y="476672"/>
          <a:ext cx="2592288" cy="1296040"/>
        </p:xfrm>
        <a:graphic>
          <a:graphicData uri="http://schemas.openxmlformats.org/drawingml/2006/table">
            <a:tbl>
              <a:tblPr firstRow="1" bandRow="1">
                <a:tableStyleId>{5C22544A-7EE6-4342-B048-85BDC9FD1C3A}</a:tableStyleId>
              </a:tblPr>
              <a:tblGrid>
                <a:gridCol w="1364362"/>
                <a:gridCol w="1227926"/>
              </a:tblGrid>
              <a:tr h="468000">
                <a:tc gridSpan="2">
                  <a:txBody>
                    <a:bodyPr/>
                    <a:lstStyle/>
                    <a:p>
                      <a:pPr marL="0" algn="ctr" rtl="0" eaLnBrk="1" fontAlgn="b" latinLnBrk="0" hangingPunct="1"/>
                      <a:r>
                        <a:rPr kumimoji="0" lang="fr-FR" sz="1400" b="0" kern="1200" dirty="0" smtClean="0">
                          <a:solidFill>
                            <a:schemeClr val="lt1"/>
                          </a:solidFill>
                          <a:latin typeface="Times New Roman" pitchFamily="18" charset="0"/>
                          <a:ea typeface="+mn-ea"/>
                          <a:cs typeface="Times New Roman" pitchFamily="18" charset="0"/>
                        </a:rPr>
                        <a:t>Concentration en </a:t>
                      </a:r>
                      <a:r>
                        <a:rPr kumimoji="0" lang="fr-FR" sz="1400" b="0" kern="1200" dirty="0" err="1" smtClean="0">
                          <a:solidFill>
                            <a:schemeClr val="lt1"/>
                          </a:solidFill>
                          <a:latin typeface="Times New Roman" pitchFamily="18" charset="0"/>
                          <a:ea typeface="+mn-ea"/>
                          <a:cs typeface="Times New Roman" pitchFamily="18" charset="0"/>
                        </a:rPr>
                        <a:t>Chlordécone</a:t>
                      </a:r>
                      <a:endParaRPr kumimoji="0" lang="fr-FR" sz="1400" b="0" kern="1200" dirty="0" smtClean="0">
                        <a:solidFill>
                          <a:schemeClr val="lt1"/>
                        </a:solidFill>
                        <a:latin typeface="Times New Roman" pitchFamily="18" charset="0"/>
                        <a:ea typeface="+mn-ea"/>
                        <a:cs typeface="Times New Roman" pitchFamily="18" charset="0"/>
                      </a:endParaRPr>
                    </a:p>
                  </a:txBody>
                  <a:tcPr marL="7620" marR="7620" marT="7620" marB="0" anchor="ctr">
                    <a:solidFill>
                      <a:schemeClr val="accent2">
                        <a:lumMod val="75000"/>
                      </a:schemeClr>
                    </a:solidFill>
                  </a:tcPr>
                </a:tc>
                <a:tc hMerge="1">
                  <a:txBody>
                    <a:bodyPr/>
                    <a:lstStyle/>
                    <a:p>
                      <a:pPr algn="ctr"/>
                      <a:endParaRPr lang="fr-FR" sz="1400" b="0" baseline="30000" dirty="0">
                        <a:latin typeface="Times New Roman" pitchFamily="18" charset="0"/>
                        <a:cs typeface="Times New Roman" pitchFamily="18" charset="0"/>
                      </a:endParaRPr>
                    </a:p>
                  </a:txBody>
                  <a:tcPr anchor="ctr">
                    <a:solidFill>
                      <a:schemeClr val="accent2">
                        <a:lumMod val="75000"/>
                      </a:schemeClr>
                    </a:solidFill>
                  </a:tcPr>
                </a:tc>
              </a:tr>
              <a:tr h="468000">
                <a:tc>
                  <a:txBody>
                    <a:bodyPr/>
                    <a:lstStyle/>
                    <a:p>
                      <a:pPr marL="0" algn="ctr" rtl="0" eaLnBrk="1" fontAlgn="b" latinLnBrk="0" hangingPunct="1"/>
                      <a:r>
                        <a:rPr kumimoji="0" lang="fr-FR" sz="1400" b="0" kern="1200" dirty="0" smtClean="0">
                          <a:solidFill>
                            <a:schemeClr val="lt1"/>
                          </a:solidFill>
                          <a:latin typeface="Times New Roman" pitchFamily="18" charset="0"/>
                          <a:ea typeface="+mn-ea"/>
                          <a:cs typeface="Times New Roman" pitchFamily="18" charset="0"/>
                        </a:rPr>
                        <a:t>µg *Kg MS</a:t>
                      </a:r>
                    </a:p>
                  </a:txBody>
                  <a:tcPr marL="7620" marR="7620" marT="7620" marB="0" anchor="ctr">
                    <a:solidFill>
                      <a:schemeClr val="accent2">
                        <a:lumMod val="75000"/>
                      </a:schemeClr>
                    </a:solidFill>
                  </a:tcPr>
                </a:tc>
                <a:tc>
                  <a:txBody>
                    <a:bodyPr/>
                    <a:lstStyle/>
                    <a:p>
                      <a:pPr algn="ctr"/>
                      <a:r>
                        <a:rPr lang="fr-FR" sz="1400" b="0" dirty="0" smtClean="0">
                          <a:latin typeface="Times New Roman" pitchFamily="18" charset="0"/>
                          <a:cs typeface="Times New Roman" pitchFamily="18" charset="0"/>
                        </a:rPr>
                        <a:t>mg/M</a:t>
                      </a:r>
                      <a:r>
                        <a:rPr lang="fr-FR" sz="1400" b="0" baseline="30000" dirty="0" smtClean="0">
                          <a:latin typeface="Times New Roman" pitchFamily="18" charset="0"/>
                          <a:cs typeface="Times New Roman" pitchFamily="18" charset="0"/>
                        </a:rPr>
                        <a:t>2</a:t>
                      </a:r>
                      <a:endParaRPr lang="fr-FR" sz="1400" b="0" baseline="30000" dirty="0">
                        <a:latin typeface="Times New Roman" pitchFamily="18" charset="0"/>
                        <a:cs typeface="Times New Roman" pitchFamily="18" charset="0"/>
                      </a:endParaRPr>
                    </a:p>
                  </a:txBody>
                  <a:tcPr anchor="ctr">
                    <a:solidFill>
                      <a:schemeClr val="accent2">
                        <a:lumMod val="75000"/>
                      </a:schemeClr>
                    </a:solidFill>
                  </a:tcPr>
                </a:tc>
              </a:tr>
              <a:tr h="360040">
                <a:tc>
                  <a:txBody>
                    <a:bodyPr/>
                    <a:lstStyle/>
                    <a:p>
                      <a:pPr algn="ctr" fontAlgn="b"/>
                      <a:r>
                        <a:rPr lang="fr-FR" dirty="0" smtClean="0"/>
                        <a:t>16</a:t>
                      </a:r>
                      <a:endParaRPr kumimoji="0" lang="fr-FR" b="1" kern="1200" dirty="0" smtClean="0">
                        <a:solidFill>
                          <a:srgbClr val="FF0000"/>
                        </a:solidFill>
                        <a:latin typeface="Times New Roman" pitchFamily="18" charset="0"/>
                        <a:ea typeface="+mn-ea"/>
                        <a:cs typeface="Times New Roman" pitchFamily="18" charset="0"/>
                      </a:endParaRPr>
                    </a:p>
                  </a:txBody>
                  <a:tcPr marL="7620" marR="7620" marT="7620" marB="0" anchor="b">
                    <a:solidFill>
                      <a:schemeClr val="accent2">
                        <a:lumMod val="60000"/>
                        <a:lumOff val="40000"/>
                      </a:schemeClr>
                    </a:solidFill>
                  </a:tcPr>
                </a:tc>
                <a:tc>
                  <a:txBody>
                    <a:bodyPr/>
                    <a:lstStyle/>
                    <a:p>
                      <a:pPr marL="0" algn="ctr" rtl="0" eaLnBrk="1" fontAlgn="b" latinLnBrk="0" hangingPunct="1"/>
                      <a:r>
                        <a:rPr kumimoji="0" lang="fr-FR" b="1" kern="1200" dirty="0" smtClean="0">
                          <a:solidFill>
                            <a:srgbClr val="FF0000"/>
                          </a:solidFill>
                          <a:latin typeface="Times New Roman" pitchFamily="18" charset="0"/>
                          <a:ea typeface="+mn-ea"/>
                          <a:cs typeface="Times New Roman" pitchFamily="18" charset="0"/>
                        </a:rPr>
                        <a:t>0,13</a:t>
                      </a:r>
                    </a:p>
                  </a:txBody>
                  <a:tcPr marL="7620" marR="7620" marT="7620" marB="0" anchor="b">
                    <a:solidFill>
                      <a:schemeClr val="accent2">
                        <a:lumMod val="60000"/>
                        <a:lumOff val="4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24744"/>
            <a:ext cx="9144000" cy="2736304"/>
          </a:xfrm>
        </p:spPr>
        <p:txBody>
          <a:bodyPr/>
          <a:lstStyle/>
          <a:p>
            <a:r>
              <a:rPr lang="fr-FR" dirty="0" smtClean="0"/>
              <a:t>Concentrations en HAP totaux et concentrations des 15 DCE : </a:t>
            </a:r>
            <a:r>
              <a:rPr lang="fr-FR" sz="1800" i="1" dirty="0" smtClean="0"/>
              <a:t>Naphtalène, Acénaphtène, </a:t>
            </a:r>
            <a:r>
              <a:rPr lang="fr-FR" sz="1800" i="1" dirty="0" err="1" smtClean="0"/>
              <a:t>Fluorène</a:t>
            </a:r>
            <a:r>
              <a:rPr lang="fr-FR" sz="1800" i="1" dirty="0" smtClean="0"/>
              <a:t>, Phénanthrène, Anthracène, </a:t>
            </a:r>
            <a:r>
              <a:rPr lang="fr-FR" sz="1800" i="1" dirty="0" err="1" smtClean="0"/>
              <a:t>Fluoranthène</a:t>
            </a:r>
            <a:r>
              <a:rPr lang="fr-FR" sz="1800" i="1" dirty="0" smtClean="0"/>
              <a:t>, Pyrène, </a:t>
            </a:r>
            <a:r>
              <a:rPr lang="fr-FR" sz="1800" i="1" dirty="0" err="1" smtClean="0"/>
              <a:t>Benzo</a:t>
            </a:r>
            <a:r>
              <a:rPr lang="fr-FR" sz="1800" i="1" dirty="0" smtClean="0"/>
              <a:t>[a]anthracène, </a:t>
            </a:r>
            <a:r>
              <a:rPr lang="fr-FR" sz="1800" i="1" dirty="0" err="1" smtClean="0"/>
              <a:t>Chrysène</a:t>
            </a:r>
            <a:r>
              <a:rPr lang="fr-FR" sz="1800" i="1" dirty="0" smtClean="0"/>
              <a:t>, </a:t>
            </a:r>
            <a:r>
              <a:rPr lang="fr-FR" sz="1800" i="1" dirty="0" err="1" smtClean="0"/>
              <a:t>Benzo</a:t>
            </a:r>
            <a:r>
              <a:rPr lang="fr-FR" sz="1800" i="1" dirty="0" smtClean="0"/>
              <a:t>[b]</a:t>
            </a:r>
            <a:r>
              <a:rPr lang="fr-FR" sz="1800" i="1" dirty="0" err="1" smtClean="0"/>
              <a:t>fluoranthène</a:t>
            </a:r>
            <a:r>
              <a:rPr lang="fr-FR" sz="1800" i="1" dirty="0" smtClean="0"/>
              <a:t>, </a:t>
            </a:r>
            <a:r>
              <a:rPr lang="fr-FR" sz="1800" i="1" dirty="0" err="1" smtClean="0"/>
              <a:t>Benzo</a:t>
            </a:r>
            <a:r>
              <a:rPr lang="fr-FR" sz="1800" i="1" dirty="0" smtClean="0"/>
              <a:t>[k]</a:t>
            </a:r>
            <a:r>
              <a:rPr lang="fr-FR" sz="1800" i="1" dirty="0" err="1" smtClean="0"/>
              <a:t>fluoranthène</a:t>
            </a:r>
            <a:r>
              <a:rPr lang="fr-FR" sz="1800" i="1" dirty="0" smtClean="0"/>
              <a:t>, </a:t>
            </a:r>
            <a:r>
              <a:rPr lang="fr-FR" sz="1800" i="1" dirty="0" err="1" smtClean="0"/>
              <a:t>Benzo</a:t>
            </a:r>
            <a:r>
              <a:rPr lang="fr-FR" sz="1800" i="1" dirty="0" smtClean="0"/>
              <a:t>[a]pyrène, </a:t>
            </a:r>
            <a:r>
              <a:rPr lang="fr-FR" sz="1800" i="1" dirty="0" err="1" smtClean="0"/>
              <a:t>Dibenzo</a:t>
            </a:r>
            <a:r>
              <a:rPr lang="fr-FR" sz="1800" i="1" dirty="0" smtClean="0"/>
              <a:t>[</a:t>
            </a:r>
            <a:r>
              <a:rPr lang="fr-FR" sz="1800" i="1" dirty="0" err="1" smtClean="0"/>
              <a:t>a,h</a:t>
            </a:r>
            <a:r>
              <a:rPr lang="fr-FR" sz="1800" i="1" dirty="0" smtClean="0"/>
              <a:t>]anthracène, </a:t>
            </a:r>
            <a:r>
              <a:rPr lang="fr-FR" sz="1800" i="1" dirty="0" err="1" smtClean="0"/>
              <a:t>Benzo</a:t>
            </a:r>
            <a:r>
              <a:rPr lang="fr-FR" sz="1800" i="1" dirty="0" smtClean="0"/>
              <a:t>[</a:t>
            </a:r>
            <a:r>
              <a:rPr lang="fr-FR" sz="1800" i="1" dirty="0" err="1" smtClean="0"/>
              <a:t>g,h,i</a:t>
            </a:r>
            <a:r>
              <a:rPr lang="fr-FR" sz="1800" i="1" dirty="0" smtClean="0"/>
              <a:t>]</a:t>
            </a:r>
            <a:r>
              <a:rPr lang="fr-FR" sz="1800" i="1" dirty="0" err="1" smtClean="0"/>
              <a:t>pérylène</a:t>
            </a:r>
            <a:r>
              <a:rPr lang="fr-FR" sz="1800" i="1" dirty="0" smtClean="0"/>
              <a:t>, </a:t>
            </a:r>
            <a:r>
              <a:rPr lang="fr-FR" sz="1800" i="1" dirty="0" err="1" smtClean="0"/>
              <a:t>Indéno</a:t>
            </a:r>
            <a:r>
              <a:rPr lang="fr-FR" sz="1800" i="1" dirty="0" smtClean="0"/>
              <a:t>(1,2,3-cd)pyrène</a:t>
            </a:r>
          </a:p>
          <a:p>
            <a:r>
              <a:rPr lang="fr-FR" dirty="0" smtClean="0"/>
              <a:t>Concentrations en ETM </a:t>
            </a:r>
            <a:r>
              <a:rPr lang="fr-FR" sz="2000" dirty="0" smtClean="0"/>
              <a:t>: </a:t>
            </a:r>
            <a:r>
              <a:rPr lang="it-IT" sz="1800" i="1" dirty="0" smtClean="0"/>
              <a:t>Cd, Cr, Cu, Pb, Ti, Zn </a:t>
            </a:r>
            <a:endParaRPr lang="fr-FR" sz="1800" i="1" dirty="0" smtClean="0"/>
          </a:p>
          <a:p>
            <a:r>
              <a:rPr lang="fr-FR" dirty="0" smtClean="0"/>
              <a:t>Concentrations en pesticide </a:t>
            </a:r>
            <a:r>
              <a:rPr lang="fr-FR" sz="2000" dirty="0" smtClean="0"/>
              <a:t>: </a:t>
            </a:r>
            <a:r>
              <a:rPr lang="fr-FR" sz="1800" i="1" dirty="0" err="1" smtClean="0"/>
              <a:t>Chlordécone</a:t>
            </a:r>
            <a:r>
              <a:rPr lang="fr-FR" sz="1800" i="1" dirty="0" smtClean="0"/>
              <a:t> et </a:t>
            </a:r>
            <a:r>
              <a:rPr lang="fr-FR" sz="1800" i="1" dirty="0" err="1" smtClean="0"/>
              <a:t>Cadusafos</a:t>
            </a:r>
            <a:endParaRPr lang="fr-FR" sz="1800" i="1" dirty="0" smtClean="0"/>
          </a:p>
          <a:p>
            <a:r>
              <a:rPr lang="fr-FR" dirty="0" smtClean="0"/>
              <a:t>Degré d’eutrophisation </a:t>
            </a:r>
            <a:r>
              <a:rPr lang="fr-FR" sz="2000" i="1" dirty="0" smtClean="0"/>
              <a:t>: </a:t>
            </a:r>
            <a:r>
              <a:rPr lang="fr-FR" sz="1800" i="1" dirty="0" smtClean="0"/>
              <a:t>Concentrations en C, N </a:t>
            </a:r>
            <a:r>
              <a:rPr lang="fr-FR" sz="1800" i="1" baseline="-25000" dirty="0" smtClean="0"/>
              <a:t>organique</a:t>
            </a:r>
            <a:r>
              <a:rPr lang="fr-FR" sz="1800" i="1" dirty="0" smtClean="0"/>
              <a:t> et P </a:t>
            </a:r>
            <a:r>
              <a:rPr lang="fr-FR" sz="1800" i="1" baseline="-25000" dirty="0" smtClean="0"/>
              <a:t>total</a:t>
            </a:r>
            <a:endParaRPr lang="fr-FR" sz="2000" baseline="-25000" dirty="0" smtClean="0"/>
          </a:p>
        </p:txBody>
      </p:sp>
      <p:sp>
        <p:nvSpPr>
          <p:cNvPr id="7" name="ZoneTexte 6"/>
          <p:cNvSpPr txBox="1"/>
          <p:nvPr/>
        </p:nvSpPr>
        <p:spPr>
          <a:xfrm>
            <a:off x="0" y="5304690"/>
            <a:ext cx="9144000" cy="1292662"/>
          </a:xfrm>
          <a:prstGeom prst="rect">
            <a:avLst/>
          </a:prstGeom>
          <a:noFill/>
        </p:spPr>
        <p:txBody>
          <a:bodyPr wrap="square" rtlCol="0">
            <a:spAutoFit/>
          </a:bodyPr>
          <a:lstStyle/>
          <a:p>
            <a:pPr algn="ctr">
              <a:buClr>
                <a:srgbClr val="C00000"/>
              </a:buClr>
              <a:buSzPct val="120000"/>
            </a:pPr>
            <a:r>
              <a:rPr lang="fr-FR" sz="2600" dirty="0" smtClean="0">
                <a:latin typeface="+mn-lt"/>
                <a:cs typeface="+mn-cs"/>
              </a:rPr>
              <a:t> En condition standard</a:t>
            </a:r>
          </a:p>
          <a:p>
            <a:pPr>
              <a:buClr>
                <a:srgbClr val="C00000"/>
              </a:buClr>
              <a:buSzPct val="120000"/>
              <a:buFont typeface="Arial" pitchFamily="34" charset="0"/>
              <a:buChar char="•"/>
            </a:pPr>
            <a:r>
              <a:rPr lang="fr-FR" sz="2600" dirty="0" smtClean="0">
                <a:latin typeface="+mn-lt"/>
                <a:cs typeface="+mn-cs"/>
              </a:rPr>
              <a:t> Evaluation des activités respiratoires : </a:t>
            </a:r>
            <a:r>
              <a:rPr lang="fr-FR" i="1" dirty="0" smtClean="0">
                <a:latin typeface="+mn-lt"/>
                <a:cs typeface="+mn-cs"/>
              </a:rPr>
              <a:t>basale et induite (+ glucose)</a:t>
            </a:r>
          </a:p>
          <a:p>
            <a:pPr>
              <a:buClr>
                <a:srgbClr val="C00000"/>
              </a:buClr>
              <a:buSzPct val="120000"/>
              <a:buFont typeface="Arial" pitchFamily="34" charset="0"/>
              <a:buChar char="•"/>
            </a:pPr>
            <a:r>
              <a:rPr lang="fr-FR" sz="2600" dirty="0" smtClean="0">
                <a:latin typeface="+mn-lt"/>
                <a:cs typeface="+mn-cs"/>
              </a:rPr>
              <a:t> Diversité fonctionnelle enzymatique : </a:t>
            </a:r>
            <a:r>
              <a:rPr lang="fr-FR" i="1" dirty="0" smtClean="0">
                <a:latin typeface="+mn-lt"/>
                <a:cs typeface="+mn-cs"/>
              </a:rPr>
              <a:t>tests sur 31 substrats</a:t>
            </a:r>
          </a:p>
        </p:txBody>
      </p:sp>
      <p:grpSp>
        <p:nvGrpSpPr>
          <p:cNvPr id="9" name="Groupe 8"/>
          <p:cNvGrpSpPr/>
          <p:nvPr/>
        </p:nvGrpSpPr>
        <p:grpSpPr>
          <a:xfrm>
            <a:off x="971600" y="404664"/>
            <a:ext cx="7416824" cy="4752528"/>
            <a:chOff x="971600" y="404664"/>
            <a:chExt cx="7416824" cy="4752528"/>
          </a:xfrm>
        </p:grpSpPr>
        <p:sp>
          <p:nvSpPr>
            <p:cNvPr id="6" name="ZoneTexte 5"/>
            <p:cNvSpPr txBox="1"/>
            <p:nvPr/>
          </p:nvSpPr>
          <p:spPr>
            <a:xfrm>
              <a:off x="971600" y="3833753"/>
              <a:ext cx="7416824" cy="1323439"/>
            </a:xfrm>
            <a:prstGeom prst="rect">
              <a:avLst/>
            </a:prstGeom>
            <a:solidFill>
              <a:schemeClr val="accent2">
                <a:lumMod val="40000"/>
                <a:lumOff val="60000"/>
              </a:schemeClr>
            </a:solidFill>
          </p:spPr>
          <p:txBody>
            <a:bodyPr wrap="square" rtlCol="0">
              <a:spAutoFit/>
            </a:bodyPr>
            <a:lstStyle/>
            <a:p>
              <a:pPr algn="ctr"/>
              <a:r>
                <a:rPr lang="fr-FR" sz="4000" b="1" dirty="0" smtClean="0">
                  <a:effectLst>
                    <a:outerShdw blurRad="38100" dist="38100" dir="2700000" algn="tl">
                      <a:srgbClr val="FFFFFF"/>
                    </a:outerShdw>
                  </a:effectLst>
                  <a:latin typeface="Times New Roman" pitchFamily="18" charset="0"/>
                  <a:cs typeface="Times New Roman" pitchFamily="18" charset="0"/>
                </a:rPr>
                <a:t>Incidences sur</a:t>
              </a:r>
            </a:p>
            <a:p>
              <a:pPr algn="ctr"/>
              <a:r>
                <a:rPr lang="fr-FR" sz="4000" b="1" dirty="0" smtClean="0">
                  <a:effectLst>
                    <a:outerShdw blurRad="38100" dist="38100" dir="2700000" algn="tl">
                      <a:srgbClr val="FFFFFF"/>
                    </a:outerShdw>
                  </a:effectLst>
                  <a:latin typeface="Times New Roman" pitchFamily="18" charset="0"/>
                  <a:cs typeface="Times New Roman" pitchFamily="18" charset="0"/>
                </a:rPr>
                <a:t>les communautés microbiennes</a:t>
              </a:r>
              <a:endParaRPr lang="fr-FR" dirty="0"/>
            </a:p>
          </p:txBody>
        </p:sp>
        <p:sp>
          <p:nvSpPr>
            <p:cNvPr id="8" name="ZoneTexte 7"/>
            <p:cNvSpPr txBox="1"/>
            <p:nvPr/>
          </p:nvSpPr>
          <p:spPr>
            <a:xfrm>
              <a:off x="2339752" y="404664"/>
              <a:ext cx="4464496" cy="707886"/>
            </a:xfrm>
            <a:prstGeom prst="rect">
              <a:avLst/>
            </a:prstGeom>
            <a:solidFill>
              <a:schemeClr val="accent2">
                <a:lumMod val="40000"/>
                <a:lumOff val="60000"/>
              </a:schemeClr>
            </a:solidFill>
          </p:spPr>
          <p:txBody>
            <a:bodyPr wrap="square" rtlCol="0">
              <a:spAutoFit/>
            </a:bodyPr>
            <a:lstStyle/>
            <a:p>
              <a:r>
                <a:rPr lang="fr-FR" sz="4000" b="1" dirty="0" smtClean="0">
                  <a:effectLst>
                    <a:outerShdw blurRad="38100" dist="38100" dir="2700000" algn="tl">
                      <a:srgbClr val="FFFFFF"/>
                    </a:outerShdw>
                  </a:effectLst>
                  <a:latin typeface="Times New Roman" pitchFamily="18" charset="0"/>
                  <a:cs typeface="Times New Roman" pitchFamily="18" charset="0"/>
                </a:rPr>
                <a:t>Poly-contamination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0.7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0" y="260648"/>
            <a:ext cx="9144000" cy="1901825"/>
            <a:chOff x="0" y="260648"/>
            <a:chExt cx="9144000" cy="1901825"/>
          </a:xfrm>
        </p:grpSpPr>
        <p:sp>
          <p:nvSpPr>
            <p:cNvPr id="4" name="ZoneTexte 3"/>
            <p:cNvSpPr txBox="1"/>
            <p:nvPr/>
          </p:nvSpPr>
          <p:spPr>
            <a:xfrm>
              <a:off x="0" y="260648"/>
              <a:ext cx="9144000" cy="984885"/>
            </a:xfrm>
            <a:prstGeom prst="rect">
              <a:avLst/>
            </a:prstGeom>
            <a:noFill/>
          </p:spPr>
          <p:txBody>
            <a:bodyPr wrap="square" rtlCol="0">
              <a:spAutoFit/>
            </a:bodyPr>
            <a:lstStyle/>
            <a:p>
              <a:r>
                <a:rPr lang="fr-FR" sz="4000" b="1" dirty="0" smtClean="0">
                  <a:effectLst>
                    <a:outerShdw blurRad="38100" dist="38100" dir="2700000" algn="tl">
                      <a:srgbClr val="FFFFFF"/>
                    </a:outerShdw>
                  </a:effectLst>
                  <a:latin typeface="Times New Roman" pitchFamily="18" charset="0"/>
                  <a:cs typeface="Times New Roman" pitchFamily="18" charset="0"/>
                </a:rPr>
                <a:t>Poly-contamination des sols de mangrove </a:t>
              </a:r>
            </a:p>
            <a:p>
              <a:endParaRPr lang="fr-FR" dirty="0"/>
            </a:p>
          </p:txBody>
        </p:sp>
        <p:grpSp>
          <p:nvGrpSpPr>
            <p:cNvPr id="8" name="Groupe 7"/>
            <p:cNvGrpSpPr/>
            <p:nvPr/>
          </p:nvGrpSpPr>
          <p:grpSpPr>
            <a:xfrm>
              <a:off x="107504" y="1124744"/>
              <a:ext cx="3219151" cy="1037729"/>
              <a:chOff x="107504" y="1124744"/>
              <a:chExt cx="3219151" cy="1037729"/>
            </a:xfrm>
          </p:grpSpPr>
          <p:sp>
            <p:nvSpPr>
              <p:cNvPr id="5" name="ZoneTexte 4"/>
              <p:cNvSpPr txBox="1"/>
              <p:nvPr/>
            </p:nvSpPr>
            <p:spPr>
              <a:xfrm>
                <a:off x="107504" y="1124744"/>
                <a:ext cx="3219151" cy="553998"/>
              </a:xfrm>
              <a:prstGeom prst="rect">
                <a:avLst/>
              </a:prstGeom>
              <a:noFill/>
            </p:spPr>
            <p:txBody>
              <a:bodyPr wrap="square" rtlCol="0">
                <a:spAutoFit/>
              </a:bodyPr>
              <a:lstStyle/>
              <a:p>
                <a:r>
                  <a:rPr lang="fr-FR" sz="3000" b="1" dirty="0" smtClean="0">
                    <a:effectLst>
                      <a:outerShdw blurRad="38100" dist="38100" dir="2700000" algn="tl">
                        <a:srgbClr val="FFFFFF"/>
                      </a:outerShdw>
                    </a:effectLst>
                    <a:latin typeface="Times New Roman" pitchFamily="18" charset="0"/>
                    <a:cs typeface="Times New Roman" pitchFamily="18" charset="0"/>
                  </a:rPr>
                  <a:t>Les métaux lourds</a:t>
                </a:r>
              </a:p>
            </p:txBody>
          </p:sp>
          <p:sp>
            <p:nvSpPr>
              <p:cNvPr id="6" name="ZoneTexte 5"/>
              <p:cNvSpPr txBox="1"/>
              <p:nvPr/>
            </p:nvSpPr>
            <p:spPr>
              <a:xfrm>
                <a:off x="1259632" y="1700808"/>
                <a:ext cx="1728192" cy="461665"/>
              </a:xfrm>
              <a:prstGeom prst="rect">
                <a:avLst/>
              </a:prstGeom>
              <a:noFill/>
            </p:spPr>
            <p:txBody>
              <a:bodyPr wrap="square" rtlCol="0">
                <a:spAutoFit/>
              </a:bodyPr>
              <a:lstStyle/>
              <a:p>
                <a:r>
                  <a:rPr lang="fr-FR" sz="2400" b="1" dirty="0" smtClean="0">
                    <a:effectLst>
                      <a:outerShdw blurRad="38100" dist="38100" dir="2700000" algn="tl">
                        <a:srgbClr val="FFFFFF"/>
                      </a:outerShdw>
                    </a:effectLst>
                    <a:latin typeface="Times New Roman" pitchFamily="18" charset="0"/>
                    <a:cs typeface="Times New Roman" pitchFamily="18" charset="0"/>
                  </a:rPr>
                  <a:t>Le plomb</a:t>
                </a:r>
              </a:p>
            </p:txBody>
          </p:sp>
        </p:grpSp>
      </p:grpSp>
      <p:pic>
        <p:nvPicPr>
          <p:cNvPr id="7" name="Image 6" descr="Pb Martinique.JPG"/>
          <p:cNvPicPr>
            <a:picLocks noChangeAspect="1"/>
          </p:cNvPicPr>
          <p:nvPr/>
        </p:nvPicPr>
        <p:blipFill>
          <a:blip r:embed="rId3" cstate="print"/>
          <a:stretch>
            <a:fillRect/>
          </a:stretch>
        </p:blipFill>
        <p:spPr>
          <a:xfrm>
            <a:off x="3248845" y="0"/>
            <a:ext cx="5895155" cy="6858000"/>
          </a:xfrm>
          <a:prstGeom prst="rect">
            <a:avLst/>
          </a:prstGeom>
          <a:ln>
            <a:solidFill>
              <a:schemeClr val="tx1"/>
            </a:solidFill>
          </a:ln>
        </p:spPr>
      </p:pic>
      <p:grpSp>
        <p:nvGrpSpPr>
          <p:cNvPr id="23" name="Groupe 22"/>
          <p:cNvGrpSpPr/>
          <p:nvPr/>
        </p:nvGrpSpPr>
        <p:grpSpPr>
          <a:xfrm>
            <a:off x="315890" y="2852936"/>
            <a:ext cx="2620091" cy="1666124"/>
            <a:chOff x="315890" y="5003236"/>
            <a:chExt cx="2620091" cy="1666124"/>
          </a:xfrm>
        </p:grpSpPr>
        <p:sp>
          <p:nvSpPr>
            <p:cNvPr id="21" name="ZoneTexte 20"/>
            <p:cNvSpPr txBox="1"/>
            <p:nvPr/>
          </p:nvSpPr>
          <p:spPr>
            <a:xfrm>
              <a:off x="735411" y="5611306"/>
              <a:ext cx="2180405" cy="553998"/>
            </a:xfrm>
            <a:prstGeom prst="rect">
              <a:avLst/>
            </a:prstGeom>
            <a:noFill/>
          </p:spPr>
          <p:txBody>
            <a:bodyPr wrap="none" rtlCol="0">
              <a:spAutoFit/>
            </a:bodyPr>
            <a:lstStyle/>
            <a:p>
              <a:r>
                <a:rPr lang="fr-FR" b="1" dirty="0" smtClean="0"/>
                <a:t>50 &lt;C&lt; 25 </a:t>
              </a:r>
              <a:r>
                <a:rPr lang="fr-FR" b="1" dirty="0" err="1" smtClean="0"/>
                <a:t>mg.Kg</a:t>
              </a:r>
              <a:r>
                <a:rPr lang="fr-FR" b="1" baseline="30000" dirty="0" smtClean="0"/>
                <a:t>-1</a:t>
              </a:r>
            </a:p>
            <a:p>
              <a:endParaRPr lang="fr-FR" b="1" baseline="30000" dirty="0"/>
            </a:p>
          </p:txBody>
        </p:sp>
        <p:grpSp>
          <p:nvGrpSpPr>
            <p:cNvPr id="19" name="Groupe 18"/>
            <p:cNvGrpSpPr/>
            <p:nvPr/>
          </p:nvGrpSpPr>
          <p:grpSpPr>
            <a:xfrm>
              <a:off x="315890" y="5003236"/>
              <a:ext cx="2620091" cy="1666124"/>
              <a:chOff x="315890" y="5003236"/>
              <a:chExt cx="2620091" cy="1666124"/>
            </a:xfrm>
          </p:grpSpPr>
          <p:sp>
            <p:nvSpPr>
              <p:cNvPr id="16" name="Rectangle 15"/>
              <p:cNvSpPr/>
              <p:nvPr/>
            </p:nvSpPr>
            <p:spPr>
              <a:xfrm rot="18979953">
                <a:off x="315890" y="5003236"/>
                <a:ext cx="303150" cy="30791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rot="18979953">
                <a:off x="366845" y="5702215"/>
                <a:ext cx="201237" cy="206098"/>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rot="18979953">
                <a:off x="428488" y="6195720"/>
                <a:ext cx="150280" cy="15519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781312" y="5003884"/>
                <a:ext cx="1558440" cy="369332"/>
              </a:xfrm>
              <a:prstGeom prst="rect">
                <a:avLst/>
              </a:prstGeom>
              <a:noFill/>
            </p:spPr>
            <p:txBody>
              <a:bodyPr wrap="none" rtlCol="0">
                <a:spAutoFit/>
              </a:bodyPr>
              <a:lstStyle/>
              <a:p>
                <a:r>
                  <a:rPr lang="fr-FR" b="1" dirty="0" smtClean="0"/>
                  <a:t>&gt; 50 </a:t>
                </a:r>
                <a:r>
                  <a:rPr lang="fr-FR" b="1" dirty="0" err="1" smtClean="0"/>
                  <a:t>mg.Kg</a:t>
                </a:r>
                <a:r>
                  <a:rPr lang="fr-FR" b="1" baseline="30000" dirty="0" smtClean="0"/>
                  <a:t>-1</a:t>
                </a:r>
                <a:endParaRPr lang="fr-FR" b="1" baseline="30000" dirty="0"/>
              </a:p>
            </p:txBody>
          </p:sp>
          <p:sp>
            <p:nvSpPr>
              <p:cNvPr id="22" name="ZoneTexte 21"/>
              <p:cNvSpPr txBox="1"/>
              <p:nvPr/>
            </p:nvSpPr>
            <p:spPr>
              <a:xfrm>
                <a:off x="755576" y="6115362"/>
                <a:ext cx="2180405" cy="553998"/>
              </a:xfrm>
              <a:prstGeom prst="rect">
                <a:avLst/>
              </a:prstGeom>
              <a:noFill/>
            </p:spPr>
            <p:txBody>
              <a:bodyPr wrap="none" rtlCol="0">
                <a:spAutoFit/>
              </a:bodyPr>
              <a:lstStyle/>
              <a:p>
                <a:r>
                  <a:rPr lang="fr-FR" b="1" dirty="0" smtClean="0"/>
                  <a:t>10 &lt;C&lt; 25 </a:t>
                </a:r>
                <a:r>
                  <a:rPr lang="fr-FR" b="1" dirty="0" err="1" smtClean="0"/>
                  <a:t>mg.Kg</a:t>
                </a:r>
                <a:r>
                  <a:rPr lang="fr-FR" b="1" baseline="30000" dirty="0" smtClean="0"/>
                  <a:t>-1</a:t>
                </a:r>
              </a:p>
              <a:p>
                <a:endParaRPr lang="fr-FR" b="1" baseline="30000"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par>
                                <p:cTn id="24" presetID="1" presetClass="exit" presetSubtype="0" fill="hold" nodeType="with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35"/>
          <p:cNvGrpSpPr/>
          <p:nvPr/>
        </p:nvGrpSpPr>
        <p:grpSpPr>
          <a:xfrm>
            <a:off x="0" y="188640"/>
            <a:ext cx="9144000" cy="1829817"/>
            <a:chOff x="0" y="332656"/>
            <a:chExt cx="9144000" cy="1829817"/>
          </a:xfrm>
        </p:grpSpPr>
        <p:sp>
          <p:nvSpPr>
            <p:cNvPr id="4" name="ZoneTexte 3"/>
            <p:cNvSpPr txBox="1"/>
            <p:nvPr/>
          </p:nvSpPr>
          <p:spPr>
            <a:xfrm>
              <a:off x="0" y="332656"/>
              <a:ext cx="9144000" cy="984885"/>
            </a:xfrm>
            <a:prstGeom prst="rect">
              <a:avLst/>
            </a:prstGeom>
            <a:noFill/>
          </p:spPr>
          <p:txBody>
            <a:bodyPr wrap="square" rtlCol="0">
              <a:spAutoFit/>
            </a:bodyPr>
            <a:lstStyle/>
            <a:p>
              <a:r>
                <a:rPr lang="fr-FR" sz="4000" b="1" dirty="0" smtClean="0">
                  <a:effectLst>
                    <a:outerShdw blurRad="38100" dist="38100" dir="2700000" algn="tl">
                      <a:srgbClr val="FFFFFF"/>
                    </a:outerShdw>
                  </a:effectLst>
                  <a:latin typeface="Times New Roman" pitchFamily="18" charset="0"/>
                  <a:cs typeface="Times New Roman" pitchFamily="18" charset="0"/>
                </a:rPr>
                <a:t>Poly-contamination des sols de mangrove </a:t>
              </a:r>
            </a:p>
            <a:p>
              <a:endParaRPr lang="fr-FR" dirty="0"/>
            </a:p>
          </p:txBody>
        </p:sp>
        <p:sp>
          <p:nvSpPr>
            <p:cNvPr id="5" name="ZoneTexte 4"/>
            <p:cNvSpPr txBox="1"/>
            <p:nvPr/>
          </p:nvSpPr>
          <p:spPr>
            <a:xfrm>
              <a:off x="107504" y="1124744"/>
              <a:ext cx="3219151" cy="553998"/>
            </a:xfrm>
            <a:prstGeom prst="rect">
              <a:avLst/>
            </a:prstGeom>
            <a:noFill/>
          </p:spPr>
          <p:txBody>
            <a:bodyPr wrap="square" rtlCol="0">
              <a:spAutoFit/>
            </a:bodyPr>
            <a:lstStyle/>
            <a:p>
              <a:r>
                <a:rPr lang="fr-FR" sz="3000" b="1" dirty="0" smtClean="0">
                  <a:effectLst>
                    <a:outerShdw blurRad="38100" dist="38100" dir="2700000" algn="tl">
                      <a:srgbClr val="FFFFFF"/>
                    </a:outerShdw>
                  </a:effectLst>
                  <a:latin typeface="Times New Roman" pitchFamily="18" charset="0"/>
                  <a:cs typeface="Times New Roman" pitchFamily="18" charset="0"/>
                </a:rPr>
                <a:t>Les métaux lourds</a:t>
              </a:r>
            </a:p>
          </p:txBody>
        </p:sp>
        <p:sp>
          <p:nvSpPr>
            <p:cNvPr id="6" name="ZoneTexte 5"/>
            <p:cNvSpPr txBox="1"/>
            <p:nvPr/>
          </p:nvSpPr>
          <p:spPr>
            <a:xfrm>
              <a:off x="971600" y="1700808"/>
              <a:ext cx="2088232" cy="461665"/>
            </a:xfrm>
            <a:prstGeom prst="rect">
              <a:avLst/>
            </a:prstGeom>
            <a:noFill/>
          </p:spPr>
          <p:txBody>
            <a:bodyPr wrap="square" rtlCol="0">
              <a:spAutoFit/>
            </a:bodyPr>
            <a:lstStyle/>
            <a:p>
              <a:r>
                <a:rPr lang="fr-FR" sz="2400" b="1" smtClean="0">
                  <a:effectLst>
                    <a:outerShdw blurRad="38100" dist="38100" dir="2700000" algn="tl">
                      <a:srgbClr val="FFFFFF"/>
                    </a:outerShdw>
                  </a:effectLst>
                  <a:latin typeface="Times New Roman" pitchFamily="18" charset="0"/>
                  <a:cs typeface="Times New Roman" pitchFamily="18" charset="0"/>
                </a:rPr>
                <a:t>Le Cadmium</a:t>
              </a:r>
              <a:endParaRPr lang="fr-FR" sz="2400" b="1" dirty="0" smtClean="0">
                <a:effectLst>
                  <a:outerShdw blurRad="38100" dist="38100" dir="2700000" algn="tl">
                    <a:srgbClr val="FFFFFF"/>
                  </a:outerShdw>
                </a:effectLst>
                <a:latin typeface="Times New Roman" pitchFamily="18" charset="0"/>
                <a:cs typeface="Times New Roman" pitchFamily="18" charset="0"/>
              </a:endParaRPr>
            </a:p>
          </p:txBody>
        </p:sp>
      </p:grpSp>
      <p:pic>
        <p:nvPicPr>
          <p:cNvPr id="10" name="Image 9" descr="carte chlordécone.jpg"/>
          <p:cNvPicPr>
            <a:picLocks noChangeAspect="1"/>
          </p:cNvPicPr>
          <p:nvPr/>
        </p:nvPicPr>
        <p:blipFill>
          <a:blip r:embed="rId3" cstate="print"/>
          <a:stretch>
            <a:fillRect/>
          </a:stretch>
        </p:blipFill>
        <p:spPr>
          <a:xfrm>
            <a:off x="2816547" y="-27384"/>
            <a:ext cx="6363965" cy="6885384"/>
          </a:xfrm>
          <a:prstGeom prst="rect">
            <a:avLst/>
          </a:prstGeom>
          <a:ln>
            <a:solidFill>
              <a:schemeClr val="tx1"/>
            </a:solidFill>
          </a:ln>
        </p:spPr>
      </p:pic>
      <p:grpSp>
        <p:nvGrpSpPr>
          <p:cNvPr id="28" name="Groupe 27"/>
          <p:cNvGrpSpPr/>
          <p:nvPr/>
        </p:nvGrpSpPr>
        <p:grpSpPr>
          <a:xfrm>
            <a:off x="3419872" y="620688"/>
            <a:ext cx="4730824" cy="5666928"/>
            <a:chOff x="3347864" y="620688"/>
            <a:chExt cx="4730824" cy="5666928"/>
          </a:xfrm>
        </p:grpSpPr>
        <p:sp>
          <p:nvSpPr>
            <p:cNvPr id="11" name="Étoile à 5 branches 10"/>
            <p:cNvSpPr/>
            <p:nvPr/>
          </p:nvSpPr>
          <p:spPr>
            <a:xfrm>
              <a:off x="5724128" y="1700808"/>
              <a:ext cx="626368" cy="62636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à 5 branches 11"/>
            <p:cNvSpPr/>
            <p:nvPr/>
          </p:nvSpPr>
          <p:spPr>
            <a:xfrm>
              <a:off x="6012160" y="5661248"/>
              <a:ext cx="626368" cy="62636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à 5 branches 12"/>
            <p:cNvSpPr/>
            <p:nvPr/>
          </p:nvSpPr>
          <p:spPr>
            <a:xfrm>
              <a:off x="4139952" y="908720"/>
              <a:ext cx="626368" cy="62636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à 5 branches 13"/>
            <p:cNvSpPr/>
            <p:nvPr/>
          </p:nvSpPr>
          <p:spPr>
            <a:xfrm>
              <a:off x="6084168" y="1772816"/>
              <a:ext cx="626368" cy="62636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à 5 branches 14"/>
            <p:cNvSpPr/>
            <p:nvPr/>
          </p:nvSpPr>
          <p:spPr>
            <a:xfrm>
              <a:off x="5580112" y="1052736"/>
              <a:ext cx="626368" cy="62636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toile à 5 branches 15"/>
            <p:cNvSpPr/>
            <p:nvPr/>
          </p:nvSpPr>
          <p:spPr>
            <a:xfrm>
              <a:off x="5868144" y="620688"/>
              <a:ext cx="626368" cy="62636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toile à 5 branches 16"/>
            <p:cNvSpPr/>
            <p:nvPr/>
          </p:nvSpPr>
          <p:spPr>
            <a:xfrm>
              <a:off x="4788024" y="764704"/>
              <a:ext cx="554360" cy="55436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à 5 branches 17"/>
            <p:cNvSpPr/>
            <p:nvPr/>
          </p:nvSpPr>
          <p:spPr>
            <a:xfrm>
              <a:off x="7020272" y="4005064"/>
              <a:ext cx="554360" cy="55436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Étoile à 5 branches 18"/>
            <p:cNvSpPr/>
            <p:nvPr/>
          </p:nvSpPr>
          <p:spPr>
            <a:xfrm>
              <a:off x="3995936" y="1340768"/>
              <a:ext cx="554360" cy="55436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Étoile à 5 branches 19"/>
            <p:cNvSpPr/>
            <p:nvPr/>
          </p:nvSpPr>
          <p:spPr>
            <a:xfrm>
              <a:off x="3491880" y="1412776"/>
              <a:ext cx="554360" cy="55436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Étoile à 5 branches 20"/>
            <p:cNvSpPr/>
            <p:nvPr/>
          </p:nvSpPr>
          <p:spPr>
            <a:xfrm>
              <a:off x="7668344" y="4725144"/>
              <a:ext cx="410344" cy="41034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Étoile à 5 branches 21"/>
            <p:cNvSpPr/>
            <p:nvPr/>
          </p:nvSpPr>
          <p:spPr>
            <a:xfrm>
              <a:off x="6012160" y="2852936"/>
              <a:ext cx="410344" cy="41034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Étoile à 5 branches 22"/>
            <p:cNvSpPr/>
            <p:nvPr/>
          </p:nvSpPr>
          <p:spPr>
            <a:xfrm>
              <a:off x="3347864" y="1412776"/>
              <a:ext cx="410344" cy="41034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Étoile à 5 branches 23"/>
            <p:cNvSpPr/>
            <p:nvPr/>
          </p:nvSpPr>
          <p:spPr>
            <a:xfrm>
              <a:off x="7668344" y="4941168"/>
              <a:ext cx="410344" cy="41034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Étoile à 5 branches 24"/>
            <p:cNvSpPr/>
            <p:nvPr/>
          </p:nvSpPr>
          <p:spPr>
            <a:xfrm>
              <a:off x="5292080" y="5805264"/>
              <a:ext cx="410344" cy="41034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Étoile à 5 branches 25"/>
            <p:cNvSpPr/>
            <p:nvPr/>
          </p:nvSpPr>
          <p:spPr>
            <a:xfrm>
              <a:off x="4427984" y="1844824"/>
              <a:ext cx="410344" cy="41034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Étoile à 5 branches 26"/>
            <p:cNvSpPr/>
            <p:nvPr/>
          </p:nvSpPr>
          <p:spPr>
            <a:xfrm>
              <a:off x="7236296" y="4941168"/>
              <a:ext cx="410344" cy="41034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7" name="Groupe 36"/>
          <p:cNvGrpSpPr/>
          <p:nvPr/>
        </p:nvGrpSpPr>
        <p:grpSpPr>
          <a:xfrm>
            <a:off x="107504" y="2771636"/>
            <a:ext cx="2764357" cy="1881500"/>
            <a:chOff x="107504" y="4797152"/>
            <a:chExt cx="2764357" cy="1881500"/>
          </a:xfrm>
        </p:grpSpPr>
        <p:sp>
          <p:nvSpPr>
            <p:cNvPr id="30" name="Étoile à 5 branches 29"/>
            <p:cNvSpPr/>
            <p:nvPr/>
          </p:nvSpPr>
          <p:spPr>
            <a:xfrm>
              <a:off x="107504" y="4797152"/>
              <a:ext cx="626368" cy="626368"/>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Étoile à 5 branches 30"/>
            <p:cNvSpPr/>
            <p:nvPr/>
          </p:nvSpPr>
          <p:spPr>
            <a:xfrm>
              <a:off x="107504" y="5589240"/>
              <a:ext cx="554360" cy="55436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Étoile à 5 branches 31"/>
            <p:cNvSpPr/>
            <p:nvPr/>
          </p:nvSpPr>
          <p:spPr>
            <a:xfrm>
              <a:off x="179512" y="6237312"/>
              <a:ext cx="410344" cy="41034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p:cNvSpPr txBox="1"/>
            <p:nvPr/>
          </p:nvSpPr>
          <p:spPr>
            <a:xfrm>
              <a:off x="755576" y="5003884"/>
              <a:ext cx="1430200" cy="369332"/>
            </a:xfrm>
            <a:prstGeom prst="rect">
              <a:avLst/>
            </a:prstGeom>
            <a:noFill/>
          </p:spPr>
          <p:txBody>
            <a:bodyPr wrap="none" rtlCol="0">
              <a:spAutoFit/>
            </a:bodyPr>
            <a:lstStyle/>
            <a:p>
              <a:r>
                <a:rPr lang="fr-FR" b="1" dirty="0" smtClean="0"/>
                <a:t>&gt; 4 </a:t>
              </a:r>
              <a:r>
                <a:rPr lang="fr-FR" b="1" dirty="0" err="1" smtClean="0"/>
                <a:t>mg.Kg</a:t>
              </a:r>
              <a:r>
                <a:rPr lang="fr-FR" b="1" baseline="30000" dirty="0" smtClean="0"/>
                <a:t>-1</a:t>
              </a:r>
              <a:endParaRPr lang="fr-FR" b="1" baseline="30000" dirty="0"/>
            </a:p>
          </p:txBody>
        </p:sp>
        <p:sp>
          <p:nvSpPr>
            <p:cNvPr id="34" name="ZoneTexte 33"/>
            <p:cNvSpPr txBox="1"/>
            <p:nvPr/>
          </p:nvSpPr>
          <p:spPr>
            <a:xfrm>
              <a:off x="755576" y="5733256"/>
              <a:ext cx="1923925" cy="369332"/>
            </a:xfrm>
            <a:prstGeom prst="rect">
              <a:avLst/>
            </a:prstGeom>
            <a:noFill/>
          </p:spPr>
          <p:txBody>
            <a:bodyPr wrap="none" rtlCol="0">
              <a:spAutoFit/>
            </a:bodyPr>
            <a:lstStyle/>
            <a:p>
              <a:r>
                <a:rPr lang="fr-FR" b="1" dirty="0" smtClean="0"/>
                <a:t>4 &lt;C&lt; 3 </a:t>
              </a:r>
              <a:r>
                <a:rPr lang="fr-FR" b="1" dirty="0" err="1" smtClean="0"/>
                <a:t>mg.Kg</a:t>
              </a:r>
              <a:r>
                <a:rPr lang="fr-FR" b="1" baseline="30000" dirty="0" smtClean="0"/>
                <a:t>-1</a:t>
              </a:r>
              <a:endParaRPr lang="fr-FR" b="1" baseline="30000" dirty="0"/>
            </a:p>
          </p:txBody>
        </p:sp>
        <p:sp>
          <p:nvSpPr>
            <p:cNvPr id="35" name="ZoneTexte 34"/>
            <p:cNvSpPr txBox="1"/>
            <p:nvPr/>
          </p:nvSpPr>
          <p:spPr>
            <a:xfrm>
              <a:off x="755576" y="6309320"/>
              <a:ext cx="2116285" cy="369332"/>
            </a:xfrm>
            <a:prstGeom prst="rect">
              <a:avLst/>
            </a:prstGeom>
            <a:noFill/>
          </p:spPr>
          <p:txBody>
            <a:bodyPr wrap="none" rtlCol="0">
              <a:spAutoFit/>
            </a:bodyPr>
            <a:lstStyle/>
            <a:p>
              <a:r>
                <a:rPr lang="fr-FR" b="1" dirty="0" smtClean="0"/>
                <a:t>3 &lt;C&lt; 1,5 </a:t>
              </a:r>
              <a:r>
                <a:rPr lang="fr-FR" b="1" dirty="0" err="1" smtClean="0"/>
                <a:t>mg.Kg</a:t>
              </a:r>
              <a:r>
                <a:rPr lang="fr-FR" b="1" baseline="30000" dirty="0" smtClean="0"/>
                <a:t>-1</a:t>
              </a:r>
              <a:endParaRPr lang="fr-FR" b="1" baseline="30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7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0.70"/>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7" presetClass="entr" presetSubtype="2"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1000" fill="hold"/>
                                        <p:tgtEl>
                                          <p:spTgt spid="28"/>
                                        </p:tgtEl>
                                        <p:attrNameLst>
                                          <p:attrName>ppt_x</p:attrName>
                                        </p:attrNameLst>
                                      </p:cBhvr>
                                      <p:tavLst>
                                        <p:tav tm="0">
                                          <p:val>
                                            <p:strVal val="1+#ppt_w/2"/>
                                          </p:val>
                                        </p:tav>
                                        <p:tav tm="100000">
                                          <p:val>
                                            <p:strVal val="#ppt_x"/>
                                          </p:val>
                                        </p:tav>
                                      </p:tavLst>
                                    </p:anim>
                                    <p:anim calcmode="lin" valueType="num">
                                      <p:cBhvr additive="base">
                                        <p:cTn id="29"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0" y="116632"/>
            <a:ext cx="9144000" cy="1325760"/>
            <a:chOff x="0" y="620689"/>
            <a:chExt cx="9144000" cy="1325760"/>
          </a:xfrm>
        </p:grpSpPr>
        <p:sp>
          <p:nvSpPr>
            <p:cNvPr id="4" name="ZoneTexte 3"/>
            <p:cNvSpPr txBox="1"/>
            <p:nvPr/>
          </p:nvSpPr>
          <p:spPr>
            <a:xfrm>
              <a:off x="0" y="620689"/>
              <a:ext cx="9144000" cy="984885"/>
            </a:xfrm>
            <a:prstGeom prst="rect">
              <a:avLst/>
            </a:prstGeom>
            <a:noFill/>
          </p:spPr>
          <p:txBody>
            <a:bodyPr wrap="square" rtlCol="0">
              <a:spAutoFit/>
            </a:bodyPr>
            <a:lstStyle/>
            <a:p>
              <a:r>
                <a:rPr lang="fr-FR" sz="4000" b="1" dirty="0" smtClean="0">
                  <a:effectLst>
                    <a:outerShdw blurRad="38100" dist="38100" dir="2700000" algn="tl">
                      <a:srgbClr val="FFFFFF"/>
                    </a:outerShdw>
                  </a:effectLst>
                  <a:latin typeface="Times New Roman" pitchFamily="18" charset="0"/>
                  <a:cs typeface="Times New Roman" pitchFamily="18" charset="0"/>
                </a:rPr>
                <a:t>Poly-contamination des sols de mangrove </a:t>
              </a:r>
            </a:p>
            <a:p>
              <a:endParaRPr lang="fr-FR" dirty="0"/>
            </a:p>
          </p:txBody>
        </p:sp>
        <p:sp>
          <p:nvSpPr>
            <p:cNvPr id="6" name="ZoneTexte 5"/>
            <p:cNvSpPr txBox="1"/>
            <p:nvPr/>
          </p:nvSpPr>
          <p:spPr>
            <a:xfrm>
              <a:off x="179512" y="1484784"/>
              <a:ext cx="1512168" cy="461665"/>
            </a:xfrm>
            <a:prstGeom prst="rect">
              <a:avLst/>
            </a:prstGeom>
            <a:noFill/>
          </p:spPr>
          <p:txBody>
            <a:bodyPr wrap="square" rtlCol="0">
              <a:spAutoFit/>
            </a:bodyPr>
            <a:lstStyle/>
            <a:p>
              <a:r>
                <a:rPr lang="fr-FR" sz="2400" b="1" dirty="0" smtClean="0">
                  <a:effectLst>
                    <a:outerShdw blurRad="38100" dist="38100" dir="2700000" algn="tl">
                      <a:srgbClr val="FFFFFF"/>
                    </a:outerShdw>
                  </a:effectLst>
                  <a:latin typeface="Times New Roman" pitchFamily="18" charset="0"/>
                  <a:cs typeface="Times New Roman" pitchFamily="18" charset="0"/>
                </a:rPr>
                <a:t>Les HAP</a:t>
              </a:r>
            </a:p>
          </p:txBody>
        </p:sp>
      </p:grpSp>
      <p:pic>
        <p:nvPicPr>
          <p:cNvPr id="7" name="Image 6" descr="HAP tot Martinique.JPG"/>
          <p:cNvPicPr>
            <a:picLocks noChangeAspect="1"/>
          </p:cNvPicPr>
          <p:nvPr/>
        </p:nvPicPr>
        <p:blipFill>
          <a:blip r:embed="rId3" cstate="print"/>
          <a:stretch>
            <a:fillRect/>
          </a:stretch>
        </p:blipFill>
        <p:spPr>
          <a:xfrm>
            <a:off x="2911078" y="-27384"/>
            <a:ext cx="6232922" cy="6858000"/>
          </a:xfrm>
          <a:prstGeom prst="rect">
            <a:avLst/>
          </a:prstGeom>
          <a:ln>
            <a:solidFill>
              <a:schemeClr val="tx1"/>
            </a:solidFill>
          </a:ln>
        </p:spPr>
      </p:pic>
      <p:grpSp>
        <p:nvGrpSpPr>
          <p:cNvPr id="18" name="Groupe 17"/>
          <p:cNvGrpSpPr/>
          <p:nvPr/>
        </p:nvGrpSpPr>
        <p:grpSpPr>
          <a:xfrm>
            <a:off x="107504" y="2852936"/>
            <a:ext cx="2793720" cy="2097524"/>
            <a:chOff x="107504" y="2852936"/>
            <a:chExt cx="2793720" cy="2097524"/>
          </a:xfrm>
        </p:grpSpPr>
        <p:sp>
          <p:nvSpPr>
            <p:cNvPr id="10" name="Rectangle 9"/>
            <p:cNvSpPr/>
            <p:nvPr/>
          </p:nvSpPr>
          <p:spPr>
            <a:xfrm>
              <a:off x="107504" y="2852936"/>
              <a:ext cx="432048" cy="432048"/>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3717032"/>
              <a:ext cx="288032" cy="288032"/>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51520" y="4653136"/>
              <a:ext cx="216024" cy="21602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39552" y="2924944"/>
              <a:ext cx="1614545" cy="369332"/>
            </a:xfrm>
            <a:prstGeom prst="rect">
              <a:avLst/>
            </a:prstGeom>
            <a:noFill/>
          </p:spPr>
          <p:txBody>
            <a:bodyPr wrap="none" rtlCol="0">
              <a:spAutoFit/>
            </a:bodyPr>
            <a:lstStyle/>
            <a:p>
              <a:r>
                <a:rPr lang="fr-FR" b="1" dirty="0" smtClean="0"/>
                <a:t>&gt; 500 µ</a:t>
              </a:r>
              <a:r>
                <a:rPr lang="fr-FR" b="1" dirty="0" err="1" smtClean="0"/>
                <a:t>g.Kg</a:t>
              </a:r>
              <a:r>
                <a:rPr lang="fr-FR" b="1" baseline="30000" dirty="0" smtClean="0"/>
                <a:t>-1</a:t>
              </a:r>
              <a:endParaRPr lang="fr-FR" b="1" baseline="30000" dirty="0"/>
            </a:p>
          </p:txBody>
        </p:sp>
        <p:sp>
          <p:nvSpPr>
            <p:cNvPr id="16" name="ZoneTexte 15"/>
            <p:cNvSpPr txBox="1"/>
            <p:nvPr/>
          </p:nvSpPr>
          <p:spPr>
            <a:xfrm>
              <a:off x="467544" y="3717032"/>
              <a:ext cx="2433680" cy="369332"/>
            </a:xfrm>
            <a:prstGeom prst="rect">
              <a:avLst/>
            </a:prstGeom>
            <a:noFill/>
          </p:spPr>
          <p:txBody>
            <a:bodyPr wrap="none" rtlCol="0">
              <a:spAutoFit/>
            </a:bodyPr>
            <a:lstStyle/>
            <a:p>
              <a:r>
                <a:rPr lang="fr-FR" b="1" dirty="0" smtClean="0"/>
                <a:t>100 &lt;C&lt; 500 µ</a:t>
              </a:r>
              <a:r>
                <a:rPr lang="fr-FR" b="1" dirty="0" err="1" smtClean="0"/>
                <a:t>g.Kg</a:t>
              </a:r>
              <a:r>
                <a:rPr lang="fr-FR" b="1" baseline="30000" dirty="0" smtClean="0"/>
                <a:t>-1</a:t>
              </a:r>
              <a:endParaRPr lang="fr-FR" b="1" baseline="30000" dirty="0"/>
            </a:p>
          </p:txBody>
        </p:sp>
        <p:sp>
          <p:nvSpPr>
            <p:cNvPr id="17" name="ZoneTexte 16"/>
            <p:cNvSpPr txBox="1"/>
            <p:nvPr/>
          </p:nvSpPr>
          <p:spPr>
            <a:xfrm>
              <a:off x="467544" y="4581128"/>
              <a:ext cx="2177199" cy="369332"/>
            </a:xfrm>
            <a:prstGeom prst="rect">
              <a:avLst/>
            </a:prstGeom>
            <a:noFill/>
          </p:spPr>
          <p:txBody>
            <a:bodyPr wrap="none" rtlCol="0">
              <a:spAutoFit/>
            </a:bodyPr>
            <a:lstStyle/>
            <a:p>
              <a:r>
                <a:rPr lang="fr-FR" b="1" dirty="0" smtClean="0"/>
                <a:t>5 &lt;C&lt; 100 µ</a:t>
              </a:r>
              <a:r>
                <a:rPr lang="fr-FR" b="1" dirty="0" err="1" smtClean="0"/>
                <a:t>g.Kg</a:t>
              </a:r>
              <a:r>
                <a:rPr lang="fr-FR" b="1" baseline="30000" dirty="0" smtClean="0"/>
                <a:t>-1</a:t>
              </a:r>
              <a:endParaRPr lang="fr-FR" b="1" baseline="30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strVal val="#ppt_w*0.70"/>
                                          </p:val>
                                        </p:tav>
                                        <p:tav tm="100000">
                                          <p:val>
                                            <p:strVal val="#ppt_w"/>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animEffect transition="in" filter="fade">
                                      <p:cBhvr>
                                        <p:cTn id="23" dur="2000"/>
                                        <p:tgtEl>
                                          <p:spTgt spid="7"/>
                                        </p:tgtEl>
                                      </p:cBhvr>
                                    </p:animEffect>
                                  </p:childTnLst>
                                </p:cTn>
                              </p:par>
                              <p:par>
                                <p:cTn id="24" presetID="55" presetClass="exit" presetSubtype="0" fill="hold" nodeType="withEffect">
                                  <p:stCondLst>
                                    <p:cond delay="0"/>
                                  </p:stCondLst>
                                  <p:childTnLst>
                                    <p:anim calcmode="lin" valueType="num">
                                      <p:cBhvr>
                                        <p:cTn id="25" dur="1000"/>
                                        <p:tgtEl>
                                          <p:spTgt spid="9"/>
                                        </p:tgtEl>
                                        <p:attrNameLst>
                                          <p:attrName>ppt_w</p:attrName>
                                        </p:attrNameLst>
                                      </p:cBhvr>
                                      <p:tavLst>
                                        <p:tav tm="0">
                                          <p:val>
                                            <p:strVal val="ppt_w"/>
                                          </p:val>
                                        </p:tav>
                                        <p:tav tm="100000">
                                          <p:val>
                                            <p:strVal val="ppt_w*0.70"/>
                                          </p:val>
                                        </p:tav>
                                      </p:tavLst>
                                    </p:anim>
                                    <p:anim calcmode="lin" valueType="num">
                                      <p:cBhvr>
                                        <p:cTn id="26" dur="1000"/>
                                        <p:tgtEl>
                                          <p:spTgt spid="9"/>
                                        </p:tgtEl>
                                        <p:attrNameLst>
                                          <p:attrName>ppt_h</p:attrName>
                                        </p:attrNameLst>
                                      </p:cBhvr>
                                      <p:tavLst>
                                        <p:tav tm="0">
                                          <p:val>
                                            <p:strVal val="ppt_h"/>
                                          </p:val>
                                        </p:tav>
                                        <p:tav tm="100000">
                                          <p:val>
                                            <p:strVal val="ppt_h"/>
                                          </p:val>
                                        </p:tav>
                                      </p:tavLst>
                                    </p:anim>
                                    <p:animEffect transition="out" filter="fad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par>
                                <p:cTn id="29" presetID="55" presetClass="exit" presetSubtype="0" fill="hold" nodeType="withEffect">
                                  <p:stCondLst>
                                    <p:cond delay="0"/>
                                  </p:stCondLst>
                                  <p:childTnLst>
                                    <p:anim calcmode="lin" valueType="num">
                                      <p:cBhvr>
                                        <p:cTn id="30" dur="1000"/>
                                        <p:tgtEl>
                                          <p:spTgt spid="7"/>
                                        </p:tgtEl>
                                        <p:attrNameLst>
                                          <p:attrName>ppt_w</p:attrName>
                                        </p:attrNameLst>
                                      </p:cBhvr>
                                      <p:tavLst>
                                        <p:tav tm="0">
                                          <p:val>
                                            <p:strVal val="ppt_w"/>
                                          </p:val>
                                        </p:tav>
                                        <p:tav tm="100000">
                                          <p:val>
                                            <p:strVal val="ppt_w*0.70"/>
                                          </p:val>
                                        </p:tav>
                                      </p:tavLst>
                                    </p:anim>
                                    <p:anim calcmode="lin" valueType="num">
                                      <p:cBhvr>
                                        <p:cTn id="31" dur="1000"/>
                                        <p:tgtEl>
                                          <p:spTgt spid="7"/>
                                        </p:tgtEl>
                                        <p:attrNameLst>
                                          <p:attrName>ppt_h</p:attrName>
                                        </p:attrNameLst>
                                      </p:cBhvr>
                                      <p:tavLst>
                                        <p:tav tm="0">
                                          <p:val>
                                            <p:strVal val="ppt_h"/>
                                          </p:val>
                                        </p:tav>
                                        <p:tav tm="100000">
                                          <p:val>
                                            <p:strVal val="ppt_h"/>
                                          </p:val>
                                        </p:tav>
                                      </p:tavLst>
                                    </p:anim>
                                    <p:animEffect transition="out" filter="fade">
                                      <p:cBhvr>
                                        <p:cTn id="32" dur="1000"/>
                                        <p:tgtEl>
                                          <p:spTgt spid="7"/>
                                        </p:tgtEl>
                                      </p:cBhvr>
                                    </p:animEffect>
                                    <p:set>
                                      <p:cBhvr>
                                        <p:cTn id="33"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nvGraphicFramePr>
        <p:xfrm>
          <a:off x="0" y="0"/>
          <a:ext cx="6976243" cy="6741368"/>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
          <p:cNvSpPr txBox="1"/>
          <p:nvPr/>
        </p:nvSpPr>
        <p:spPr>
          <a:xfrm>
            <a:off x="6300192" y="404664"/>
            <a:ext cx="2664296" cy="93610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fontAlgn="base">
              <a:spcBef>
                <a:spcPct val="0"/>
              </a:spcBef>
              <a:spcAft>
                <a:spcPct val="0"/>
              </a:spcAft>
            </a:pPr>
            <a:r>
              <a:rPr lang="fr-FR" sz="2400" b="1" kern="1200" dirty="0">
                <a:solidFill>
                  <a:schemeClr val="tx1"/>
                </a:solidFill>
                <a:effectLst>
                  <a:outerShdw blurRad="38100" dist="38100" dir="2700000" algn="tl">
                    <a:srgbClr val="FFFFFF"/>
                  </a:outerShdw>
                </a:effectLst>
                <a:latin typeface="Times New Roman" pitchFamily="18" charset="0"/>
                <a:cs typeface="Times New Roman" pitchFamily="18" charset="0"/>
              </a:rPr>
              <a:t>Les </a:t>
            </a:r>
            <a:r>
              <a:rPr lang="fr-FR" sz="2400" b="1" kern="1200" dirty="0" err="1">
                <a:solidFill>
                  <a:schemeClr val="tx1"/>
                </a:solidFill>
                <a:effectLst>
                  <a:outerShdw blurRad="38100" dist="38100" dir="2700000" algn="tl">
                    <a:srgbClr val="FFFFFF"/>
                  </a:outerShdw>
                </a:effectLst>
                <a:latin typeface="Times New Roman" pitchFamily="18" charset="0"/>
                <a:cs typeface="Times New Roman" pitchFamily="18" charset="0"/>
              </a:rPr>
              <a:t>Hap</a:t>
            </a:r>
            <a:r>
              <a:rPr lang="fr-FR" sz="2400" b="1" kern="1200" dirty="0">
                <a:solidFill>
                  <a:schemeClr val="tx1"/>
                </a:solidFill>
                <a:effectLst>
                  <a:outerShdw blurRad="38100" dist="38100" dir="2700000" algn="tl">
                    <a:srgbClr val="FFFFFF"/>
                  </a:outerShdw>
                </a:effectLst>
                <a:latin typeface="Times New Roman" pitchFamily="18" charset="0"/>
                <a:cs typeface="Times New Roman" pitchFamily="18" charset="0"/>
              </a:rPr>
              <a:t> </a:t>
            </a:r>
            <a:r>
              <a:rPr lang="fr-FR" sz="2400" b="1" kern="1200" dirty="0" smtClean="0">
                <a:solidFill>
                  <a:schemeClr val="tx1"/>
                </a:solidFill>
                <a:effectLst>
                  <a:outerShdw blurRad="38100" dist="38100" dir="2700000" algn="tl">
                    <a:srgbClr val="FFFFFF"/>
                  </a:outerShdw>
                </a:effectLst>
                <a:latin typeface="Times New Roman" pitchFamily="18" charset="0"/>
                <a:cs typeface="Times New Roman" pitchFamily="18" charset="0"/>
              </a:rPr>
              <a:t>Majeurs</a:t>
            </a:r>
          </a:p>
          <a:p>
            <a:pPr algn="ctr" rtl="0" fontAlgn="base">
              <a:spcBef>
                <a:spcPct val="0"/>
              </a:spcBef>
              <a:spcAft>
                <a:spcPct val="0"/>
              </a:spcAft>
            </a:pPr>
            <a:r>
              <a:rPr lang="fr-FR" sz="2400" b="1" kern="1200" dirty="0" smtClean="0">
                <a:solidFill>
                  <a:schemeClr val="tx1"/>
                </a:solidFill>
                <a:effectLst>
                  <a:outerShdw blurRad="38100" dist="38100" dir="2700000" algn="tl">
                    <a:srgbClr val="FFFFFF"/>
                  </a:outerShdw>
                </a:effectLst>
                <a:latin typeface="Times New Roman" pitchFamily="18" charset="0"/>
                <a:cs typeface="Times New Roman" pitchFamily="18" charset="0"/>
              </a:rPr>
              <a:t>En µ</a:t>
            </a:r>
            <a:r>
              <a:rPr lang="fr-FR" sz="2400" b="1" kern="1200" dirty="0" err="1" smtClean="0">
                <a:solidFill>
                  <a:schemeClr val="tx1"/>
                </a:solidFill>
                <a:effectLst>
                  <a:outerShdw blurRad="38100" dist="38100" dir="2700000" algn="tl">
                    <a:srgbClr val="FFFFFF"/>
                  </a:outerShdw>
                </a:effectLst>
                <a:latin typeface="Times New Roman" pitchFamily="18" charset="0"/>
                <a:cs typeface="Times New Roman" pitchFamily="18" charset="0"/>
              </a:rPr>
              <a:t>g.Kg</a:t>
            </a:r>
            <a:r>
              <a:rPr lang="fr-FR" sz="2400" b="1" kern="1200" baseline="30000" dirty="0" smtClean="0">
                <a:solidFill>
                  <a:schemeClr val="tx1"/>
                </a:solidFill>
                <a:effectLst>
                  <a:outerShdw blurRad="38100" dist="38100" dir="2700000" algn="tl">
                    <a:srgbClr val="FFFFFF"/>
                  </a:outerShdw>
                </a:effectLst>
                <a:latin typeface="Times New Roman" pitchFamily="18" charset="0"/>
                <a:cs typeface="Times New Roman" pitchFamily="18" charset="0"/>
              </a:rPr>
              <a:t>-1</a:t>
            </a:r>
            <a:endParaRPr lang="fr-FR" sz="2400" b="1" kern="1200" baseline="30000" dirty="0">
              <a:solidFill>
                <a:schemeClr val="tx1"/>
              </a:solidFill>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par>
                                <p:cTn id="17" presetID="55" presetClass="exit" presetSubtype="0" fill="hold" grpId="1" nodeType="withEffect">
                                  <p:stCondLst>
                                    <p:cond delay="0"/>
                                  </p:stCondLst>
                                  <p:childTnLst>
                                    <p:anim calcmode="lin" valueType="num">
                                      <p:cBhvr>
                                        <p:cTn id="18" dur="1000"/>
                                        <p:tgtEl>
                                          <p:spTgt spid="11"/>
                                        </p:tgtEl>
                                        <p:attrNameLst>
                                          <p:attrName>ppt_w</p:attrName>
                                        </p:attrNameLst>
                                      </p:cBhvr>
                                      <p:tavLst>
                                        <p:tav tm="0">
                                          <p:val>
                                            <p:strVal val="ppt_w"/>
                                          </p:val>
                                        </p:tav>
                                        <p:tav tm="100000">
                                          <p:val>
                                            <p:strVal val="ppt_w*0.70"/>
                                          </p:val>
                                        </p:tav>
                                      </p:tavLst>
                                    </p:anim>
                                    <p:anim calcmode="lin" valueType="num">
                                      <p:cBhvr>
                                        <p:cTn id="19" dur="1000"/>
                                        <p:tgtEl>
                                          <p:spTgt spid="11"/>
                                        </p:tgtEl>
                                        <p:attrNameLst>
                                          <p:attrName>ppt_h</p:attrName>
                                        </p:attrNameLst>
                                      </p:cBhvr>
                                      <p:tavLst>
                                        <p:tav tm="0">
                                          <p:val>
                                            <p:strVal val="ppt_h"/>
                                          </p:val>
                                        </p:tav>
                                        <p:tav tm="100000">
                                          <p:val>
                                            <p:strVal val="ppt_h"/>
                                          </p:val>
                                        </p:tav>
                                      </p:tavLst>
                                    </p:anim>
                                    <p:animEffect transition="out" filter="fade">
                                      <p:cBhvr>
                                        <p:cTn id="20" dur="1000"/>
                                        <p:tgtEl>
                                          <p:spTgt spid="11"/>
                                        </p:tgtEl>
                                      </p:cBhvr>
                                    </p:animEffect>
                                    <p:set>
                                      <p:cBhvr>
                                        <p:cTn id="21"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268760"/>
            <a:ext cx="9144000" cy="3240360"/>
          </a:xfrm>
        </p:spPr>
        <p:txBody>
          <a:bodyPr/>
          <a:lstStyle/>
          <a:p>
            <a:pPr>
              <a:buNone/>
            </a:pPr>
            <a:endParaRPr lang="fr-FR" dirty="0" smtClean="0"/>
          </a:p>
          <a:p>
            <a:pPr marL="0" indent="0">
              <a:spcBef>
                <a:spcPts val="0"/>
              </a:spcBef>
              <a:buClr>
                <a:schemeClr val="accent5"/>
              </a:buClr>
              <a:buFont typeface="Wingdings" pitchFamily="2" charset="2"/>
              <a:buChar char="Ø"/>
            </a:pPr>
            <a:r>
              <a:rPr lang="fr-FR" b="1" dirty="0" smtClean="0"/>
              <a:t>Nom officiel </a:t>
            </a:r>
            <a:r>
              <a:rPr lang="fr-FR" dirty="0" smtClean="0"/>
              <a:t>: </a:t>
            </a:r>
          </a:p>
          <a:p>
            <a:pPr>
              <a:buNone/>
            </a:pPr>
            <a:r>
              <a:rPr lang="fr-FR" sz="1800" dirty="0" smtClean="0"/>
              <a:t>1,1a,3,5a,4,5,5a,6-</a:t>
            </a:r>
            <a:r>
              <a:rPr lang="fr-FR" sz="1800" dirty="0" err="1" smtClean="0"/>
              <a:t>décachlorooctahydro</a:t>
            </a:r>
            <a:r>
              <a:rPr lang="fr-FR" sz="1800" dirty="0" smtClean="0"/>
              <a:t>-1,3,4-</a:t>
            </a:r>
            <a:r>
              <a:rPr lang="fr-FR" sz="1800" dirty="0" err="1" smtClean="0"/>
              <a:t>méthéno</a:t>
            </a:r>
            <a:r>
              <a:rPr lang="fr-FR" sz="1800" dirty="0" smtClean="0"/>
              <a:t>-2H-</a:t>
            </a:r>
            <a:r>
              <a:rPr lang="fr-FR" sz="1800" dirty="0" err="1" smtClean="0"/>
              <a:t>cyclo</a:t>
            </a:r>
            <a:r>
              <a:rPr lang="fr-FR" sz="1800" dirty="0" smtClean="0"/>
              <a:t> buta [</a:t>
            </a:r>
            <a:r>
              <a:rPr lang="fr-FR" sz="1800" dirty="0" err="1" smtClean="0"/>
              <a:t>c,d</a:t>
            </a:r>
            <a:r>
              <a:rPr lang="fr-FR" sz="1800" dirty="0" smtClean="0"/>
              <a:t>] </a:t>
            </a:r>
            <a:r>
              <a:rPr lang="fr-FR" sz="1800" dirty="0" err="1" smtClean="0"/>
              <a:t>pentalen</a:t>
            </a:r>
            <a:r>
              <a:rPr lang="fr-FR" sz="1800" dirty="0" smtClean="0"/>
              <a:t>-2-one </a:t>
            </a:r>
          </a:p>
          <a:p>
            <a:pPr>
              <a:buFont typeface="Wingdings" pitchFamily="2" charset="2"/>
              <a:buChar char="Ø"/>
            </a:pPr>
            <a:r>
              <a:rPr lang="fr-FR" b="1" dirty="0" smtClean="0"/>
              <a:t>Nom usuel </a:t>
            </a:r>
            <a:r>
              <a:rPr lang="fr-FR" dirty="0" smtClean="0"/>
              <a:t>: </a:t>
            </a:r>
            <a:r>
              <a:rPr lang="fr-FR" dirty="0" err="1" smtClean="0"/>
              <a:t>Képone</a:t>
            </a:r>
            <a:r>
              <a:rPr lang="fr-FR" dirty="0" smtClean="0"/>
              <a:t> 	</a:t>
            </a:r>
          </a:p>
          <a:p>
            <a:pPr marL="266700" indent="-266700">
              <a:buFont typeface="Wingdings" pitchFamily="2" charset="2"/>
              <a:buChar char="Ø"/>
            </a:pPr>
            <a:r>
              <a:rPr lang="fr-FR" b="1" dirty="0" smtClean="0"/>
              <a:t>Synonymes : </a:t>
            </a:r>
            <a:r>
              <a:rPr lang="fr-FR" dirty="0" err="1" smtClean="0"/>
              <a:t>Chlordécone</a:t>
            </a:r>
            <a:r>
              <a:rPr lang="fr-FR" dirty="0" smtClean="0"/>
              <a:t> 	</a:t>
            </a:r>
          </a:p>
          <a:p>
            <a:pPr marL="266700" indent="-266700">
              <a:buFont typeface="Wingdings" pitchFamily="2" charset="2"/>
              <a:buChar char="Ø"/>
            </a:pPr>
            <a:r>
              <a:rPr lang="fr-FR" b="1" dirty="0" smtClean="0"/>
              <a:t>Famille  : </a:t>
            </a:r>
            <a:r>
              <a:rPr lang="fr-FR" dirty="0" smtClean="0"/>
              <a:t>Insecticide </a:t>
            </a:r>
            <a:r>
              <a:rPr lang="fr-FR" dirty="0" err="1" smtClean="0"/>
              <a:t>organo-chloré</a:t>
            </a:r>
            <a:r>
              <a:rPr lang="fr-FR" dirty="0" smtClean="0"/>
              <a:t> 	</a:t>
            </a:r>
          </a:p>
          <a:p>
            <a:pPr marL="266700" indent="-266700">
              <a:buClr>
                <a:schemeClr val="accent5"/>
              </a:buClr>
              <a:buSzPct val="100000"/>
              <a:buFont typeface="Wingdings" pitchFamily="2" charset="2"/>
              <a:buChar char="Ø"/>
            </a:pPr>
            <a:r>
              <a:rPr lang="fr-FR" b="1" dirty="0" smtClean="0"/>
              <a:t>Formule brute : </a:t>
            </a:r>
            <a:r>
              <a:rPr lang="fr-FR" dirty="0" smtClean="0"/>
              <a:t>C</a:t>
            </a:r>
            <a:r>
              <a:rPr lang="fr-FR" baseline="-25000" dirty="0" smtClean="0"/>
              <a:t>10</a:t>
            </a:r>
            <a:r>
              <a:rPr lang="fr-FR" dirty="0" smtClean="0"/>
              <a:t>Cl</a:t>
            </a:r>
            <a:r>
              <a:rPr lang="fr-FR" baseline="-25000" dirty="0" smtClean="0"/>
              <a:t>10</a:t>
            </a:r>
            <a:r>
              <a:rPr lang="fr-FR" dirty="0" smtClean="0"/>
              <a:t>O 	</a:t>
            </a:r>
          </a:p>
        </p:txBody>
      </p:sp>
      <p:pic>
        <p:nvPicPr>
          <p:cNvPr id="4" name="Picture 1"/>
          <p:cNvPicPr>
            <a:picLocks noChangeAspect="1" noChangeArrowheads="1"/>
          </p:cNvPicPr>
          <p:nvPr/>
        </p:nvPicPr>
        <p:blipFill>
          <a:blip r:embed="rId2" cstate="print"/>
          <a:srcRect/>
          <a:stretch>
            <a:fillRect/>
          </a:stretch>
        </p:blipFill>
        <p:spPr bwMode="auto">
          <a:xfrm>
            <a:off x="5652120" y="2948328"/>
            <a:ext cx="3096344" cy="2844980"/>
          </a:xfrm>
          <a:prstGeom prst="rect">
            <a:avLst/>
          </a:prstGeom>
          <a:noFill/>
          <a:ln w="9525">
            <a:solidFill>
              <a:schemeClr val="tx1"/>
            </a:solidFill>
            <a:miter lim="800000"/>
            <a:headEnd/>
            <a:tailEnd/>
          </a:ln>
        </p:spPr>
      </p:pic>
      <p:sp>
        <p:nvSpPr>
          <p:cNvPr id="5" name="Rectangle 4"/>
          <p:cNvSpPr/>
          <p:nvPr/>
        </p:nvSpPr>
        <p:spPr>
          <a:xfrm>
            <a:off x="467544" y="476672"/>
            <a:ext cx="2552302" cy="584775"/>
          </a:xfrm>
          <a:prstGeom prst="rect">
            <a:avLst/>
          </a:prstGeom>
        </p:spPr>
        <p:txBody>
          <a:bodyPr wrap="none">
            <a:spAutoFit/>
          </a:bodyPr>
          <a:lstStyle/>
          <a:p>
            <a:r>
              <a:rPr lang="fr-FR" sz="3200" b="1" i="1" dirty="0" smtClean="0">
                <a:effectLst>
                  <a:outerShdw blurRad="38100" dist="38100" dir="2700000" algn="tl">
                    <a:srgbClr val="FFFFFF"/>
                  </a:outerShdw>
                </a:effectLst>
              </a:rPr>
              <a:t>La molécule</a:t>
            </a:r>
            <a:endParaRPr lang="fr-FR" sz="3200" dirty="0"/>
          </a:p>
        </p:txBody>
      </p:sp>
      <p:sp>
        <p:nvSpPr>
          <p:cNvPr id="6" name="ZoneTexte 5"/>
          <p:cNvSpPr txBox="1"/>
          <p:nvPr/>
        </p:nvSpPr>
        <p:spPr>
          <a:xfrm>
            <a:off x="0" y="4869160"/>
            <a:ext cx="5406906" cy="769441"/>
          </a:xfrm>
          <a:prstGeom prst="rect">
            <a:avLst/>
          </a:prstGeom>
          <a:noFill/>
        </p:spPr>
        <p:txBody>
          <a:bodyPr wrap="square" rtlCol="0">
            <a:spAutoFit/>
          </a:bodyPr>
          <a:lstStyle/>
          <a:p>
            <a:pPr>
              <a:buClr>
                <a:schemeClr val="accent5"/>
              </a:buClr>
              <a:buFont typeface="Wingdings" pitchFamily="2" charset="2"/>
              <a:buChar char="Ø"/>
            </a:pPr>
            <a:r>
              <a:rPr lang="fr-FR" sz="2600" b="1" dirty="0" smtClean="0">
                <a:latin typeface="+mn-lt"/>
                <a:cs typeface="+mn-cs"/>
              </a:rPr>
              <a:t>Poids Moléculaire :</a:t>
            </a:r>
            <a:r>
              <a:rPr lang="fr-FR" b="1" dirty="0" smtClean="0"/>
              <a:t> </a:t>
            </a:r>
            <a:r>
              <a:rPr lang="fr-FR" sz="2600" dirty="0" smtClean="0">
                <a:latin typeface="+mn-lt"/>
                <a:cs typeface="+mn-cs"/>
              </a:rPr>
              <a:t>490.64 g/mol</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6" end="6"/>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p:cTn id="46" dur="1000" fill="hold"/>
                                        <p:tgtEl>
                                          <p:spTgt spid="4"/>
                                        </p:tgtEl>
                                        <p:attrNameLst>
                                          <p:attrName>ppt_w</p:attrName>
                                        </p:attrNameLst>
                                      </p:cBhvr>
                                      <p:tavLst>
                                        <p:tav tm="0">
                                          <p:val>
                                            <p:strVal val="#ppt_w*0.70"/>
                                          </p:val>
                                        </p:tav>
                                        <p:tav tm="100000">
                                          <p:val>
                                            <p:strVal val="#ppt_w"/>
                                          </p:val>
                                        </p:tav>
                                      </p:tavLst>
                                    </p:anim>
                                    <p:anim calcmode="lin" valueType="num">
                                      <p:cBhvr>
                                        <p:cTn id="47" dur="1000" fill="hold"/>
                                        <p:tgtEl>
                                          <p:spTgt spid="4"/>
                                        </p:tgtEl>
                                        <p:attrNameLst>
                                          <p:attrName>ppt_h</p:attrName>
                                        </p:attrNameLst>
                                      </p:cBhvr>
                                      <p:tavLst>
                                        <p:tav tm="0">
                                          <p:val>
                                            <p:strVal val="#ppt_h"/>
                                          </p:val>
                                        </p:tav>
                                        <p:tav tm="100000">
                                          <p:val>
                                            <p:strVal val="#ppt_h"/>
                                          </p:val>
                                        </p:tav>
                                      </p:tavLst>
                                    </p:anim>
                                    <p:animEffect transition="in" filter="fade">
                                      <p:cBhvr>
                                        <p:cTn id="48" dur="1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7" presetClass="entr" presetSubtype="8"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2000" fill="hold"/>
                                        <p:tgtEl>
                                          <p:spTgt spid="6"/>
                                        </p:tgtEl>
                                        <p:attrNameLst>
                                          <p:attrName>ppt_x</p:attrName>
                                        </p:attrNameLst>
                                      </p:cBhvr>
                                      <p:tavLst>
                                        <p:tav tm="0">
                                          <p:val>
                                            <p:strVal val="0-#ppt_w/2"/>
                                          </p:val>
                                        </p:tav>
                                        <p:tav tm="100000">
                                          <p:val>
                                            <p:strVal val="#ppt_x"/>
                                          </p:val>
                                        </p:tav>
                                      </p:tavLst>
                                    </p:anim>
                                    <p:anim calcmode="lin" valueType="num">
                                      <p:cBhvr additive="base">
                                        <p:cTn id="54"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0" y="44624"/>
            <a:ext cx="9144000" cy="1890595"/>
            <a:chOff x="0" y="620689"/>
            <a:chExt cx="9144000" cy="1890595"/>
          </a:xfrm>
        </p:grpSpPr>
        <p:sp>
          <p:nvSpPr>
            <p:cNvPr id="4" name="ZoneTexte 3"/>
            <p:cNvSpPr txBox="1"/>
            <p:nvPr/>
          </p:nvSpPr>
          <p:spPr>
            <a:xfrm>
              <a:off x="0" y="620689"/>
              <a:ext cx="9144000" cy="1024113"/>
            </a:xfrm>
            <a:prstGeom prst="rect">
              <a:avLst/>
            </a:prstGeom>
            <a:noFill/>
          </p:spPr>
          <p:txBody>
            <a:bodyPr wrap="square" rtlCol="0">
              <a:spAutoFit/>
            </a:bodyPr>
            <a:lstStyle/>
            <a:p>
              <a:r>
                <a:rPr lang="fr-FR" sz="4000" b="1" dirty="0" smtClean="0">
                  <a:effectLst>
                    <a:outerShdw blurRad="38100" dist="38100" dir="2700000" algn="tl">
                      <a:srgbClr val="FFFFFF"/>
                    </a:outerShdw>
                  </a:effectLst>
                  <a:latin typeface="Times New Roman" pitchFamily="18" charset="0"/>
                  <a:cs typeface="Times New Roman" pitchFamily="18" charset="0"/>
                </a:rPr>
                <a:t>Poly-contamination des sols de mangrove </a:t>
              </a:r>
            </a:p>
            <a:p>
              <a:endParaRPr lang="fr-FR" dirty="0"/>
            </a:p>
          </p:txBody>
        </p:sp>
        <p:sp>
          <p:nvSpPr>
            <p:cNvPr id="5" name="ZoneTexte 4"/>
            <p:cNvSpPr txBox="1"/>
            <p:nvPr/>
          </p:nvSpPr>
          <p:spPr>
            <a:xfrm>
              <a:off x="107504" y="1484784"/>
              <a:ext cx="3219151" cy="576064"/>
            </a:xfrm>
            <a:prstGeom prst="rect">
              <a:avLst/>
            </a:prstGeom>
            <a:noFill/>
          </p:spPr>
          <p:txBody>
            <a:bodyPr wrap="square" rtlCol="0">
              <a:spAutoFit/>
            </a:bodyPr>
            <a:lstStyle/>
            <a:p>
              <a:r>
                <a:rPr lang="fr-FR" sz="3000" b="1" dirty="0" smtClean="0">
                  <a:effectLst>
                    <a:outerShdw blurRad="38100" dist="38100" dir="2700000" algn="tl">
                      <a:srgbClr val="FFFFFF"/>
                    </a:outerShdw>
                  </a:effectLst>
                  <a:latin typeface="Times New Roman" pitchFamily="18" charset="0"/>
                  <a:cs typeface="Times New Roman" pitchFamily="18" charset="0"/>
                </a:rPr>
                <a:t>Les pesticides</a:t>
              </a:r>
            </a:p>
          </p:txBody>
        </p:sp>
        <p:sp>
          <p:nvSpPr>
            <p:cNvPr id="6" name="ZoneTexte 5"/>
            <p:cNvSpPr txBox="1"/>
            <p:nvPr/>
          </p:nvSpPr>
          <p:spPr>
            <a:xfrm>
              <a:off x="1259632" y="2031231"/>
              <a:ext cx="2592288" cy="480053"/>
            </a:xfrm>
            <a:prstGeom prst="rect">
              <a:avLst/>
            </a:prstGeom>
            <a:noFill/>
          </p:spPr>
          <p:txBody>
            <a:bodyPr wrap="square" rtlCol="0">
              <a:spAutoFit/>
            </a:bodyPr>
            <a:lstStyle/>
            <a:p>
              <a:r>
                <a:rPr lang="fr-FR" sz="2400" b="1" dirty="0" smtClean="0">
                  <a:effectLst>
                    <a:outerShdw blurRad="38100" dist="38100" dir="2700000" algn="tl">
                      <a:srgbClr val="FFFFFF"/>
                    </a:outerShdw>
                  </a:effectLst>
                  <a:latin typeface="Times New Roman" pitchFamily="18" charset="0"/>
                  <a:cs typeface="Times New Roman" pitchFamily="18" charset="0"/>
                </a:rPr>
                <a:t>La </a:t>
              </a:r>
              <a:r>
                <a:rPr lang="fr-FR" sz="2400" b="1" dirty="0" err="1" smtClean="0">
                  <a:effectLst>
                    <a:outerShdw blurRad="38100" dist="38100" dir="2700000" algn="tl">
                      <a:srgbClr val="FFFFFF"/>
                    </a:outerShdw>
                  </a:effectLst>
                  <a:latin typeface="Times New Roman" pitchFamily="18" charset="0"/>
                  <a:cs typeface="Times New Roman" pitchFamily="18" charset="0"/>
                </a:rPr>
                <a:t>Chlordécone</a:t>
              </a:r>
              <a:endParaRPr lang="fr-FR" sz="2400" b="1" dirty="0" smtClean="0">
                <a:effectLst>
                  <a:outerShdw blurRad="38100" dist="38100" dir="2700000" algn="tl">
                    <a:srgbClr val="FFFFFF"/>
                  </a:outerShdw>
                </a:effectLst>
                <a:latin typeface="Times New Roman" pitchFamily="18" charset="0"/>
                <a:cs typeface="Times New Roman" pitchFamily="18" charset="0"/>
              </a:endParaRPr>
            </a:p>
          </p:txBody>
        </p:sp>
      </p:grpSp>
      <p:pic>
        <p:nvPicPr>
          <p:cNvPr id="7" name="Image 6" descr="CLD Baie FdF.jpg"/>
          <p:cNvPicPr>
            <a:picLocks noChangeAspect="1"/>
          </p:cNvPicPr>
          <p:nvPr/>
        </p:nvPicPr>
        <p:blipFill>
          <a:blip r:embed="rId3" cstate="print"/>
          <a:stretch>
            <a:fillRect/>
          </a:stretch>
        </p:blipFill>
        <p:spPr>
          <a:xfrm>
            <a:off x="3491880" y="764704"/>
            <a:ext cx="5520932" cy="5949280"/>
          </a:xfrm>
          <a:prstGeom prst="rect">
            <a:avLst/>
          </a:prstGeom>
          <a:ln>
            <a:solidFill>
              <a:schemeClr val="tx1"/>
            </a:solidFill>
          </a:ln>
        </p:spPr>
      </p:pic>
      <p:grpSp>
        <p:nvGrpSpPr>
          <p:cNvPr id="15" name="Groupe 14"/>
          <p:cNvGrpSpPr/>
          <p:nvPr/>
        </p:nvGrpSpPr>
        <p:grpSpPr>
          <a:xfrm>
            <a:off x="179512" y="2564904"/>
            <a:ext cx="2604438" cy="1242720"/>
            <a:chOff x="251520" y="2771636"/>
            <a:chExt cx="2604438" cy="1242720"/>
          </a:xfrm>
        </p:grpSpPr>
        <p:sp>
          <p:nvSpPr>
            <p:cNvPr id="9" name="Organigramme : Connecteur 8"/>
            <p:cNvSpPr/>
            <p:nvPr/>
          </p:nvSpPr>
          <p:spPr>
            <a:xfrm>
              <a:off x="251520" y="2780928"/>
              <a:ext cx="360040" cy="360040"/>
            </a:xfrm>
            <a:prstGeom prst="flowChartConnector">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Connecteur 9"/>
            <p:cNvSpPr/>
            <p:nvPr/>
          </p:nvSpPr>
          <p:spPr>
            <a:xfrm>
              <a:off x="323528" y="3284984"/>
              <a:ext cx="216024" cy="216024"/>
            </a:xfrm>
            <a:prstGeom prst="flowChartConnector">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395536" y="3717032"/>
              <a:ext cx="144016" cy="144016"/>
            </a:xfrm>
            <a:prstGeom prst="flowChartConnector">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83568" y="2771636"/>
              <a:ext cx="1875835" cy="369332"/>
            </a:xfrm>
            <a:prstGeom prst="rect">
              <a:avLst/>
            </a:prstGeom>
            <a:noFill/>
          </p:spPr>
          <p:txBody>
            <a:bodyPr wrap="none" rtlCol="0">
              <a:spAutoFit/>
            </a:bodyPr>
            <a:lstStyle/>
            <a:p>
              <a:r>
                <a:rPr lang="fr-FR" b="1" dirty="0" smtClean="0"/>
                <a:t>C &gt; 100 µ</a:t>
              </a:r>
              <a:r>
                <a:rPr lang="fr-FR" b="1" dirty="0" err="1" smtClean="0"/>
                <a:t>g.Kg</a:t>
              </a:r>
              <a:r>
                <a:rPr lang="fr-FR" b="1" baseline="30000" dirty="0" smtClean="0"/>
                <a:t>-1</a:t>
              </a:r>
              <a:endParaRPr lang="fr-FR" b="1" baseline="30000" dirty="0"/>
            </a:p>
          </p:txBody>
        </p:sp>
        <p:sp>
          <p:nvSpPr>
            <p:cNvPr id="13" name="ZoneTexte 12"/>
            <p:cNvSpPr txBox="1"/>
            <p:nvPr/>
          </p:nvSpPr>
          <p:spPr>
            <a:xfrm>
              <a:off x="683568" y="3203684"/>
              <a:ext cx="2172390" cy="369332"/>
            </a:xfrm>
            <a:prstGeom prst="rect">
              <a:avLst/>
            </a:prstGeom>
            <a:noFill/>
          </p:spPr>
          <p:txBody>
            <a:bodyPr wrap="none" rtlCol="0">
              <a:spAutoFit/>
            </a:bodyPr>
            <a:lstStyle/>
            <a:p>
              <a:r>
                <a:rPr lang="fr-FR" b="1" dirty="0" smtClean="0"/>
                <a:t>50&lt;C&lt;100 µ</a:t>
              </a:r>
              <a:r>
                <a:rPr lang="fr-FR" b="1" dirty="0" err="1" smtClean="0"/>
                <a:t>g.Kg</a:t>
              </a:r>
              <a:r>
                <a:rPr lang="fr-FR" b="1" baseline="30000" dirty="0" smtClean="0"/>
                <a:t>-1</a:t>
              </a:r>
              <a:endParaRPr lang="fr-FR" b="1" baseline="30000" dirty="0"/>
            </a:p>
          </p:txBody>
        </p:sp>
        <p:sp>
          <p:nvSpPr>
            <p:cNvPr id="14" name="ZoneTexte 13"/>
            <p:cNvSpPr txBox="1"/>
            <p:nvPr/>
          </p:nvSpPr>
          <p:spPr>
            <a:xfrm>
              <a:off x="683568" y="3645024"/>
              <a:ext cx="1980029" cy="369332"/>
            </a:xfrm>
            <a:prstGeom prst="rect">
              <a:avLst/>
            </a:prstGeom>
            <a:noFill/>
          </p:spPr>
          <p:txBody>
            <a:bodyPr wrap="none" rtlCol="0">
              <a:spAutoFit/>
            </a:bodyPr>
            <a:lstStyle/>
            <a:p>
              <a:r>
                <a:rPr lang="fr-FR" b="1" dirty="0" smtClean="0"/>
                <a:t>10&lt;C&lt;50 µ</a:t>
              </a:r>
              <a:r>
                <a:rPr lang="fr-FR" b="1" dirty="0" err="1" smtClean="0"/>
                <a:t>g.Kg</a:t>
              </a:r>
              <a:r>
                <a:rPr lang="fr-FR" b="1" baseline="30000" dirty="0" smtClean="0"/>
                <a:t>-1</a:t>
              </a:r>
              <a:endParaRPr lang="fr-FR" b="1" baseline="30000" dirty="0"/>
            </a:p>
          </p:txBody>
        </p:sp>
      </p:grpSp>
      <p:graphicFrame>
        <p:nvGraphicFramePr>
          <p:cNvPr id="16" name="Tableau 15"/>
          <p:cNvGraphicFramePr>
            <a:graphicFrameLocks noGrp="1"/>
          </p:cNvGraphicFramePr>
          <p:nvPr/>
        </p:nvGraphicFramePr>
        <p:xfrm>
          <a:off x="323528" y="4431392"/>
          <a:ext cx="2592288" cy="1908160"/>
        </p:xfrm>
        <a:graphic>
          <a:graphicData uri="http://schemas.openxmlformats.org/drawingml/2006/table">
            <a:tbl>
              <a:tblPr firstRow="1" bandRow="1">
                <a:tableStyleId>{5C22544A-7EE6-4342-B048-85BDC9FD1C3A}</a:tableStyleId>
              </a:tblPr>
              <a:tblGrid>
                <a:gridCol w="1364362"/>
                <a:gridCol w="1227926"/>
              </a:tblGrid>
              <a:tr h="468000">
                <a:tc>
                  <a:txBody>
                    <a:bodyPr/>
                    <a:lstStyle/>
                    <a:p>
                      <a:pPr marL="0" algn="ctr" rtl="0" eaLnBrk="1" fontAlgn="b" latinLnBrk="0" hangingPunct="1"/>
                      <a:r>
                        <a:rPr kumimoji="0" lang="fr-FR" b="1" kern="1200" dirty="0" smtClean="0">
                          <a:solidFill>
                            <a:schemeClr val="lt1"/>
                          </a:solidFill>
                          <a:latin typeface="Times New Roman" pitchFamily="18" charset="0"/>
                          <a:ea typeface="+mn-ea"/>
                          <a:cs typeface="Times New Roman" pitchFamily="18" charset="0"/>
                        </a:rPr>
                        <a:t>µg *Kg MS</a:t>
                      </a:r>
                    </a:p>
                  </a:txBody>
                  <a:tcPr marL="7620" marR="7620" marT="7620" marB="0" anchor="ctr">
                    <a:solidFill>
                      <a:schemeClr val="accent2">
                        <a:lumMod val="75000"/>
                      </a:schemeClr>
                    </a:solidFill>
                  </a:tcPr>
                </a:tc>
                <a:tc>
                  <a:txBody>
                    <a:bodyPr/>
                    <a:lstStyle/>
                    <a:p>
                      <a:pPr algn="ctr"/>
                      <a:r>
                        <a:rPr lang="fr-FR" dirty="0" smtClean="0">
                          <a:latin typeface="Times New Roman" pitchFamily="18" charset="0"/>
                          <a:cs typeface="Times New Roman" pitchFamily="18" charset="0"/>
                        </a:rPr>
                        <a:t>mg/M</a:t>
                      </a:r>
                      <a:r>
                        <a:rPr lang="fr-FR" baseline="30000" dirty="0" smtClean="0">
                          <a:latin typeface="Times New Roman" pitchFamily="18" charset="0"/>
                          <a:cs typeface="Times New Roman" pitchFamily="18" charset="0"/>
                        </a:rPr>
                        <a:t>2</a:t>
                      </a:r>
                      <a:endParaRPr lang="fr-FR" baseline="30000" dirty="0">
                        <a:latin typeface="Times New Roman" pitchFamily="18" charset="0"/>
                        <a:cs typeface="Times New Roman" pitchFamily="18" charset="0"/>
                      </a:endParaRPr>
                    </a:p>
                  </a:txBody>
                  <a:tcPr anchor="ctr">
                    <a:solidFill>
                      <a:schemeClr val="accent2">
                        <a:lumMod val="75000"/>
                      </a:schemeClr>
                    </a:solidFill>
                  </a:tcPr>
                </a:tc>
              </a:tr>
              <a:tr h="360040">
                <a:tc>
                  <a:txBody>
                    <a:bodyPr/>
                    <a:lstStyle/>
                    <a:p>
                      <a:pPr algn="ctr" fontAlgn="b"/>
                      <a:r>
                        <a:rPr kumimoji="0" lang="fr-FR" b="1" kern="1200" dirty="0" smtClean="0">
                          <a:solidFill>
                            <a:srgbClr val="FF0000"/>
                          </a:solidFill>
                          <a:latin typeface="Times New Roman" pitchFamily="18" charset="0"/>
                          <a:ea typeface="+mn-ea"/>
                          <a:cs typeface="Times New Roman" pitchFamily="18" charset="0"/>
                        </a:rPr>
                        <a:t>178</a:t>
                      </a:r>
                    </a:p>
                  </a:txBody>
                  <a:tcPr marL="7620" marR="7620" marT="7620" marB="0" anchor="b">
                    <a:solidFill>
                      <a:schemeClr val="accent2">
                        <a:lumMod val="60000"/>
                        <a:lumOff val="40000"/>
                      </a:schemeClr>
                    </a:solidFill>
                  </a:tcPr>
                </a:tc>
                <a:tc>
                  <a:txBody>
                    <a:bodyPr/>
                    <a:lstStyle/>
                    <a:p>
                      <a:pPr marL="0" algn="ctr" rtl="0" eaLnBrk="1" fontAlgn="b" latinLnBrk="0" hangingPunct="1"/>
                      <a:r>
                        <a:rPr kumimoji="0" lang="fr-FR" b="1" kern="1200" dirty="0" smtClean="0">
                          <a:solidFill>
                            <a:srgbClr val="FF0000"/>
                          </a:solidFill>
                          <a:latin typeface="Times New Roman" pitchFamily="18" charset="0"/>
                          <a:ea typeface="+mn-ea"/>
                          <a:cs typeface="Times New Roman" pitchFamily="18" charset="0"/>
                        </a:rPr>
                        <a:t>7,04</a:t>
                      </a:r>
                    </a:p>
                  </a:txBody>
                  <a:tcPr marL="7620" marR="7620" marT="7620" marB="0" anchor="b">
                    <a:solidFill>
                      <a:schemeClr val="accent2">
                        <a:lumMod val="60000"/>
                        <a:lumOff val="40000"/>
                      </a:schemeClr>
                    </a:solidFill>
                  </a:tcPr>
                </a:tc>
              </a:tr>
              <a:tr h="360040">
                <a:tc>
                  <a:txBody>
                    <a:bodyPr/>
                    <a:lstStyle/>
                    <a:p>
                      <a:pPr marL="0" algn="ctr" rtl="0" eaLnBrk="1" fontAlgn="b" latinLnBrk="0" hangingPunct="1"/>
                      <a:r>
                        <a:rPr kumimoji="0" lang="fr-FR" b="1" kern="1200" dirty="0" smtClean="0">
                          <a:solidFill>
                            <a:schemeClr val="bg1"/>
                          </a:solidFill>
                          <a:latin typeface="Times New Roman" pitchFamily="18" charset="0"/>
                          <a:ea typeface="+mn-ea"/>
                          <a:cs typeface="Times New Roman" pitchFamily="18" charset="0"/>
                        </a:rPr>
                        <a:t>129</a:t>
                      </a:r>
                    </a:p>
                  </a:txBody>
                  <a:tcPr marL="7620" marR="7620" marT="7620" marB="0" anchor="b">
                    <a:solidFill>
                      <a:schemeClr val="accent2">
                        <a:lumMod val="75000"/>
                      </a:schemeClr>
                    </a:solidFill>
                  </a:tcPr>
                </a:tc>
                <a:tc>
                  <a:txBody>
                    <a:bodyPr/>
                    <a:lstStyle/>
                    <a:p>
                      <a:pPr marL="0" algn="ctr" rtl="0" eaLnBrk="1" fontAlgn="b" latinLnBrk="0" hangingPunct="1"/>
                      <a:r>
                        <a:rPr kumimoji="0" lang="fr-FR" b="1" kern="1200" dirty="0" smtClean="0">
                          <a:solidFill>
                            <a:schemeClr val="bg1"/>
                          </a:solidFill>
                          <a:latin typeface="Times New Roman" pitchFamily="18" charset="0"/>
                          <a:ea typeface="+mn-ea"/>
                          <a:cs typeface="Times New Roman" pitchFamily="18" charset="0"/>
                        </a:rPr>
                        <a:t>4,93</a:t>
                      </a:r>
                    </a:p>
                  </a:txBody>
                  <a:tcPr marL="7620" marR="7620" marT="7620" marB="0" anchor="b">
                    <a:solidFill>
                      <a:schemeClr val="accent2">
                        <a:lumMod val="75000"/>
                      </a:schemeClr>
                    </a:solidFill>
                  </a:tcPr>
                </a:tc>
              </a:tr>
              <a:tr h="360040">
                <a:tc>
                  <a:txBody>
                    <a:bodyPr/>
                    <a:lstStyle/>
                    <a:p>
                      <a:pPr marL="0" algn="ctr" rtl="0" eaLnBrk="1" fontAlgn="b" latinLnBrk="0" hangingPunct="1"/>
                      <a:r>
                        <a:rPr kumimoji="0" lang="fr-FR" b="1" kern="1200" dirty="0" smtClean="0">
                          <a:solidFill>
                            <a:srgbClr val="FF0000"/>
                          </a:solidFill>
                          <a:latin typeface="Times New Roman" pitchFamily="18" charset="0"/>
                          <a:ea typeface="+mn-ea"/>
                          <a:cs typeface="Times New Roman" pitchFamily="18" charset="0"/>
                        </a:rPr>
                        <a:t>127</a:t>
                      </a:r>
                    </a:p>
                  </a:txBody>
                  <a:tcPr marL="7620" marR="7620" marT="7620" marB="0" anchor="b">
                    <a:solidFill>
                      <a:schemeClr val="accent2">
                        <a:lumMod val="60000"/>
                        <a:lumOff val="40000"/>
                      </a:schemeClr>
                    </a:solidFill>
                  </a:tcPr>
                </a:tc>
                <a:tc>
                  <a:txBody>
                    <a:bodyPr/>
                    <a:lstStyle/>
                    <a:p>
                      <a:pPr marL="0" algn="ctr" rtl="0" eaLnBrk="1" fontAlgn="b" latinLnBrk="0" hangingPunct="1"/>
                      <a:r>
                        <a:rPr kumimoji="0" lang="fr-FR" b="1" kern="1200" dirty="0" smtClean="0">
                          <a:solidFill>
                            <a:srgbClr val="FF0000"/>
                          </a:solidFill>
                          <a:latin typeface="Times New Roman" pitchFamily="18" charset="0"/>
                          <a:ea typeface="+mn-ea"/>
                          <a:cs typeface="Times New Roman" pitchFamily="18" charset="0"/>
                        </a:rPr>
                        <a:t>1,38</a:t>
                      </a:r>
                    </a:p>
                  </a:txBody>
                  <a:tcPr marL="7620" marR="7620" marT="7620" marB="0" anchor="b">
                    <a:solidFill>
                      <a:schemeClr val="accent2">
                        <a:lumMod val="60000"/>
                        <a:lumOff val="40000"/>
                      </a:schemeClr>
                    </a:solidFill>
                  </a:tcPr>
                </a:tc>
              </a:tr>
              <a:tr h="360040">
                <a:tc>
                  <a:txBody>
                    <a:bodyPr/>
                    <a:lstStyle/>
                    <a:p>
                      <a:pPr marL="0" algn="ctr" rtl="0" eaLnBrk="1" fontAlgn="b" latinLnBrk="0" hangingPunct="1"/>
                      <a:r>
                        <a:rPr kumimoji="0" lang="fr-FR" b="1" kern="1200" dirty="0" smtClean="0">
                          <a:solidFill>
                            <a:schemeClr val="bg1"/>
                          </a:solidFill>
                          <a:latin typeface="Times New Roman" pitchFamily="18" charset="0"/>
                          <a:ea typeface="+mn-ea"/>
                          <a:cs typeface="Times New Roman" pitchFamily="18" charset="0"/>
                        </a:rPr>
                        <a:t>114</a:t>
                      </a:r>
                    </a:p>
                  </a:txBody>
                  <a:tcPr marL="7620" marR="7620" marT="7620" marB="0" anchor="b">
                    <a:solidFill>
                      <a:schemeClr val="accent2">
                        <a:lumMod val="75000"/>
                      </a:schemeClr>
                    </a:solidFill>
                  </a:tcPr>
                </a:tc>
                <a:tc>
                  <a:txBody>
                    <a:bodyPr/>
                    <a:lstStyle/>
                    <a:p>
                      <a:pPr marL="0" algn="ctr" rtl="0" eaLnBrk="1" fontAlgn="b" latinLnBrk="0" hangingPunct="1"/>
                      <a:r>
                        <a:rPr kumimoji="0" lang="fr-FR" b="1" kern="1200" dirty="0" smtClean="0">
                          <a:solidFill>
                            <a:schemeClr val="bg1"/>
                          </a:solidFill>
                          <a:latin typeface="Times New Roman" pitchFamily="18" charset="0"/>
                          <a:ea typeface="+mn-ea"/>
                          <a:cs typeface="Times New Roman" pitchFamily="18" charset="0"/>
                        </a:rPr>
                        <a:t>0,70</a:t>
                      </a:r>
                    </a:p>
                  </a:txBody>
                  <a:tcPr marL="7620" marR="7620" marT="7620" marB="0" anchor="b">
                    <a:solidFill>
                      <a:schemeClr val="accent2">
                        <a:lumMod val="7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par>
                                <p:cTn id="24" presetID="55" presetClass="exit" presetSubtype="0" fill="hold" nodeType="withEffect">
                                  <p:stCondLst>
                                    <p:cond delay="0"/>
                                  </p:stCondLst>
                                  <p:childTnLst>
                                    <p:anim calcmode="lin" valueType="num">
                                      <p:cBhvr>
                                        <p:cTn id="25" dur="1000"/>
                                        <p:tgtEl>
                                          <p:spTgt spid="8"/>
                                        </p:tgtEl>
                                        <p:attrNameLst>
                                          <p:attrName>ppt_w</p:attrName>
                                        </p:attrNameLst>
                                      </p:cBhvr>
                                      <p:tavLst>
                                        <p:tav tm="0">
                                          <p:val>
                                            <p:strVal val="ppt_w"/>
                                          </p:val>
                                        </p:tav>
                                        <p:tav tm="100000">
                                          <p:val>
                                            <p:strVal val="ppt_w*0.70"/>
                                          </p:val>
                                        </p:tav>
                                      </p:tavLst>
                                    </p:anim>
                                    <p:anim calcmode="lin" valueType="num">
                                      <p:cBhvr>
                                        <p:cTn id="26" dur="1000"/>
                                        <p:tgtEl>
                                          <p:spTgt spid="8"/>
                                        </p:tgtEl>
                                        <p:attrNameLst>
                                          <p:attrName>ppt_h</p:attrName>
                                        </p:attrNameLst>
                                      </p:cBhvr>
                                      <p:tavLst>
                                        <p:tav tm="0">
                                          <p:val>
                                            <p:strVal val="ppt_h"/>
                                          </p:val>
                                        </p:tav>
                                        <p:tav tm="100000">
                                          <p:val>
                                            <p:strVal val="ppt_h"/>
                                          </p:val>
                                        </p:tav>
                                      </p:tavLst>
                                    </p:anim>
                                    <p:animEffect transition="out" filter="fade">
                                      <p:cBhvr>
                                        <p:cTn id="27" dur="1000"/>
                                        <p:tgtEl>
                                          <p:spTgt spid="8"/>
                                        </p:tgtEl>
                                      </p:cBhvr>
                                    </p:animEffect>
                                    <p:set>
                                      <p:cBhvr>
                                        <p:cTn id="28" dur="1" fill="hold">
                                          <p:stCondLst>
                                            <p:cond delay="9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000" fill="hold"/>
                                        <p:tgtEl>
                                          <p:spTgt spid="16"/>
                                        </p:tgtEl>
                                        <p:attrNameLst>
                                          <p:attrName>ppt_w</p:attrName>
                                        </p:attrNameLst>
                                      </p:cBhvr>
                                      <p:tavLst>
                                        <p:tav tm="0">
                                          <p:val>
                                            <p:strVal val="#ppt_w*0.70"/>
                                          </p:val>
                                        </p:tav>
                                        <p:tav tm="100000">
                                          <p:val>
                                            <p:strVal val="#ppt_w"/>
                                          </p:val>
                                        </p:tav>
                                      </p:tavLst>
                                    </p:anim>
                                    <p:anim calcmode="lin" valueType="num">
                                      <p:cBhvr>
                                        <p:cTn id="34" dur="1000" fill="hold"/>
                                        <p:tgtEl>
                                          <p:spTgt spid="16"/>
                                        </p:tgtEl>
                                        <p:attrNameLst>
                                          <p:attrName>ppt_h</p:attrName>
                                        </p:attrNameLst>
                                      </p:cBhvr>
                                      <p:tavLst>
                                        <p:tav tm="0">
                                          <p:val>
                                            <p:strVal val="#ppt_h"/>
                                          </p:val>
                                        </p:tav>
                                        <p:tav tm="100000">
                                          <p:val>
                                            <p:strVal val="#ppt_h"/>
                                          </p:val>
                                        </p:tav>
                                      </p:tavLst>
                                    </p:anim>
                                    <p:animEffect transition="in" filter="fade">
                                      <p:cBhvr>
                                        <p:cTn id="3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48680"/>
            <a:ext cx="4572000" cy="830997"/>
          </a:xfrm>
          <a:prstGeom prst="rect">
            <a:avLst/>
          </a:prstGeom>
          <a:solidFill>
            <a:schemeClr val="accent2">
              <a:lumMod val="40000"/>
              <a:lumOff val="60000"/>
            </a:schemeClr>
          </a:solidFill>
        </p:spPr>
        <p:txBody>
          <a:bodyPr>
            <a:spAutoFit/>
          </a:bodyPr>
          <a:lstStyle/>
          <a:p>
            <a:pPr algn="ctr"/>
            <a:r>
              <a:rPr lang="fr-FR" sz="4800" b="1" i="1" dirty="0" smtClean="0">
                <a:effectLst>
                  <a:outerShdw blurRad="38100" dist="38100" dir="2700000" algn="tl">
                    <a:srgbClr val="000000">
                      <a:alpha val="43137"/>
                    </a:srgbClr>
                  </a:outerShdw>
                </a:effectLst>
              </a:rPr>
              <a:t>Perspectives</a:t>
            </a:r>
            <a:endParaRPr lang="fr-FR" sz="4800" dirty="0"/>
          </a:p>
        </p:txBody>
      </p:sp>
      <p:sp>
        <p:nvSpPr>
          <p:cNvPr id="5" name="ZoneTexte 4"/>
          <p:cNvSpPr txBox="1"/>
          <p:nvPr/>
        </p:nvSpPr>
        <p:spPr>
          <a:xfrm>
            <a:off x="0" y="1484784"/>
            <a:ext cx="9171467" cy="1046440"/>
          </a:xfrm>
          <a:prstGeom prst="rect">
            <a:avLst/>
          </a:prstGeom>
          <a:noFill/>
        </p:spPr>
        <p:txBody>
          <a:bodyPr wrap="square" rtlCol="0">
            <a:spAutoFit/>
          </a:bodyPr>
          <a:lstStyle/>
          <a:p>
            <a:r>
              <a:rPr lang="fr-FR" sz="2400" b="1" dirty="0" smtClean="0"/>
              <a:t>Le programme </a:t>
            </a:r>
          </a:p>
          <a:p>
            <a:pPr algn="ctr"/>
            <a:r>
              <a:rPr lang="fr-FR" sz="2000" b="1" dirty="0" err="1" smtClean="0"/>
              <a:t>ABAChlor</a:t>
            </a:r>
            <a:r>
              <a:rPr lang="fr-FR" sz="2000" b="1" dirty="0" smtClean="0"/>
              <a:t> (</a:t>
            </a:r>
            <a:r>
              <a:rPr lang="fr-FR" sz="2000" b="1" u="sng" dirty="0" smtClean="0"/>
              <a:t>A</a:t>
            </a:r>
            <a:r>
              <a:rPr lang="fr-FR" sz="2000" b="1" dirty="0" smtClean="0"/>
              <a:t>nalyse, </a:t>
            </a:r>
            <a:r>
              <a:rPr lang="fr-FR" sz="2000" b="1" u="sng" dirty="0" smtClean="0"/>
              <a:t>B</a:t>
            </a:r>
            <a:r>
              <a:rPr lang="fr-FR" sz="2000" b="1" dirty="0" smtClean="0"/>
              <a:t>actéries </a:t>
            </a:r>
            <a:r>
              <a:rPr lang="fr-FR" sz="2000" b="1" u="sng" dirty="0" smtClean="0"/>
              <a:t>A</a:t>
            </a:r>
            <a:r>
              <a:rPr lang="fr-FR" sz="2000" b="1" dirty="0" smtClean="0"/>
              <a:t>naérobies, </a:t>
            </a:r>
            <a:r>
              <a:rPr lang="fr-FR" sz="2000" b="1" u="sng" dirty="0" err="1" smtClean="0"/>
              <a:t>Chlor</a:t>
            </a:r>
            <a:r>
              <a:rPr lang="fr-FR" sz="2000" b="1" dirty="0" err="1" smtClean="0"/>
              <a:t>décone</a:t>
            </a:r>
            <a:r>
              <a:rPr lang="fr-FR" sz="2000" b="1" dirty="0" smtClean="0"/>
              <a:t>)</a:t>
            </a:r>
            <a:endParaRPr lang="fr-FR" sz="2000" dirty="0" smtClean="0"/>
          </a:p>
          <a:p>
            <a:endParaRPr lang="fr-FR" dirty="0"/>
          </a:p>
        </p:txBody>
      </p:sp>
      <p:sp>
        <p:nvSpPr>
          <p:cNvPr id="6" name="Rectangle 5"/>
          <p:cNvSpPr/>
          <p:nvPr/>
        </p:nvSpPr>
        <p:spPr>
          <a:xfrm>
            <a:off x="0" y="2420888"/>
            <a:ext cx="9144000" cy="3539430"/>
          </a:xfrm>
          <a:prstGeom prst="rect">
            <a:avLst/>
          </a:prstGeom>
        </p:spPr>
        <p:txBody>
          <a:bodyPr wrap="square">
            <a:spAutoFit/>
          </a:bodyPr>
          <a:lstStyle/>
          <a:p>
            <a:r>
              <a:rPr lang="fr-FR" sz="2400" dirty="0" smtClean="0"/>
              <a:t>	</a:t>
            </a:r>
            <a:r>
              <a:rPr lang="fr-FR" sz="2000" b="1" dirty="0" smtClean="0"/>
              <a:t>Coordinateur du projet </a:t>
            </a:r>
            <a:r>
              <a:rPr lang="fr-FR" sz="2000" dirty="0" smtClean="0"/>
              <a:t>: BRGM</a:t>
            </a:r>
          </a:p>
          <a:p>
            <a:endParaRPr lang="fr-FR" sz="2000" dirty="0" smtClean="0"/>
          </a:p>
          <a:p>
            <a:r>
              <a:rPr lang="fr-FR" sz="2000" dirty="0" smtClean="0"/>
              <a:t>	</a:t>
            </a:r>
            <a:r>
              <a:rPr lang="fr-FR" sz="2000" b="1" dirty="0" smtClean="0"/>
              <a:t>Partenaires du projet </a:t>
            </a:r>
            <a:r>
              <a:rPr lang="fr-FR" sz="2000" dirty="0" smtClean="0"/>
              <a:t>: BRGM - </a:t>
            </a:r>
            <a:r>
              <a:rPr lang="fr-FR" sz="2000" dirty="0" err="1" smtClean="0"/>
              <a:t>Univ</a:t>
            </a:r>
            <a:r>
              <a:rPr lang="fr-FR" sz="2000" dirty="0" smtClean="0"/>
              <a:t>. Paul et Marie Curie -UMR CNRS 6263 ISM2 - UMR IRD 180 MICROBIOTECH - UMR IRD 193 IMEP - Newcastle </a:t>
            </a:r>
            <a:r>
              <a:rPr lang="fr-FR" sz="2000" dirty="0" err="1" smtClean="0"/>
              <a:t>University</a:t>
            </a:r>
            <a:r>
              <a:rPr lang="fr-FR" sz="2000" dirty="0" smtClean="0"/>
              <a:t> (</a:t>
            </a:r>
            <a:r>
              <a:rPr lang="fr-FR" sz="2000" i="1" dirty="0" smtClean="0"/>
              <a:t>UK</a:t>
            </a:r>
            <a:r>
              <a:rPr lang="fr-FR" sz="2000" dirty="0" smtClean="0"/>
              <a:t>) - Charles </a:t>
            </a:r>
            <a:r>
              <a:rPr lang="fr-FR" sz="2000" dirty="0" err="1" smtClean="0"/>
              <a:t>Sturt</a:t>
            </a:r>
            <a:r>
              <a:rPr lang="fr-FR" sz="2000" dirty="0" smtClean="0"/>
              <a:t> </a:t>
            </a:r>
            <a:r>
              <a:rPr lang="fr-FR" sz="2000" dirty="0" err="1" smtClean="0"/>
              <a:t>University</a:t>
            </a:r>
            <a:r>
              <a:rPr lang="fr-FR" sz="2000" dirty="0" smtClean="0"/>
              <a:t> (</a:t>
            </a:r>
            <a:r>
              <a:rPr lang="fr-FR" sz="2000" i="1" dirty="0" smtClean="0"/>
              <a:t>Australie</a:t>
            </a:r>
            <a:r>
              <a:rPr lang="fr-FR" sz="2000" dirty="0" smtClean="0"/>
              <a:t>)</a:t>
            </a:r>
          </a:p>
          <a:p>
            <a:endParaRPr lang="fr-FR" sz="2000" dirty="0" smtClean="0"/>
          </a:p>
          <a:p>
            <a:r>
              <a:rPr lang="fr-FR" sz="2000" dirty="0" smtClean="0"/>
              <a:t>	</a:t>
            </a:r>
            <a:r>
              <a:rPr lang="fr-FR" sz="2000" b="1" dirty="0" smtClean="0"/>
              <a:t>Source du Financement </a:t>
            </a:r>
            <a:r>
              <a:rPr lang="fr-FR" sz="2000" dirty="0" smtClean="0"/>
              <a:t>: INRA dans le cadre de l'AIP DEMICHLORD</a:t>
            </a:r>
          </a:p>
          <a:p>
            <a:endParaRPr lang="fr-FR" sz="2000" dirty="0" smtClean="0"/>
          </a:p>
          <a:p>
            <a:r>
              <a:rPr lang="fr-FR" sz="2000" dirty="0" smtClean="0"/>
              <a:t>	</a:t>
            </a:r>
            <a:r>
              <a:rPr lang="fr-FR" sz="2000" b="1" dirty="0" smtClean="0"/>
              <a:t>Période de financement </a:t>
            </a:r>
            <a:r>
              <a:rPr lang="fr-FR" sz="2000" dirty="0" smtClean="0"/>
              <a:t>: 2011-2012</a:t>
            </a:r>
          </a:p>
          <a:p>
            <a:endParaRPr lang="fr-FR" sz="2000" dirty="0" smtClean="0"/>
          </a:p>
          <a:p>
            <a:r>
              <a:rPr lang="fr-FR" sz="2000" dirty="0" smtClean="0"/>
              <a:t>	</a:t>
            </a:r>
            <a:r>
              <a:rPr lang="fr-FR" sz="2000" b="1" dirty="0" smtClean="0"/>
              <a:t>Montant total du financement </a:t>
            </a:r>
            <a:r>
              <a:rPr lang="fr-FR" sz="2000" dirty="0" smtClean="0"/>
              <a:t>: 103 k€</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2"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2000" fill="hold"/>
                                        <p:tgtEl>
                                          <p:spTgt spid="5"/>
                                        </p:tgtEl>
                                        <p:attrNameLst>
                                          <p:attrName>ppt_x</p:attrName>
                                        </p:attrNameLst>
                                      </p:cBhvr>
                                      <p:tavLst>
                                        <p:tav tm="0">
                                          <p:val>
                                            <p:strVal val="1+#ppt_w/2"/>
                                          </p:val>
                                        </p:tav>
                                        <p:tav tm="100000">
                                          <p:val>
                                            <p:strVal val="#ppt_x"/>
                                          </p:val>
                                        </p:tav>
                                      </p:tavLst>
                                    </p:anim>
                                    <p:anim calcmode="lin" valueType="num">
                                      <p:cBhvr additive="base">
                                        <p:cTn id="15"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2656"/>
            <a:ext cx="9144000" cy="3168352"/>
          </a:xfrm>
        </p:spPr>
        <p:txBody>
          <a:bodyPr/>
          <a:lstStyle/>
          <a:p>
            <a:pPr>
              <a:buNone/>
            </a:pPr>
            <a:r>
              <a:rPr lang="fr-FR" b="1" dirty="0" smtClean="0">
                <a:latin typeface="Arial" pitchFamily="34" charset="0"/>
                <a:cs typeface="Arial" pitchFamily="34" charset="0"/>
              </a:rPr>
              <a:t>Pour obtenir une transformation biologique in situ importante de la </a:t>
            </a:r>
            <a:r>
              <a:rPr lang="fr-FR" b="1" dirty="0" err="1" smtClean="0">
                <a:latin typeface="Arial" pitchFamily="34" charset="0"/>
                <a:cs typeface="Arial" pitchFamily="34" charset="0"/>
              </a:rPr>
              <a:t>Chlordécone</a:t>
            </a:r>
            <a:r>
              <a:rPr lang="fr-FR" sz="2800" dirty="0" smtClean="0">
                <a:latin typeface="Arial" pitchFamily="34" charset="0"/>
                <a:cs typeface="Arial" pitchFamily="34" charset="0"/>
              </a:rPr>
              <a:t>,</a:t>
            </a:r>
            <a:r>
              <a:rPr lang="fr-FR" b="1" dirty="0" smtClean="0">
                <a:latin typeface="Arial" pitchFamily="34" charset="0"/>
                <a:cs typeface="Arial" pitchFamily="34" charset="0"/>
              </a:rPr>
              <a:t> 4 conditions semblent requises:</a:t>
            </a:r>
          </a:p>
          <a:p>
            <a:pPr lvl="1"/>
            <a:r>
              <a:rPr lang="fr-FR" sz="2000" dirty="0" smtClean="0">
                <a:latin typeface="Arial" pitchFamily="34" charset="0"/>
                <a:cs typeface="Arial" pitchFamily="34" charset="0"/>
              </a:rPr>
              <a:t>Anaérobiose</a:t>
            </a:r>
          </a:p>
          <a:p>
            <a:pPr lvl="1"/>
            <a:r>
              <a:rPr lang="fr-FR" sz="2000" dirty="0" smtClean="0">
                <a:latin typeface="Arial" pitchFamily="34" charset="0"/>
                <a:cs typeface="Arial" pitchFamily="34" charset="0"/>
              </a:rPr>
              <a:t>Présence d’un donneur d’électron et d’une source de carbone (qui peuvent être identiques)</a:t>
            </a:r>
          </a:p>
          <a:p>
            <a:pPr lvl="1"/>
            <a:r>
              <a:rPr lang="fr-FR" sz="2000" dirty="0" smtClean="0">
                <a:latin typeface="Arial" pitchFamily="34" charset="0"/>
                <a:cs typeface="Arial" pitchFamily="34" charset="0"/>
              </a:rPr>
              <a:t>Présence de microorganismes ayant la capacité à </a:t>
            </a:r>
            <a:r>
              <a:rPr lang="fr-FR" sz="2000" dirty="0" err="1" smtClean="0">
                <a:latin typeface="Arial" pitchFamily="34" charset="0"/>
                <a:cs typeface="Arial" pitchFamily="34" charset="0"/>
              </a:rPr>
              <a:t>déchlorer</a:t>
            </a:r>
            <a:r>
              <a:rPr lang="fr-FR" sz="2000" dirty="0" smtClean="0">
                <a:latin typeface="Arial" pitchFamily="34" charset="0"/>
                <a:cs typeface="Arial" pitchFamily="34" charset="0"/>
              </a:rPr>
              <a:t> la CLD</a:t>
            </a:r>
          </a:p>
          <a:p>
            <a:pPr lvl="1"/>
            <a:r>
              <a:rPr lang="fr-FR" sz="2000" dirty="0" smtClean="0">
                <a:latin typeface="Arial" pitchFamily="34" charset="0"/>
                <a:cs typeface="Arial" pitchFamily="34" charset="0"/>
              </a:rPr>
              <a:t>Accessibilité de la CLD</a:t>
            </a:r>
            <a:endParaRPr lang="fr-FR" sz="2000" dirty="0">
              <a:latin typeface="Arial" pitchFamily="34" charset="0"/>
              <a:cs typeface="Arial" pitchFamily="34" charset="0"/>
            </a:endParaRPr>
          </a:p>
        </p:txBody>
      </p:sp>
      <p:sp>
        <p:nvSpPr>
          <p:cNvPr id="4" name="ZoneTexte 3"/>
          <p:cNvSpPr txBox="1"/>
          <p:nvPr/>
        </p:nvSpPr>
        <p:spPr>
          <a:xfrm>
            <a:off x="0" y="3643277"/>
            <a:ext cx="9144001" cy="3170099"/>
          </a:xfrm>
          <a:prstGeom prst="rect">
            <a:avLst/>
          </a:prstGeom>
          <a:noFill/>
        </p:spPr>
        <p:txBody>
          <a:bodyPr wrap="square" rtlCol="0">
            <a:spAutoFit/>
          </a:bodyPr>
          <a:lstStyle/>
          <a:p>
            <a:pPr indent="714375"/>
            <a:r>
              <a:rPr lang="fr-FR" sz="2000" dirty="0" smtClean="0">
                <a:latin typeface="Arial" pitchFamily="34" charset="0"/>
                <a:cs typeface="Arial" pitchFamily="34" charset="0"/>
              </a:rPr>
              <a:t>Dans ce cadre seront testées les potentialités de dégradation de la </a:t>
            </a:r>
            <a:r>
              <a:rPr lang="fr-FR" sz="2000" dirty="0" err="1" smtClean="0">
                <a:latin typeface="Arial" pitchFamily="34" charset="0"/>
                <a:cs typeface="Arial" pitchFamily="34" charset="0"/>
              </a:rPr>
              <a:t>Chlordécone</a:t>
            </a:r>
            <a:r>
              <a:rPr lang="fr-FR" sz="2000" dirty="0" smtClean="0">
                <a:latin typeface="Arial" pitchFamily="34" charset="0"/>
                <a:cs typeface="Arial" pitchFamily="34" charset="0"/>
              </a:rPr>
              <a:t> par les sédiments de mangrove (caractérisés par des alternances de phases </a:t>
            </a:r>
            <a:r>
              <a:rPr lang="fr-FR" sz="2000" dirty="0" err="1" smtClean="0">
                <a:latin typeface="Arial" pitchFamily="34" charset="0"/>
                <a:cs typeface="Arial" pitchFamily="34" charset="0"/>
              </a:rPr>
              <a:t>oxique</a:t>
            </a:r>
            <a:r>
              <a:rPr lang="fr-FR" sz="2000" dirty="0" smtClean="0">
                <a:latin typeface="Arial" pitchFamily="34" charset="0"/>
                <a:cs typeface="Arial" pitchFamily="34" charset="0"/>
              </a:rPr>
              <a:t> et anoxique et par la coexistence de microsites aérobie et anaérobie) les plus contaminés mis en évidence dans le cadre de cette étude ainsi que celles de souches de la collection de l’UMR </a:t>
            </a:r>
            <a:r>
              <a:rPr lang="fr-FR" sz="2000" dirty="0" err="1" smtClean="0">
                <a:latin typeface="Arial" pitchFamily="34" charset="0"/>
                <a:cs typeface="Arial" pitchFamily="34" charset="0"/>
              </a:rPr>
              <a:t>Microbiotech</a:t>
            </a:r>
            <a:r>
              <a:rPr lang="fr-FR" sz="2000" dirty="0" smtClean="0">
                <a:latin typeface="Arial" pitchFamily="34" charset="0"/>
                <a:cs typeface="Arial" pitchFamily="34" charset="0"/>
              </a:rPr>
              <a:t>. </a:t>
            </a:r>
          </a:p>
          <a:p>
            <a:endParaRPr lang="fr-FR" sz="2000" dirty="0" smtClean="0">
              <a:latin typeface="Arial" pitchFamily="34" charset="0"/>
              <a:cs typeface="Arial" pitchFamily="34" charset="0"/>
            </a:endParaRPr>
          </a:p>
          <a:p>
            <a:pPr marL="0" lvl="1" indent="714375"/>
            <a:r>
              <a:rPr lang="fr-FR" sz="2000" dirty="0" smtClean="0">
                <a:latin typeface="Arial" pitchFamily="34" charset="0"/>
                <a:cs typeface="Arial" pitchFamily="34" charset="0"/>
              </a:rPr>
              <a:t>Comme source d’électron, de carbone et d’énergie  sera utilisée des boues de </a:t>
            </a:r>
            <a:r>
              <a:rPr lang="fr-FR" sz="2000" dirty="0" err="1" smtClean="0">
                <a:latin typeface="Arial" pitchFamily="34" charset="0"/>
                <a:cs typeface="Arial" pitchFamily="34" charset="0"/>
              </a:rPr>
              <a:t>méthaniseurs</a:t>
            </a:r>
            <a:r>
              <a:rPr lang="fr-FR" sz="2000" dirty="0" smtClean="0">
                <a:latin typeface="Arial" pitchFamily="34" charset="0"/>
                <a:cs typeface="Arial" pitchFamily="34" charset="0"/>
              </a:rPr>
              <a:t> qui traitent des vinasses de rhum aux Antilles où de premières observations ont mis en évidence une élimination de 60-90% de la </a:t>
            </a:r>
            <a:r>
              <a:rPr lang="fr-FR" sz="2000" dirty="0" err="1" smtClean="0">
                <a:latin typeface="Arial" pitchFamily="34" charset="0"/>
                <a:cs typeface="Arial" pitchFamily="34" charset="0"/>
              </a:rPr>
              <a:t>Chlordécone</a:t>
            </a:r>
            <a:r>
              <a:rPr lang="fr-FR" sz="2000" dirty="0" smtClean="0">
                <a:latin typeface="Arial" pitchFamily="34" charset="0"/>
                <a:cs typeface="Arial" pitchFamily="34" charset="0"/>
              </a:rPr>
              <a:t> qui s’y trouvaient initialement.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2000" fill="hold"/>
                                        <p:tgtEl>
                                          <p:spTgt spid="4"/>
                                        </p:tgtEl>
                                        <p:attrNameLst>
                                          <p:attrName>ppt_x</p:attrName>
                                        </p:attrNameLst>
                                      </p:cBhvr>
                                      <p:tavLst>
                                        <p:tav tm="0">
                                          <p:val>
                                            <p:strVal val="#ppt_x"/>
                                          </p:val>
                                        </p:tav>
                                        <p:tav tm="100000">
                                          <p:val>
                                            <p:strVal val="#ppt_x"/>
                                          </p:val>
                                        </p:tav>
                                      </p:tavLst>
                                    </p:anim>
                                    <p:anim calcmode="lin" valueType="num">
                                      <p:cBhvr additive="base">
                                        <p:cTn id="39"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179966" y="131533"/>
            <a:ext cx="8784522" cy="3223373"/>
            <a:chOff x="179966" y="131533"/>
            <a:chExt cx="8784522" cy="3223373"/>
          </a:xfrm>
        </p:grpSpPr>
        <p:sp>
          <p:nvSpPr>
            <p:cNvPr id="5" name="Text Box 7"/>
            <p:cNvSpPr txBox="1">
              <a:spLocks noChangeArrowheads="1"/>
            </p:cNvSpPr>
            <p:nvPr/>
          </p:nvSpPr>
          <p:spPr bwMode="auto">
            <a:xfrm>
              <a:off x="3316491" y="668688"/>
              <a:ext cx="5647997" cy="861774"/>
            </a:xfrm>
            <a:prstGeom prst="rect">
              <a:avLst/>
            </a:prstGeom>
            <a:noFill/>
            <a:ln w="9525">
              <a:noFill/>
              <a:miter lim="800000"/>
              <a:headEnd/>
              <a:tailEnd/>
            </a:ln>
          </p:spPr>
          <p:txBody>
            <a:bodyPr>
              <a:spAutoFit/>
            </a:bodyPr>
            <a:lstStyle/>
            <a:p>
              <a:r>
                <a:rPr lang="fr-FR" sz="3200" b="1" dirty="0"/>
                <a:t>C</a:t>
              </a:r>
              <a:r>
                <a:rPr lang="fr-FR" sz="3200" b="1" baseline="-25000" dirty="0"/>
                <a:t>10</a:t>
              </a:r>
              <a:r>
                <a:rPr lang="fr-FR" sz="3200" b="1" dirty="0"/>
                <a:t>Cl</a:t>
              </a:r>
              <a:r>
                <a:rPr lang="fr-FR" sz="3200" b="1" baseline="-25000" dirty="0"/>
                <a:t>10</a:t>
              </a:r>
              <a:r>
                <a:rPr lang="fr-FR" sz="3200" b="1" dirty="0"/>
                <a:t>O </a:t>
              </a:r>
              <a:r>
                <a:rPr lang="fr-FR" b="1" dirty="0"/>
                <a:t>structure en cage avec 10 atomes de </a:t>
              </a:r>
              <a:r>
                <a:rPr lang="fr-FR" b="1" dirty="0" smtClean="0"/>
                <a:t>Cl </a:t>
              </a:r>
              <a:r>
                <a:rPr lang="fr-FR" b="1" dirty="0"/>
                <a:t>et une fonction cétone</a:t>
              </a:r>
            </a:p>
          </p:txBody>
        </p:sp>
        <p:pic>
          <p:nvPicPr>
            <p:cNvPr id="12" name="Picture 5" descr="Chlordecone"/>
            <p:cNvPicPr>
              <a:picLocks noChangeAspect="1" noChangeArrowheads="1"/>
            </p:cNvPicPr>
            <p:nvPr/>
          </p:nvPicPr>
          <p:blipFill>
            <a:blip r:embed="rId2" cstate="print"/>
            <a:srcRect/>
            <a:stretch>
              <a:fillRect/>
            </a:stretch>
          </p:blipFill>
          <p:spPr bwMode="auto">
            <a:xfrm>
              <a:off x="179966" y="131533"/>
              <a:ext cx="2807858" cy="3223373"/>
            </a:xfrm>
            <a:prstGeom prst="rect">
              <a:avLst/>
            </a:prstGeom>
            <a:noFill/>
            <a:ln w="9525">
              <a:noFill/>
              <a:miter lim="800000"/>
              <a:headEnd/>
              <a:tailEnd/>
            </a:ln>
          </p:spPr>
        </p:pic>
      </p:grpSp>
      <p:sp>
        <p:nvSpPr>
          <p:cNvPr id="13" name="Text Box 10"/>
          <p:cNvSpPr txBox="1">
            <a:spLocks noChangeArrowheads="1"/>
          </p:cNvSpPr>
          <p:nvPr/>
        </p:nvSpPr>
        <p:spPr bwMode="auto">
          <a:xfrm>
            <a:off x="3419329" y="116474"/>
            <a:ext cx="3220082" cy="610782"/>
          </a:xfrm>
          <a:prstGeom prst="rect">
            <a:avLst/>
          </a:prstGeom>
          <a:noFill/>
          <a:ln w="9525">
            <a:noFill/>
            <a:miter lim="800000"/>
            <a:headEnd/>
            <a:tailEnd/>
          </a:ln>
          <a:effectLst/>
        </p:spPr>
        <p:txBody>
          <a:bodyPr wrap="none">
            <a:spAutoFit/>
          </a:bodyPr>
          <a:lstStyle/>
          <a:p>
            <a:pPr>
              <a:defRPr/>
            </a:pPr>
            <a:r>
              <a:rPr lang="fr-FR" sz="3200" b="1" i="1" dirty="0">
                <a:effectLst>
                  <a:outerShdw blurRad="38100" dist="38100" dir="2700000" algn="tl">
                    <a:srgbClr val="FFFFFF"/>
                  </a:outerShdw>
                </a:effectLst>
              </a:rPr>
              <a:t>La </a:t>
            </a:r>
            <a:r>
              <a:rPr lang="fr-FR" sz="3200" b="1" i="1" dirty="0" err="1">
                <a:effectLst>
                  <a:outerShdw blurRad="38100" dist="38100" dir="2700000" algn="tl">
                    <a:srgbClr val="FFFFFF"/>
                  </a:outerShdw>
                </a:effectLst>
              </a:rPr>
              <a:t>chlordécone</a:t>
            </a:r>
            <a:endParaRPr lang="fr-FR" sz="3200" b="1" i="1" dirty="0">
              <a:effectLst>
                <a:outerShdw blurRad="38100" dist="38100" dir="2700000" algn="tl">
                  <a:srgbClr val="FFFFFF"/>
                </a:outerShdw>
              </a:effectLst>
            </a:endParaRPr>
          </a:p>
        </p:txBody>
      </p:sp>
      <p:sp>
        <p:nvSpPr>
          <p:cNvPr id="8" name="Text Box 13"/>
          <p:cNvSpPr txBox="1">
            <a:spLocks noChangeArrowheads="1"/>
          </p:cNvSpPr>
          <p:nvPr/>
        </p:nvSpPr>
        <p:spPr bwMode="auto">
          <a:xfrm>
            <a:off x="3679634" y="1724615"/>
            <a:ext cx="5101676" cy="1200329"/>
          </a:xfrm>
          <a:prstGeom prst="rect">
            <a:avLst/>
          </a:prstGeom>
          <a:noFill/>
          <a:ln w="9525">
            <a:noFill/>
            <a:miter lim="800000"/>
            <a:headEnd/>
            <a:tailEnd/>
          </a:ln>
        </p:spPr>
        <p:txBody>
          <a:bodyPr>
            <a:spAutoFit/>
          </a:bodyPr>
          <a:lstStyle/>
          <a:p>
            <a:r>
              <a:rPr lang="fr-FR" dirty="0"/>
              <a:t>Insecticide agissant sur les fibres nerveuses et modifiant la transmission de l’influx </a:t>
            </a:r>
            <a:r>
              <a:rPr lang="fr-FR" dirty="0" smtClean="0"/>
              <a:t>nerveux utilisé aux Antilles contre le charançon du bananier</a:t>
            </a:r>
            <a:endParaRPr lang="fr-FR" dirty="0"/>
          </a:p>
        </p:txBody>
      </p:sp>
      <p:sp>
        <p:nvSpPr>
          <p:cNvPr id="9" name="Text Box 15"/>
          <p:cNvSpPr txBox="1">
            <a:spLocks noChangeArrowheads="1"/>
          </p:cNvSpPr>
          <p:nvPr/>
        </p:nvSpPr>
        <p:spPr bwMode="auto">
          <a:xfrm>
            <a:off x="2807426" y="3068960"/>
            <a:ext cx="6085054" cy="1382208"/>
          </a:xfrm>
          <a:prstGeom prst="rect">
            <a:avLst/>
          </a:prstGeom>
          <a:noFill/>
          <a:ln w="9525">
            <a:noFill/>
            <a:miter lim="800000"/>
            <a:headEnd/>
            <a:tailEnd/>
          </a:ln>
        </p:spPr>
        <p:txBody>
          <a:bodyPr wrap="none">
            <a:spAutoFit/>
          </a:bodyPr>
          <a:lstStyle/>
          <a:p>
            <a:r>
              <a:rPr lang="fr-FR" sz="2000" b="1" dirty="0"/>
              <a:t>Faible solubilité dans l'eau (2,7 </a:t>
            </a:r>
            <a:r>
              <a:rPr lang="fr-FR" sz="2000" b="1" dirty="0" err="1"/>
              <a:t>mg.l</a:t>
            </a:r>
            <a:r>
              <a:rPr lang="fr-FR" sz="2000" b="1" baseline="30000" dirty="0"/>
              <a:t>-1</a:t>
            </a:r>
            <a:r>
              <a:rPr lang="fr-FR" sz="2000" b="1" dirty="0"/>
              <a:t>)</a:t>
            </a:r>
          </a:p>
          <a:p>
            <a:r>
              <a:rPr lang="fr-FR" sz="2000" b="1" dirty="0"/>
              <a:t>Forte rétention avec les MO des sols </a:t>
            </a:r>
          </a:p>
          <a:p>
            <a:r>
              <a:rPr lang="fr-FR" sz="2000" b="1" dirty="0"/>
              <a:t>Fortes affinité avec des composés hydrophobes</a:t>
            </a:r>
          </a:p>
          <a:p>
            <a:r>
              <a:rPr lang="fr-FR" sz="2000" b="1" dirty="0"/>
              <a:t>Très faible dégradation biotique et abiotique</a:t>
            </a:r>
          </a:p>
        </p:txBody>
      </p:sp>
      <p:sp>
        <p:nvSpPr>
          <p:cNvPr id="10" name="Text Box 16"/>
          <p:cNvSpPr txBox="1">
            <a:spLocks noChangeArrowheads="1"/>
          </p:cNvSpPr>
          <p:nvPr/>
        </p:nvSpPr>
        <p:spPr bwMode="auto">
          <a:xfrm>
            <a:off x="0" y="4509120"/>
            <a:ext cx="9144000" cy="1200329"/>
          </a:xfrm>
          <a:prstGeom prst="rect">
            <a:avLst/>
          </a:prstGeom>
          <a:noFill/>
          <a:ln w="9525">
            <a:noFill/>
            <a:miter lim="800000"/>
            <a:headEnd/>
            <a:tailEnd/>
          </a:ln>
        </p:spPr>
        <p:txBody>
          <a:bodyPr wrap="square">
            <a:spAutoFit/>
          </a:bodyPr>
          <a:lstStyle/>
          <a:p>
            <a:r>
              <a:rPr lang="fr-FR" sz="2400" dirty="0"/>
              <a:t>Contamination des milieux naturels</a:t>
            </a:r>
          </a:p>
          <a:p>
            <a:r>
              <a:rPr lang="fr-FR" sz="2400" dirty="0"/>
              <a:t>	Des sols, des sédiments côtiers, de la flore et de la faune des eaux de surface et des nappes</a:t>
            </a:r>
          </a:p>
        </p:txBody>
      </p:sp>
      <p:sp>
        <p:nvSpPr>
          <p:cNvPr id="11" name="Text Box 17"/>
          <p:cNvSpPr txBox="1">
            <a:spLocks noChangeArrowheads="1"/>
          </p:cNvSpPr>
          <p:nvPr/>
        </p:nvSpPr>
        <p:spPr bwMode="auto">
          <a:xfrm>
            <a:off x="0" y="5805264"/>
            <a:ext cx="9143999" cy="830997"/>
          </a:xfrm>
          <a:prstGeom prst="rect">
            <a:avLst/>
          </a:prstGeom>
          <a:noFill/>
          <a:ln w="9525">
            <a:noFill/>
            <a:miter lim="800000"/>
            <a:headEnd/>
            <a:tailEnd/>
          </a:ln>
        </p:spPr>
        <p:txBody>
          <a:bodyPr wrap="square">
            <a:spAutoFit/>
          </a:bodyPr>
          <a:lstStyle/>
          <a:p>
            <a:r>
              <a:rPr lang="fr-FR" sz="2400" dirty="0"/>
              <a:t>Contamination des aliments</a:t>
            </a:r>
          </a:p>
          <a:p>
            <a:r>
              <a:rPr lang="fr-FR" sz="2400" dirty="0"/>
              <a:t>	</a:t>
            </a:r>
            <a:r>
              <a:rPr lang="fr-FR" sz="2400" dirty="0" smtClean="0"/>
              <a:t>Légumes </a:t>
            </a:r>
            <a:r>
              <a:rPr lang="fr-FR" sz="2400" dirty="0"/>
              <a:t>racines, viande, poisson, crustacés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2000" fill="hold"/>
                                        <p:tgtEl>
                                          <p:spTgt spid="14"/>
                                        </p:tgtEl>
                                        <p:attrNameLst>
                                          <p:attrName>ppt_x</p:attrName>
                                        </p:attrNameLst>
                                      </p:cBhvr>
                                      <p:tavLst>
                                        <p:tav tm="0">
                                          <p:val>
                                            <p:strVal val="0-#ppt_w/2"/>
                                          </p:val>
                                        </p:tav>
                                        <p:tav tm="100000">
                                          <p:val>
                                            <p:strVal val="#ppt_x"/>
                                          </p:val>
                                        </p:tav>
                                      </p:tavLst>
                                    </p:anim>
                                    <p:anim calcmode="lin" valueType="num">
                                      <p:cBhvr additive="base">
                                        <p:cTn id="15"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strVal val="#ppt_w*0.70"/>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2000" fill="hold"/>
                                        <p:tgtEl>
                                          <p:spTgt spid="9"/>
                                        </p:tgtEl>
                                        <p:attrNameLst>
                                          <p:attrName>ppt_x</p:attrName>
                                        </p:attrNameLst>
                                      </p:cBhvr>
                                      <p:tavLst>
                                        <p:tav tm="0">
                                          <p:val>
                                            <p:strVal val="1+#ppt_w/2"/>
                                          </p:val>
                                        </p:tav>
                                        <p:tav tm="100000">
                                          <p:val>
                                            <p:strVal val="#ppt_x"/>
                                          </p:val>
                                        </p:tav>
                                      </p:tavLst>
                                    </p:anim>
                                    <p:anim calcmode="lin" valueType="num">
                                      <p:cBhvr additive="base">
                                        <p:cTn id="2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2000" fill="hold"/>
                                        <p:tgtEl>
                                          <p:spTgt spid="10"/>
                                        </p:tgtEl>
                                        <p:attrNameLst>
                                          <p:attrName>ppt_x</p:attrName>
                                        </p:attrNameLst>
                                      </p:cBhvr>
                                      <p:tavLst>
                                        <p:tav tm="0">
                                          <p:val>
                                            <p:strVal val="#ppt_x"/>
                                          </p:val>
                                        </p:tav>
                                        <p:tav tm="100000">
                                          <p:val>
                                            <p:strVal val="#ppt_x"/>
                                          </p:val>
                                        </p:tav>
                                      </p:tavLst>
                                    </p:anim>
                                    <p:anim calcmode="lin" valueType="num">
                                      <p:cBhvr additive="base">
                                        <p:cTn id="34"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2000" fill="hold"/>
                                        <p:tgtEl>
                                          <p:spTgt spid="11"/>
                                        </p:tgtEl>
                                        <p:attrNameLst>
                                          <p:attrName>ppt_x</p:attrName>
                                        </p:attrNameLst>
                                      </p:cBhvr>
                                      <p:tavLst>
                                        <p:tav tm="0">
                                          <p:val>
                                            <p:strVal val="#ppt_x"/>
                                          </p:val>
                                        </p:tav>
                                        <p:tav tm="100000">
                                          <p:val>
                                            <p:strVal val="#ppt_x"/>
                                          </p:val>
                                        </p:tav>
                                      </p:tavLst>
                                    </p:anim>
                                    <p:anim calcmode="lin" valueType="num">
                                      <p:cBhvr additive="base">
                                        <p:cTn id="4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88640"/>
            <a:ext cx="5328592" cy="723106"/>
          </a:xfrm>
          <a:solidFill>
            <a:schemeClr val="accent2">
              <a:lumMod val="40000"/>
              <a:lumOff val="60000"/>
            </a:schemeClr>
          </a:solidFill>
        </p:spPr>
        <p:txBody>
          <a:bodyPr/>
          <a:lstStyle/>
          <a:p>
            <a:pPr algn="ctr">
              <a:defRPr/>
            </a:pPr>
            <a:r>
              <a:rPr lang="fr-FR" sz="3200" b="1" i="1" dirty="0" smtClean="0">
                <a:solidFill>
                  <a:schemeClr val="tx1"/>
                </a:solidFill>
                <a:effectLst>
                  <a:outerShdw blurRad="38100" dist="38100" dir="2700000" algn="tl">
                    <a:srgbClr val="FFFFFF"/>
                  </a:outerShdw>
                </a:effectLst>
                <a:latin typeface="Arial" charset="0"/>
                <a:ea typeface="+mn-ea"/>
                <a:cs typeface="Arial" charset="0"/>
              </a:rPr>
              <a:t>Historique de la molécule </a:t>
            </a:r>
            <a:endParaRPr lang="fr-FR" sz="3200" b="1" i="1" dirty="0">
              <a:solidFill>
                <a:schemeClr val="tx1"/>
              </a:solidFill>
              <a:effectLst>
                <a:outerShdw blurRad="38100" dist="38100" dir="2700000" algn="tl">
                  <a:srgbClr val="FFFFFF"/>
                </a:outerShdw>
              </a:effectLst>
              <a:latin typeface="Arial" charset="0"/>
              <a:ea typeface="+mn-ea"/>
              <a:cs typeface="Arial" charset="0"/>
            </a:endParaRPr>
          </a:p>
        </p:txBody>
      </p:sp>
      <p:sp>
        <p:nvSpPr>
          <p:cNvPr id="3" name="Espace réservé du contenu 2"/>
          <p:cNvSpPr>
            <a:spLocks noGrp="1"/>
          </p:cNvSpPr>
          <p:nvPr>
            <p:ph idx="1"/>
          </p:nvPr>
        </p:nvSpPr>
        <p:spPr>
          <a:xfrm>
            <a:off x="0" y="980728"/>
            <a:ext cx="9144000" cy="6192688"/>
          </a:xfrm>
        </p:spPr>
        <p:txBody>
          <a:bodyPr/>
          <a:lstStyle/>
          <a:p>
            <a:r>
              <a:rPr lang="fr-FR" sz="1800" b="1" dirty="0" smtClean="0">
                <a:solidFill>
                  <a:srgbClr val="FF0000"/>
                </a:solidFill>
                <a:latin typeface="Arial" pitchFamily="34" charset="0"/>
                <a:cs typeface="Arial" pitchFamily="34" charset="0"/>
              </a:rPr>
              <a:t>Découverte en 1951 et brevetée en 1952</a:t>
            </a:r>
            <a:endParaRPr lang="fr-FR" sz="1800" b="1" dirty="0" smtClean="0">
              <a:latin typeface="Arial" pitchFamily="34" charset="0"/>
              <a:cs typeface="Arial" pitchFamily="34" charset="0"/>
            </a:endParaRPr>
          </a:p>
          <a:p>
            <a:r>
              <a:rPr lang="fr-FR" sz="1800" dirty="0" smtClean="0">
                <a:latin typeface="Arial" pitchFamily="34" charset="0"/>
                <a:cs typeface="Arial" pitchFamily="34" charset="0"/>
              </a:rPr>
              <a:t>Traitement de l’</a:t>
            </a:r>
            <a:r>
              <a:rPr lang="fr-FR" sz="1800" dirty="0" err="1" smtClean="0">
                <a:latin typeface="Arial" pitchFamily="34" charset="0"/>
                <a:cs typeface="Arial" pitchFamily="34" charset="0"/>
              </a:rPr>
              <a:t>hexachloropentadiène</a:t>
            </a:r>
            <a:r>
              <a:rPr lang="fr-FR" sz="1800" dirty="0" smtClean="0">
                <a:latin typeface="Arial" pitchFamily="34" charset="0"/>
                <a:cs typeface="Arial" pitchFamily="34" charset="0"/>
              </a:rPr>
              <a:t> (C</a:t>
            </a:r>
            <a:r>
              <a:rPr lang="fr-FR" sz="1800" baseline="-25000" dirty="0" smtClean="0">
                <a:latin typeface="Arial" pitchFamily="34" charset="0"/>
                <a:cs typeface="Arial" pitchFamily="34" charset="0"/>
              </a:rPr>
              <a:t>5</a:t>
            </a:r>
            <a:r>
              <a:rPr lang="fr-FR" sz="1800" dirty="0" smtClean="0">
                <a:latin typeface="Arial" pitchFamily="34" charset="0"/>
                <a:cs typeface="Arial" pitchFamily="34" charset="0"/>
              </a:rPr>
              <a:t>Cl</a:t>
            </a:r>
            <a:r>
              <a:rPr lang="fr-FR" sz="1800" baseline="-25000" dirty="0" smtClean="0">
                <a:latin typeface="Arial" pitchFamily="34" charset="0"/>
                <a:cs typeface="Arial" pitchFamily="34" charset="0"/>
              </a:rPr>
              <a:t>6</a:t>
            </a:r>
            <a:r>
              <a:rPr lang="fr-FR" sz="1800" dirty="0" smtClean="0">
                <a:latin typeface="Arial" pitchFamily="34" charset="0"/>
                <a:cs typeface="Arial" pitchFamily="34" charset="0"/>
              </a:rPr>
              <a:t>) par l’anhydride sulfurique (SO</a:t>
            </a:r>
            <a:r>
              <a:rPr lang="fr-FR" sz="1800" baseline="-25000" dirty="0" smtClean="0">
                <a:latin typeface="Arial" pitchFamily="34" charset="0"/>
                <a:cs typeface="Arial" pitchFamily="34" charset="0"/>
              </a:rPr>
              <a:t>3</a:t>
            </a:r>
            <a:r>
              <a:rPr lang="fr-FR" sz="1800" dirty="0" smtClean="0">
                <a:latin typeface="Arial" pitchFamily="34" charset="0"/>
                <a:cs typeface="Arial" pitchFamily="34" charset="0"/>
              </a:rPr>
              <a:t>) à 60 °C  </a:t>
            </a:r>
          </a:p>
          <a:p>
            <a:r>
              <a:rPr lang="fr-FR" sz="1800" dirty="0" smtClean="0">
                <a:latin typeface="Arial" pitchFamily="34" charset="0"/>
                <a:cs typeface="Arial" pitchFamily="34" charset="0"/>
              </a:rPr>
              <a:t>Introduction en 1958 par </a:t>
            </a:r>
            <a:r>
              <a:rPr lang="fr-FR" sz="1800" dirty="0" err="1" smtClean="0">
                <a:latin typeface="Arial" pitchFamily="34" charset="0"/>
                <a:cs typeface="Arial" pitchFamily="34" charset="0"/>
              </a:rPr>
              <a:t>Allied</a:t>
            </a:r>
            <a:r>
              <a:rPr lang="fr-FR" sz="1800" dirty="0" smtClean="0">
                <a:latin typeface="Arial" pitchFamily="34" charset="0"/>
                <a:cs typeface="Arial" pitchFamily="34" charset="0"/>
              </a:rPr>
              <a:t> </a:t>
            </a:r>
            <a:r>
              <a:rPr lang="fr-FR" sz="1800" dirty="0" err="1" smtClean="0">
                <a:latin typeface="Arial" pitchFamily="34" charset="0"/>
                <a:cs typeface="Arial" pitchFamily="34" charset="0"/>
              </a:rPr>
              <a:t>Chemical</a:t>
            </a:r>
            <a:r>
              <a:rPr lang="fr-FR" sz="1800" dirty="0" smtClean="0">
                <a:latin typeface="Arial" pitchFamily="34" charset="0"/>
                <a:cs typeface="Arial" pitchFamily="34" charset="0"/>
              </a:rPr>
              <a:t> Corporation (USA) comme insecticide. </a:t>
            </a:r>
          </a:p>
          <a:p>
            <a:r>
              <a:rPr lang="fr-FR" sz="1800" dirty="0" smtClean="0">
                <a:latin typeface="Arial" pitchFamily="34" charset="0"/>
                <a:cs typeface="Arial" pitchFamily="34" charset="0"/>
              </a:rPr>
              <a:t>1966 Commercialisation aux Etats-Unis sous le nom </a:t>
            </a:r>
            <a:r>
              <a:rPr lang="fr-FR" sz="1800" dirty="0" err="1" smtClean="0">
                <a:latin typeface="Arial" pitchFamily="34" charset="0"/>
                <a:cs typeface="Arial" pitchFamily="34" charset="0"/>
              </a:rPr>
              <a:t>Keptone</a:t>
            </a:r>
            <a:r>
              <a:rPr lang="fr-FR" sz="1800" dirty="0" smtClean="0">
                <a:latin typeface="Arial" pitchFamily="34" charset="0"/>
                <a:cs typeface="Arial" pitchFamily="34" charset="0"/>
              </a:rPr>
              <a:t> (5 % </a:t>
            </a:r>
            <a:r>
              <a:rPr lang="fr-FR" sz="1800" dirty="0" err="1" smtClean="0">
                <a:latin typeface="Arial" pitchFamily="34" charset="0"/>
                <a:cs typeface="Arial" pitchFamily="34" charset="0"/>
              </a:rPr>
              <a:t>chlordécone</a:t>
            </a:r>
            <a:r>
              <a:rPr lang="fr-FR" sz="1800" dirty="0" smtClean="0">
                <a:latin typeface="Arial" pitchFamily="34" charset="0"/>
                <a:cs typeface="Arial" pitchFamily="34" charset="0"/>
              </a:rPr>
              <a:t>)</a:t>
            </a:r>
          </a:p>
          <a:p>
            <a:r>
              <a:rPr lang="fr-FR" sz="1800" dirty="0" smtClean="0">
                <a:latin typeface="Arial" pitchFamily="34" charset="0"/>
                <a:cs typeface="Arial" pitchFamily="34" charset="0"/>
              </a:rPr>
              <a:t>1972 Autorisation provisoire de vente pour un an du </a:t>
            </a:r>
            <a:r>
              <a:rPr lang="fr-FR" sz="1800" dirty="0" err="1" smtClean="0">
                <a:latin typeface="Arial" pitchFamily="34" charset="0"/>
                <a:cs typeface="Arial" pitchFamily="34" charset="0"/>
              </a:rPr>
              <a:t>Keptone</a:t>
            </a:r>
            <a:r>
              <a:rPr lang="fr-FR" sz="1800" dirty="0" smtClean="0">
                <a:latin typeface="Arial" pitchFamily="34" charset="0"/>
                <a:cs typeface="Arial" pitchFamily="34" charset="0"/>
              </a:rPr>
              <a:t> aux Antilles</a:t>
            </a:r>
          </a:p>
          <a:p>
            <a:r>
              <a:rPr lang="fr-FR" sz="1800" dirty="0" smtClean="0">
                <a:latin typeface="Arial" pitchFamily="34" charset="0"/>
                <a:cs typeface="Arial" pitchFamily="34" charset="0"/>
              </a:rPr>
              <a:t>1972 à 1977 utilisation du </a:t>
            </a:r>
            <a:r>
              <a:rPr lang="fr-FR" sz="1800" dirty="0" err="1" smtClean="0">
                <a:latin typeface="Arial" pitchFamily="34" charset="0"/>
                <a:cs typeface="Arial" pitchFamily="34" charset="0"/>
              </a:rPr>
              <a:t>Keptone</a:t>
            </a:r>
            <a:r>
              <a:rPr lang="fr-FR" sz="1800" dirty="0" smtClean="0">
                <a:latin typeface="Arial" pitchFamily="34" charset="0"/>
                <a:cs typeface="Arial" pitchFamily="34" charset="0"/>
              </a:rPr>
              <a:t> aux Antilles</a:t>
            </a:r>
          </a:p>
          <a:p>
            <a:r>
              <a:rPr lang="fr-FR" sz="1800" b="1" dirty="0" smtClean="0">
                <a:solidFill>
                  <a:srgbClr val="FF0000"/>
                </a:solidFill>
                <a:latin typeface="Arial" pitchFamily="34" charset="0"/>
                <a:cs typeface="Arial" pitchFamily="34" charset="0"/>
              </a:rPr>
              <a:t>1975 Accident à l’usine Hopewell en Virginie et contamination en Pennsylvanie de la James River et de la baie de la Delaware</a:t>
            </a:r>
          </a:p>
          <a:p>
            <a:r>
              <a:rPr lang="fr-FR" sz="1800" dirty="0" smtClean="0">
                <a:latin typeface="Arial" pitchFamily="34" charset="0"/>
                <a:cs typeface="Arial" pitchFamily="34" charset="0"/>
              </a:rPr>
              <a:t>1976 Arrêt de la production et Interdiction d’utilisation aux Etats-Unis</a:t>
            </a:r>
          </a:p>
          <a:p>
            <a:r>
              <a:rPr lang="fr-FR" sz="1800" dirty="0" smtClean="0">
                <a:latin typeface="Arial" pitchFamily="34" charset="0"/>
                <a:cs typeface="Arial" pitchFamily="34" charset="0"/>
              </a:rPr>
              <a:t>1977 Rachat de la licence de production par une compagnie française</a:t>
            </a:r>
          </a:p>
          <a:p>
            <a:r>
              <a:rPr lang="fr-FR" sz="1800" dirty="0" smtClean="0">
                <a:latin typeface="Arial" pitchFamily="34" charset="0"/>
                <a:cs typeface="Arial" pitchFamily="34" charset="0"/>
              </a:rPr>
              <a:t>Décembre 1981 Commercialisation aux Antilles sous le nom de </a:t>
            </a:r>
            <a:r>
              <a:rPr lang="fr-FR" sz="1800" dirty="0" err="1" smtClean="0">
                <a:latin typeface="Arial" pitchFamily="34" charset="0"/>
                <a:cs typeface="Arial" pitchFamily="34" charset="0"/>
              </a:rPr>
              <a:t>Curlone</a:t>
            </a: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7 septembre 1989 Interdiction d’emploi sauf besoin impératif</a:t>
            </a:r>
          </a:p>
          <a:p>
            <a:r>
              <a:rPr lang="fr-FR" sz="1800" dirty="0" smtClean="0">
                <a:latin typeface="Arial" pitchFamily="34" charset="0"/>
                <a:cs typeface="Arial" pitchFamily="34" charset="0"/>
              </a:rPr>
              <a:t>13 décembre 1989 Autorisation d’écoulement des stocks pour 2 ans</a:t>
            </a:r>
          </a:p>
          <a:p>
            <a:r>
              <a:rPr lang="fr-FR" sz="1800" dirty="0" smtClean="0">
                <a:latin typeface="Arial" pitchFamily="34" charset="0"/>
                <a:cs typeface="Arial" pitchFamily="34" charset="0"/>
              </a:rPr>
              <a:t>Février 1990 Retrait d’homologation du </a:t>
            </a:r>
            <a:r>
              <a:rPr lang="fr-FR" sz="1800" dirty="0" err="1" smtClean="0">
                <a:latin typeface="Arial" pitchFamily="34" charset="0"/>
                <a:cs typeface="Arial" pitchFamily="34" charset="0"/>
              </a:rPr>
              <a:t>Curlone</a:t>
            </a:r>
            <a:endParaRPr lang="fr-FR" sz="1800" dirty="0" smtClean="0">
              <a:latin typeface="Arial" pitchFamily="34" charset="0"/>
              <a:cs typeface="Arial" pitchFamily="34" charset="0"/>
            </a:endParaRPr>
          </a:p>
          <a:p>
            <a:r>
              <a:rPr lang="fr-FR" sz="1800" dirty="0" smtClean="0">
                <a:latin typeface="Arial" pitchFamily="34" charset="0"/>
                <a:cs typeface="Arial" pitchFamily="34" charset="0"/>
              </a:rPr>
              <a:t>29 février 1992 Interdiction d’utilisation mais 2 prolongations successives jusqu’au 28 février 1993 puis jusqu’au </a:t>
            </a:r>
            <a:r>
              <a:rPr lang="fr-FR" sz="1800" b="1" dirty="0" smtClean="0">
                <a:solidFill>
                  <a:srgbClr val="FF0000"/>
                </a:solidFill>
                <a:latin typeface="Arial" pitchFamily="34" charset="0"/>
                <a:cs typeface="Arial" pitchFamily="34" charset="0"/>
              </a:rPr>
              <a:t>30 septembre 1993 date officielle d’arrêt de l’utilisation aux Antilles </a:t>
            </a:r>
          </a:p>
          <a:p>
            <a:pPr algn="ctr">
              <a:buNone/>
            </a:pPr>
            <a:r>
              <a:rPr lang="fr-FR" sz="1800" dirty="0" smtClean="0">
                <a:latin typeface="Arial" pitchFamily="34" charset="0"/>
                <a:cs typeface="Arial" pitchFamily="34" charset="0"/>
              </a:rPr>
              <a:t>	</a:t>
            </a:r>
            <a:r>
              <a:rPr lang="fr-FR" sz="1800" b="1" dirty="0" smtClean="0">
                <a:solidFill>
                  <a:srgbClr val="FF0000"/>
                </a:solidFill>
                <a:latin typeface="Arial" pitchFamily="34" charset="0"/>
                <a:cs typeface="Arial" pitchFamily="34" charset="0"/>
              </a:rPr>
              <a:t>mais en l’absence de contrôle utilisation probable jusqu’en 2000</a:t>
            </a:r>
          </a:p>
          <a:p>
            <a:endParaRPr lang="fr-FR" sz="1800" dirty="0" smtClean="0">
              <a:latin typeface="Arial" pitchFamily="34" charset="0"/>
              <a:cs typeface="Arial" pitchFamily="34" charset="0"/>
            </a:endParaRPr>
          </a:p>
          <a:p>
            <a:endParaRPr lang="fr-FR" sz="1800" dirty="0" smtClean="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2" end="2"/>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4" end="4"/>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56"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7" dur="10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4" dur="1000"/>
                                        <p:tgtEl>
                                          <p:spTgt spid="3">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grpId="0"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p:cTn id="69"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1" dur="1000"/>
                                        <p:tgtEl>
                                          <p:spTgt spid="3">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p:cTn id="76"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77"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8" dur="1000"/>
                                        <p:tgtEl>
                                          <p:spTgt spid="3">
                                            <p:txEl>
                                              <p:pRg st="10" end="1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3">
                                            <p:txEl>
                                              <p:pRg st="11" end="11"/>
                                            </p:txEl>
                                          </p:spTgt>
                                        </p:tgtEl>
                                        <p:attrNameLst>
                                          <p:attrName>style.visibility</p:attrName>
                                        </p:attrNameLst>
                                      </p:cBhvr>
                                      <p:to>
                                        <p:strVal val="visible"/>
                                      </p:to>
                                    </p:set>
                                    <p:anim calcmode="lin" valueType="num">
                                      <p:cBhvr>
                                        <p:cTn id="83" dur="1000" fill="hold"/>
                                        <p:tgtEl>
                                          <p:spTgt spid="3">
                                            <p:txEl>
                                              <p:pRg st="11" end="11"/>
                                            </p:txEl>
                                          </p:spTgt>
                                        </p:tgtEl>
                                        <p:attrNameLst>
                                          <p:attrName>ppt_w</p:attrName>
                                        </p:attrNameLst>
                                      </p:cBhvr>
                                      <p:tavLst>
                                        <p:tav tm="0">
                                          <p:val>
                                            <p:strVal val="#ppt_w*0.70"/>
                                          </p:val>
                                        </p:tav>
                                        <p:tav tm="100000">
                                          <p:val>
                                            <p:strVal val="#ppt_w"/>
                                          </p:val>
                                        </p:tav>
                                      </p:tavLst>
                                    </p:anim>
                                    <p:anim calcmode="lin" valueType="num">
                                      <p:cBhvr>
                                        <p:cTn id="84" dur="1000" fill="hold"/>
                                        <p:tgtEl>
                                          <p:spTgt spid="3">
                                            <p:txEl>
                                              <p:pRg st="11" end="11"/>
                                            </p:txEl>
                                          </p:spTgt>
                                        </p:tgtEl>
                                        <p:attrNameLst>
                                          <p:attrName>ppt_h</p:attrName>
                                        </p:attrNameLst>
                                      </p:cBhvr>
                                      <p:tavLst>
                                        <p:tav tm="0">
                                          <p:val>
                                            <p:strVal val="#ppt_h"/>
                                          </p:val>
                                        </p:tav>
                                        <p:tav tm="100000">
                                          <p:val>
                                            <p:strVal val="#ppt_h"/>
                                          </p:val>
                                        </p:tav>
                                      </p:tavLst>
                                    </p:anim>
                                    <p:animEffect transition="in" filter="fade">
                                      <p:cBhvr>
                                        <p:cTn id="85" dur="1000"/>
                                        <p:tgtEl>
                                          <p:spTgt spid="3">
                                            <p:txEl>
                                              <p:pRg st="11" end="11"/>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55" presetClass="entr" presetSubtype="0" fill="hold" grpId="0" nodeType="clickEffect">
                                  <p:stCondLst>
                                    <p:cond delay="0"/>
                                  </p:stCondLst>
                                  <p:childTnLst>
                                    <p:set>
                                      <p:cBhvr>
                                        <p:cTn id="89" dur="1" fill="hold">
                                          <p:stCondLst>
                                            <p:cond delay="0"/>
                                          </p:stCondLst>
                                        </p:cTn>
                                        <p:tgtEl>
                                          <p:spTgt spid="3">
                                            <p:txEl>
                                              <p:pRg st="12" end="12"/>
                                            </p:txEl>
                                          </p:spTgt>
                                        </p:tgtEl>
                                        <p:attrNameLst>
                                          <p:attrName>style.visibility</p:attrName>
                                        </p:attrNameLst>
                                      </p:cBhvr>
                                      <p:to>
                                        <p:strVal val="visible"/>
                                      </p:to>
                                    </p:set>
                                    <p:anim calcmode="lin" valueType="num">
                                      <p:cBhvr>
                                        <p:cTn id="90"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91"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92" dur="1000"/>
                                        <p:tgtEl>
                                          <p:spTgt spid="3">
                                            <p:txEl>
                                              <p:pRg st="12" end="1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5" presetClass="entr" presetSubtype="0" fill="hold" grpId="0" nodeType="clickEffect">
                                  <p:stCondLst>
                                    <p:cond delay="0"/>
                                  </p:stCondLst>
                                  <p:childTnLst>
                                    <p:set>
                                      <p:cBhvr>
                                        <p:cTn id="96" dur="1" fill="hold">
                                          <p:stCondLst>
                                            <p:cond delay="0"/>
                                          </p:stCondLst>
                                        </p:cTn>
                                        <p:tgtEl>
                                          <p:spTgt spid="3">
                                            <p:txEl>
                                              <p:pRg st="13" end="13"/>
                                            </p:txEl>
                                          </p:spTgt>
                                        </p:tgtEl>
                                        <p:attrNameLst>
                                          <p:attrName>style.visibility</p:attrName>
                                        </p:attrNameLst>
                                      </p:cBhvr>
                                      <p:to>
                                        <p:strVal val="visible"/>
                                      </p:to>
                                    </p:set>
                                    <p:anim calcmode="lin" valueType="num">
                                      <p:cBhvr>
                                        <p:cTn id="97" dur="1000" fill="hold"/>
                                        <p:tgtEl>
                                          <p:spTgt spid="3">
                                            <p:txEl>
                                              <p:pRg st="13" end="13"/>
                                            </p:txEl>
                                          </p:spTgt>
                                        </p:tgtEl>
                                        <p:attrNameLst>
                                          <p:attrName>ppt_w</p:attrName>
                                        </p:attrNameLst>
                                      </p:cBhvr>
                                      <p:tavLst>
                                        <p:tav tm="0">
                                          <p:val>
                                            <p:strVal val="#ppt_w*0.70"/>
                                          </p:val>
                                        </p:tav>
                                        <p:tav tm="100000">
                                          <p:val>
                                            <p:strVal val="#ppt_w"/>
                                          </p:val>
                                        </p:tav>
                                      </p:tavLst>
                                    </p:anim>
                                    <p:anim calcmode="lin" valueType="num">
                                      <p:cBhvr>
                                        <p:cTn id="98" dur="1000" fill="hold"/>
                                        <p:tgtEl>
                                          <p:spTgt spid="3">
                                            <p:txEl>
                                              <p:pRg st="13" end="13"/>
                                            </p:txEl>
                                          </p:spTgt>
                                        </p:tgtEl>
                                        <p:attrNameLst>
                                          <p:attrName>ppt_h</p:attrName>
                                        </p:attrNameLst>
                                      </p:cBhvr>
                                      <p:tavLst>
                                        <p:tav tm="0">
                                          <p:val>
                                            <p:strVal val="#ppt_h"/>
                                          </p:val>
                                        </p:tav>
                                        <p:tav tm="100000">
                                          <p:val>
                                            <p:strVal val="#ppt_h"/>
                                          </p:val>
                                        </p:tav>
                                      </p:tavLst>
                                    </p:anim>
                                    <p:animEffect transition="in" filter="fade">
                                      <p:cBhvr>
                                        <p:cTn id="99" dur="1000"/>
                                        <p:tgtEl>
                                          <p:spTgt spid="3">
                                            <p:txEl>
                                              <p:pRg st="13" end="13"/>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3">
                                            <p:txEl>
                                              <p:pRg st="14" end="14"/>
                                            </p:txEl>
                                          </p:spTgt>
                                        </p:tgtEl>
                                        <p:attrNameLst>
                                          <p:attrName>style.visibility</p:attrName>
                                        </p:attrNameLst>
                                      </p:cBhvr>
                                      <p:to>
                                        <p:strVal val="visible"/>
                                      </p:to>
                                    </p:set>
                                    <p:anim calcmode="lin" valueType="num">
                                      <p:cBhvr>
                                        <p:cTn id="104" dur="1000" fill="hold"/>
                                        <p:tgtEl>
                                          <p:spTgt spid="3">
                                            <p:txEl>
                                              <p:pRg st="14" end="14"/>
                                            </p:txEl>
                                          </p:spTgt>
                                        </p:tgtEl>
                                        <p:attrNameLst>
                                          <p:attrName>ppt_w</p:attrName>
                                        </p:attrNameLst>
                                      </p:cBhvr>
                                      <p:tavLst>
                                        <p:tav tm="0">
                                          <p:val>
                                            <p:strVal val="#ppt_w*0.70"/>
                                          </p:val>
                                        </p:tav>
                                        <p:tav tm="100000">
                                          <p:val>
                                            <p:strVal val="#ppt_w"/>
                                          </p:val>
                                        </p:tav>
                                      </p:tavLst>
                                    </p:anim>
                                    <p:anim calcmode="lin" valueType="num">
                                      <p:cBhvr>
                                        <p:cTn id="105"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106"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lum bright="1000" contrast="-11000"/>
          </a:blip>
          <a:srcRect/>
          <a:stretch>
            <a:fillRect/>
          </a:stretch>
        </p:blipFill>
        <p:spPr bwMode="auto">
          <a:xfrm>
            <a:off x="107504" y="1196752"/>
            <a:ext cx="3961400" cy="5025161"/>
          </a:xfrm>
          <a:prstGeom prst="rect">
            <a:avLst/>
          </a:prstGeom>
          <a:noFill/>
          <a:ln w="9525">
            <a:solidFill>
              <a:schemeClr val="tx1"/>
            </a:solidFill>
            <a:miter lim="800000"/>
            <a:headEnd/>
            <a:tailEnd/>
          </a:ln>
        </p:spPr>
      </p:pic>
      <p:sp>
        <p:nvSpPr>
          <p:cNvPr id="6" name="Rectangle 5"/>
          <p:cNvSpPr/>
          <p:nvPr/>
        </p:nvSpPr>
        <p:spPr>
          <a:xfrm>
            <a:off x="539552" y="404664"/>
            <a:ext cx="2952328" cy="584775"/>
          </a:xfrm>
          <a:prstGeom prst="rect">
            <a:avLst/>
          </a:prstGeom>
          <a:solidFill>
            <a:schemeClr val="accent2">
              <a:lumMod val="40000"/>
              <a:lumOff val="60000"/>
            </a:schemeClr>
          </a:solidFill>
        </p:spPr>
        <p:txBody>
          <a:bodyPr wrap="square">
            <a:spAutoFit/>
          </a:bodyPr>
          <a:lstStyle/>
          <a:p>
            <a:pPr lvl="0"/>
            <a:r>
              <a:rPr lang="fr-FR" sz="3200" b="1" i="1" dirty="0" smtClean="0">
                <a:solidFill>
                  <a:prstClr val="black"/>
                </a:solidFill>
                <a:effectLst>
                  <a:outerShdw blurRad="38100" dist="38100" dir="2700000" algn="tl">
                    <a:srgbClr val="FFFFFF"/>
                  </a:outerShdw>
                </a:effectLst>
              </a:rPr>
              <a:t>La Martinique</a:t>
            </a:r>
            <a:endParaRPr lang="fr-FR" sz="3200" dirty="0">
              <a:solidFill>
                <a:prstClr val="black"/>
              </a:solidFill>
            </a:endParaRPr>
          </a:p>
        </p:txBody>
      </p:sp>
      <p:sp>
        <p:nvSpPr>
          <p:cNvPr id="8" name="ZoneTexte 7"/>
          <p:cNvSpPr txBox="1"/>
          <p:nvPr/>
        </p:nvSpPr>
        <p:spPr>
          <a:xfrm>
            <a:off x="4765952" y="3092767"/>
            <a:ext cx="3262432" cy="1477328"/>
          </a:xfrm>
          <a:prstGeom prst="rect">
            <a:avLst/>
          </a:prstGeom>
          <a:noFill/>
        </p:spPr>
        <p:txBody>
          <a:bodyPr wrap="none" rtlCol="0">
            <a:spAutoFit/>
          </a:bodyPr>
          <a:lstStyle/>
          <a:p>
            <a:r>
              <a:rPr lang="fr-FR" dirty="0" smtClean="0"/>
              <a:t>Cartographie des niveaux</a:t>
            </a:r>
          </a:p>
          <a:p>
            <a:r>
              <a:rPr lang="fr-FR" dirty="0" smtClean="0"/>
              <a:t>de contamination des sols</a:t>
            </a:r>
          </a:p>
          <a:p>
            <a:r>
              <a:rPr lang="fr-FR" dirty="0" smtClean="0"/>
              <a:t>par la </a:t>
            </a:r>
            <a:r>
              <a:rPr lang="fr-FR" dirty="0" err="1" smtClean="0"/>
              <a:t>Chlordécone</a:t>
            </a:r>
            <a:endParaRPr lang="fr-FR" dirty="0" smtClean="0"/>
          </a:p>
          <a:p>
            <a:r>
              <a:rPr lang="fr-FR" dirty="0" smtClean="0"/>
              <a:t>en relation avec le localisation</a:t>
            </a:r>
          </a:p>
          <a:p>
            <a:r>
              <a:rPr lang="fr-FR" dirty="0" smtClean="0"/>
              <a:t>des bananeraies en 1980</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strVal val="#ppt_w*0.70"/>
                                          </p:val>
                                        </p:tav>
                                        <p:tav tm="100000">
                                          <p:val>
                                            <p:strVal val="#ppt_w"/>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659316" y="1340768"/>
          <a:ext cx="8017140" cy="4608032"/>
        </p:xfrm>
        <a:graphic>
          <a:graphicData uri="http://schemas.openxmlformats.org/drawingml/2006/table">
            <a:tbl>
              <a:tblPr/>
              <a:tblGrid>
                <a:gridCol w="2617140"/>
                <a:gridCol w="792000"/>
                <a:gridCol w="1008000"/>
                <a:gridCol w="792000"/>
                <a:gridCol w="1008000"/>
                <a:gridCol w="792000"/>
                <a:gridCol w="1008000"/>
              </a:tblGrid>
              <a:tr h="288032">
                <a:tc>
                  <a:txBody>
                    <a:bodyPr/>
                    <a:lstStyle/>
                    <a:p>
                      <a:pPr algn="ctr" fontAlgn="b"/>
                      <a:endParaRPr lang="fr-FR" sz="1100" b="0" i="0" u="none" strike="noStrike" dirty="0">
                        <a:solidFill>
                          <a:srgbClr val="000000"/>
                        </a:solidFill>
                        <a:latin typeface="Calibri"/>
                      </a:endParaRPr>
                    </a:p>
                  </a:txBody>
                  <a:tcPr marL="9347" marR="9347" marT="9347"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ctr" fontAlgn="b"/>
                      <a:r>
                        <a:rPr lang="fr-FR" sz="1600" b="1" i="0" u="none" strike="noStrike" dirty="0">
                          <a:solidFill>
                            <a:srgbClr val="000000"/>
                          </a:solidFill>
                          <a:latin typeface="Calibri"/>
                        </a:rPr>
                        <a:t>Guadeloupe</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fr-FR"/>
                    </a:p>
                  </a:txBody>
                  <a:tcPr/>
                </a:tc>
                <a:tc gridSpan="2">
                  <a:txBody>
                    <a:bodyPr/>
                    <a:lstStyle/>
                    <a:p>
                      <a:pPr algn="ctr" fontAlgn="b"/>
                      <a:r>
                        <a:rPr lang="fr-FR" sz="1600" b="1" i="0" u="none" strike="noStrike" dirty="0">
                          <a:solidFill>
                            <a:srgbClr val="000000"/>
                          </a:solidFill>
                          <a:latin typeface="Calibri"/>
                        </a:rPr>
                        <a:t>Martinique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fr-FR"/>
                    </a:p>
                  </a:txBody>
                  <a:tcPr/>
                </a:tc>
                <a:tc gridSpan="2">
                  <a:txBody>
                    <a:bodyPr/>
                    <a:lstStyle/>
                    <a:p>
                      <a:pPr algn="ctr" fontAlgn="b"/>
                      <a:r>
                        <a:rPr lang="fr-FR" sz="1600" b="1" i="0" u="none" strike="noStrike" dirty="0" smtClean="0">
                          <a:solidFill>
                            <a:srgbClr val="000000"/>
                          </a:solidFill>
                          <a:latin typeface="Calibri"/>
                        </a:rPr>
                        <a:t>F. métropolitaine</a:t>
                      </a:r>
                      <a:endParaRPr lang="fr-FR" sz="1600" b="1"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fr-FR"/>
                    </a:p>
                  </a:txBody>
                  <a:tcPr/>
                </a:tc>
              </a:tr>
              <a:tr h="288000">
                <a:tc>
                  <a:txBody>
                    <a:bodyPr/>
                    <a:lstStyle/>
                    <a:p>
                      <a:pPr algn="l" fontAlgn="b"/>
                      <a:r>
                        <a:rPr lang="fr-FR" sz="1400" b="1" i="0" u="none" strike="noStrike" dirty="0">
                          <a:solidFill>
                            <a:srgbClr val="000000"/>
                          </a:solidFill>
                          <a:latin typeface="Calibri"/>
                        </a:rPr>
                        <a:t>Lèvre, cavité buccale, pharynx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7,7</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6,3-9,5</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5,5</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4,4-7,0</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7,5</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7,3-7,6</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r>
              <a:tr h="288000">
                <a:tc>
                  <a:txBody>
                    <a:bodyPr/>
                    <a:lstStyle/>
                    <a:p>
                      <a:pPr algn="l" fontAlgn="b"/>
                      <a:r>
                        <a:rPr lang="fr-FR" sz="1400" b="1" i="0" u="none" strike="noStrike" dirty="0" err="1">
                          <a:solidFill>
                            <a:srgbClr val="000000"/>
                          </a:solidFill>
                          <a:latin typeface="Calibri"/>
                        </a:rPr>
                        <a:t>OEsophage</a:t>
                      </a:r>
                      <a:r>
                        <a:rPr lang="fr-FR" sz="1400" b="1" i="0" u="none" strike="noStrike" dirty="0">
                          <a:solidFill>
                            <a:srgbClr val="000000"/>
                          </a:solidFill>
                          <a:latin typeface="Calibri"/>
                        </a:rPr>
                        <a:t>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 </a:t>
                      </a:r>
                      <a:r>
                        <a:rPr lang="fr-FR" sz="1400" b="0" i="0" u="none" strike="noStrike" dirty="0" smtClean="0">
                          <a:solidFill>
                            <a:srgbClr val="000000"/>
                          </a:solidFill>
                          <a:latin typeface="Calibri"/>
                        </a:rPr>
                        <a:t>5,1</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4,0-6,5</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4,4</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3,4-5,7</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6,4</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6,3-6,5</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Estomac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12,4</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10,7-14,5</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10,2</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8,7-12,0</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5,4</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5,3-5,5</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Colon et rectum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10,4</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8,8-12,3</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7,4</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6,1-8,9</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14,7</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14,6-14,9</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Foie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6,7</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5,4-8,3</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5,0</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3,9-6,4</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10,1</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9,9-10,2</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Pancréas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6,1</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4,8-7,6</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4,6</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 [</a:t>
                      </a:r>
                      <a:r>
                        <a:rPr lang="fr-FR" sz="1400" b="0" i="1" u="none" strike="noStrike" dirty="0" smtClean="0">
                          <a:solidFill>
                            <a:srgbClr val="000000"/>
                          </a:solidFill>
                          <a:latin typeface="Calibri"/>
                        </a:rPr>
                        <a:t>3,7-5,9</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7,7</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7,6-7,9</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Larynx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2,1</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1,4-3,0</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0,9</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0,6-1,6]</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2,7</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2,7-2,8</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Poumon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14,4</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12,4-16,7</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12,5</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10,8-14,6</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42,9</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42,6-43,2</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Prostate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b"/>
                      <a:r>
                        <a:rPr lang="fr-FR" sz="1400" b="1" i="0" u="none" strike="noStrike" dirty="0" smtClean="0">
                          <a:solidFill>
                            <a:srgbClr val="000000"/>
                          </a:solidFill>
                          <a:latin typeface="Calibri"/>
                        </a:rPr>
                        <a:t>27,8</a:t>
                      </a:r>
                      <a:endParaRPr lang="fr-FR" sz="1400" b="1"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b"/>
                      <a:r>
                        <a:rPr lang="fr-FR" sz="1400" b="1" i="0" u="none" strike="noStrike" dirty="0" smtClean="0">
                          <a:solidFill>
                            <a:srgbClr val="000000"/>
                          </a:solidFill>
                          <a:latin typeface="Calibri"/>
                        </a:rPr>
                        <a:t>[</a:t>
                      </a:r>
                      <a:r>
                        <a:rPr lang="fr-FR" sz="1400" b="1" i="1" u="none" strike="noStrike" dirty="0" smtClean="0">
                          <a:solidFill>
                            <a:srgbClr val="000000"/>
                          </a:solidFill>
                          <a:latin typeface="Calibri"/>
                        </a:rPr>
                        <a:t>25,3-30,5</a:t>
                      </a:r>
                      <a:r>
                        <a:rPr lang="fr-FR" sz="1400" b="1" i="0" u="none" strike="noStrike" dirty="0" smtClean="0">
                          <a:solidFill>
                            <a:srgbClr val="000000"/>
                          </a:solidFill>
                          <a:latin typeface="Calibri"/>
                        </a:rPr>
                        <a:t>]</a:t>
                      </a:r>
                      <a:endParaRPr lang="fr-FR" sz="1400" b="1"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b"/>
                      <a:r>
                        <a:rPr lang="fr-FR" sz="1400" b="1" i="0" u="none" strike="noStrike" dirty="0" smtClean="0">
                          <a:solidFill>
                            <a:srgbClr val="000000"/>
                          </a:solidFill>
                          <a:latin typeface="Calibri"/>
                        </a:rPr>
                        <a:t>28,8</a:t>
                      </a:r>
                      <a:endParaRPr lang="fr-FR" sz="1400" b="1"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b"/>
                      <a:r>
                        <a:rPr lang="fr-FR" sz="1400" b="1" i="0" u="none" strike="noStrike" dirty="0" smtClean="0">
                          <a:solidFill>
                            <a:srgbClr val="000000"/>
                          </a:solidFill>
                          <a:latin typeface="Calibri"/>
                        </a:rPr>
                        <a:t>[</a:t>
                      </a:r>
                      <a:r>
                        <a:rPr lang="fr-FR" sz="1400" b="1" i="1" u="none" strike="noStrike" dirty="0" smtClean="0">
                          <a:solidFill>
                            <a:srgbClr val="000000"/>
                          </a:solidFill>
                          <a:latin typeface="Calibri"/>
                        </a:rPr>
                        <a:t>26,3-31,4</a:t>
                      </a:r>
                      <a:r>
                        <a:rPr lang="fr-FR" sz="1400" b="1" i="0" u="none" strike="noStrike" dirty="0" smtClean="0">
                          <a:solidFill>
                            <a:srgbClr val="000000"/>
                          </a:solidFill>
                          <a:latin typeface="Calibri"/>
                        </a:rPr>
                        <a:t>] </a:t>
                      </a:r>
                      <a:endParaRPr lang="fr-FR" sz="1400" b="1"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b"/>
                      <a:r>
                        <a:rPr lang="fr-FR" sz="1400" b="1" i="0" u="none" strike="noStrike" dirty="0" smtClean="0">
                          <a:solidFill>
                            <a:srgbClr val="000000"/>
                          </a:solidFill>
                          <a:latin typeface="Calibri"/>
                        </a:rPr>
                        <a:t>13,2</a:t>
                      </a:r>
                      <a:endParaRPr lang="fr-FR" sz="1400" b="1"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b"/>
                      <a:r>
                        <a:rPr lang="fr-FR" sz="1400" b="1" i="0" u="none" strike="noStrike" dirty="0" smtClean="0">
                          <a:solidFill>
                            <a:srgbClr val="000000"/>
                          </a:solidFill>
                          <a:latin typeface="Calibri"/>
                        </a:rPr>
                        <a:t>[</a:t>
                      </a:r>
                      <a:r>
                        <a:rPr lang="fr-FR" sz="1400" b="1" i="1" u="none" strike="noStrike" dirty="0" smtClean="0">
                          <a:solidFill>
                            <a:srgbClr val="000000"/>
                          </a:solidFill>
                          <a:latin typeface="Calibri"/>
                        </a:rPr>
                        <a:t>13,1-13,3</a:t>
                      </a:r>
                      <a:r>
                        <a:rPr lang="fr-FR" sz="1400" b="1" i="0" u="none" strike="noStrike" dirty="0" smtClean="0">
                          <a:solidFill>
                            <a:srgbClr val="000000"/>
                          </a:solidFill>
                          <a:latin typeface="Calibri"/>
                        </a:rPr>
                        <a:t>]</a:t>
                      </a:r>
                      <a:endParaRPr lang="fr-FR" sz="1400" b="1"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r>
              <a:tr h="288000">
                <a:tc>
                  <a:txBody>
                    <a:bodyPr/>
                    <a:lstStyle/>
                    <a:p>
                      <a:pPr algn="l" fontAlgn="b"/>
                      <a:r>
                        <a:rPr lang="fr-FR" sz="1400" b="1" i="0" u="none" strike="noStrike" dirty="0">
                          <a:solidFill>
                            <a:srgbClr val="000000"/>
                          </a:solidFill>
                          <a:latin typeface="Calibri"/>
                        </a:rPr>
                        <a:t>Vessie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2,3</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1,6-3,3</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1,9</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1,3-2,7</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5,8</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5,7-5,9</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Rein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1,9</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1,2-2,9</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1,1</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0,6-1,8</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 </a:t>
                      </a:r>
                      <a:r>
                        <a:rPr lang="fr-FR" sz="1400" b="0" i="0" u="none" strike="noStrike" dirty="0" smtClean="0">
                          <a:solidFill>
                            <a:srgbClr val="000000"/>
                          </a:solidFill>
                          <a:latin typeface="Calibri"/>
                        </a:rPr>
                        <a:t>4,3</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4,2-4,4</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Système nerveux central</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2,1</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1,4-3,1</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 </a:t>
                      </a:r>
                      <a:r>
                        <a:rPr lang="fr-FR" sz="1400" b="0" i="0" u="none" strike="noStrike" dirty="0" smtClean="0">
                          <a:solidFill>
                            <a:srgbClr val="000000"/>
                          </a:solidFill>
                          <a:latin typeface="Calibri"/>
                        </a:rPr>
                        <a:t>2,2</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1,4-3,3</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3,8</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 [</a:t>
                      </a:r>
                      <a:r>
                        <a:rPr lang="fr-FR" sz="1400" b="0" i="1" u="none" strike="noStrike" dirty="0" smtClean="0">
                          <a:solidFill>
                            <a:srgbClr val="000000"/>
                          </a:solidFill>
                          <a:latin typeface="Calibri"/>
                        </a:rPr>
                        <a:t>3,7-3,9</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Lymphome malin non hodgkinien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3,6</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2,7-4,9</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3,1</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2,3-4,2</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3,9</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 [</a:t>
                      </a:r>
                      <a:r>
                        <a:rPr lang="fr-FR" sz="1400" b="0" i="1" u="none" strike="noStrike" dirty="0" smtClean="0">
                          <a:solidFill>
                            <a:srgbClr val="000000"/>
                          </a:solidFill>
                          <a:latin typeface="Calibri"/>
                        </a:rPr>
                        <a:t>3,9-4,0</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Myélome multiple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3,8</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2,9-5,0</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3,4</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2,6-4,5</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2,2</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2,2-2,3</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Leucémies </a:t>
                      </a: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3,4</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2,5-4,7</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5,6</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4,4-7,1</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5,2</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5,1-5,3</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9347" marR="9347" marT="934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6" name="Rectangle 5"/>
          <p:cNvSpPr/>
          <p:nvPr/>
        </p:nvSpPr>
        <p:spPr>
          <a:xfrm>
            <a:off x="323528" y="44624"/>
            <a:ext cx="8496944" cy="1015663"/>
          </a:xfrm>
          <a:prstGeom prst="rect">
            <a:avLst/>
          </a:prstGeom>
        </p:spPr>
        <p:txBody>
          <a:bodyPr wrap="square">
            <a:spAutoFit/>
          </a:bodyPr>
          <a:lstStyle/>
          <a:p>
            <a:pPr algn="ctr"/>
            <a:r>
              <a:rPr lang="fr-FR" sz="3000" b="1" i="1" dirty="0" smtClean="0">
                <a:effectLst>
                  <a:outerShdw blurRad="38100" dist="38100" dir="2700000" algn="tl">
                    <a:srgbClr val="000000">
                      <a:alpha val="43137"/>
                    </a:srgbClr>
                  </a:outerShdw>
                </a:effectLst>
              </a:rPr>
              <a:t>Taux de mortalité chez l’homme</a:t>
            </a:r>
          </a:p>
          <a:p>
            <a:pPr algn="ctr"/>
            <a:r>
              <a:rPr lang="fr-FR" sz="3000" b="1" i="1" dirty="0" smtClean="0">
                <a:effectLst>
                  <a:outerShdw blurRad="38100" dist="38100" dir="2700000" algn="tl">
                    <a:srgbClr val="000000">
                      <a:alpha val="43137"/>
                    </a:srgbClr>
                  </a:outerShdw>
                </a:effectLst>
              </a:rPr>
              <a:t>pour différentes localisations de cancer</a:t>
            </a:r>
          </a:p>
        </p:txBody>
      </p:sp>
      <p:grpSp>
        <p:nvGrpSpPr>
          <p:cNvPr id="8" name="Groupe 7"/>
          <p:cNvGrpSpPr/>
          <p:nvPr/>
        </p:nvGrpSpPr>
        <p:grpSpPr>
          <a:xfrm>
            <a:off x="0" y="980728"/>
            <a:ext cx="9144000" cy="5871557"/>
            <a:chOff x="0" y="980728"/>
            <a:chExt cx="9144000" cy="5871557"/>
          </a:xfrm>
        </p:grpSpPr>
        <p:sp>
          <p:nvSpPr>
            <p:cNvPr id="5" name="Rectangle 4"/>
            <p:cNvSpPr/>
            <p:nvPr/>
          </p:nvSpPr>
          <p:spPr>
            <a:xfrm>
              <a:off x="0" y="6021288"/>
              <a:ext cx="9144000" cy="830997"/>
            </a:xfrm>
            <a:prstGeom prst="rect">
              <a:avLst/>
            </a:prstGeom>
          </p:spPr>
          <p:txBody>
            <a:bodyPr wrap="square">
              <a:spAutoFit/>
            </a:bodyPr>
            <a:lstStyle/>
            <a:p>
              <a:r>
                <a:rPr lang="fr-FR" sz="1600" dirty="0" smtClean="0"/>
                <a:t>Institut de veille sanitaire – INSERM </a:t>
              </a:r>
              <a:r>
                <a:rPr lang="fr-FR" sz="1600" i="1" dirty="0" smtClean="0"/>
                <a:t>(Octobre 2009)</a:t>
              </a:r>
            </a:p>
            <a:p>
              <a:pPr algn="ctr"/>
              <a:r>
                <a:rPr lang="fr-FR" sz="1600" i="1" dirty="0" smtClean="0"/>
                <a:t>Impact sanitaire de l’utilisation du </a:t>
              </a:r>
              <a:r>
                <a:rPr lang="fr-FR" sz="1600" i="1" dirty="0" err="1" smtClean="0"/>
                <a:t>chlordécone</a:t>
              </a:r>
              <a:r>
                <a:rPr lang="fr-FR" sz="1600" i="1" dirty="0" smtClean="0"/>
                <a:t> aux Antilles françaises : Recommandations pour les recherches et les actions de santé publique</a:t>
              </a:r>
              <a:endParaRPr lang="fr-FR" sz="1600" dirty="0"/>
            </a:p>
          </p:txBody>
        </p:sp>
        <p:sp>
          <p:nvSpPr>
            <p:cNvPr id="7" name="Rectangle 6"/>
            <p:cNvSpPr/>
            <p:nvPr/>
          </p:nvSpPr>
          <p:spPr>
            <a:xfrm>
              <a:off x="0" y="980728"/>
              <a:ext cx="9144000" cy="338554"/>
            </a:xfrm>
            <a:prstGeom prst="rect">
              <a:avLst/>
            </a:prstGeom>
          </p:spPr>
          <p:txBody>
            <a:bodyPr wrap="square">
              <a:spAutoFit/>
            </a:bodyPr>
            <a:lstStyle/>
            <a:p>
              <a:pPr algn="ctr"/>
              <a:r>
                <a:rPr lang="fr-FR" sz="1600" b="1" dirty="0" smtClean="0"/>
                <a:t>pour 100 000 habitants standardisés à la population mondiale [</a:t>
              </a:r>
              <a:r>
                <a:rPr lang="fr-FR" sz="1600" b="1" i="1" dirty="0" smtClean="0"/>
                <a:t>I.C. 95 %</a:t>
              </a:r>
              <a:r>
                <a:rPr lang="fr-FR" sz="1600" b="1" dirty="0" smtClean="0"/>
                <a:t>], 2003-2007</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2"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1+#ppt_w/2"/>
                                          </p:val>
                                        </p:tav>
                                        <p:tav tm="100000">
                                          <p:val>
                                            <p:strVal val="#ppt_x"/>
                                          </p:val>
                                        </p:tav>
                                      </p:tavLst>
                                    </p:anim>
                                    <p:anim calcmode="lin" valueType="num">
                                      <p:cBhvr additive="base">
                                        <p:cTn id="15"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0.70"/>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1259632" y="821669"/>
          <a:ext cx="6984776" cy="5991707"/>
        </p:xfrm>
        <a:graphic>
          <a:graphicData uri="http://schemas.openxmlformats.org/drawingml/2006/table">
            <a:tbl>
              <a:tblPr/>
              <a:tblGrid>
                <a:gridCol w="2664776"/>
                <a:gridCol w="1080000"/>
                <a:gridCol w="1368272"/>
                <a:gridCol w="1871728"/>
              </a:tblGrid>
              <a:tr h="311424">
                <a:tc>
                  <a:txBody>
                    <a:bodyPr/>
                    <a:lstStyle/>
                    <a:p>
                      <a:pPr algn="l" fontAlgn="b"/>
                      <a:endParaRPr lang="fr-FR" sz="1400" b="0" i="0" u="none" strike="noStrike" dirty="0">
                        <a:solidFill>
                          <a:srgbClr val="000000"/>
                        </a:solidFill>
                        <a:latin typeface="Calibri"/>
                      </a:endParaRPr>
                    </a:p>
                  </a:txBody>
                  <a:tcPr marL="8603" marR="8603" marT="8603" marB="0" anchor="b">
                    <a:lnL>
                      <a:noFill/>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gridSpan="2">
                  <a:txBody>
                    <a:bodyPr/>
                    <a:lstStyle/>
                    <a:p>
                      <a:pPr algn="ctr" fontAlgn="b"/>
                      <a:r>
                        <a:rPr lang="fr-FR" sz="1400" b="1" i="0" u="none" strike="noStrike" dirty="0" smtClean="0">
                          <a:solidFill>
                            <a:srgbClr val="000000"/>
                          </a:solidFill>
                          <a:latin typeface="Calibri"/>
                        </a:rPr>
                        <a:t>Incidence observée</a:t>
                      </a:r>
                      <a:endParaRPr lang="fr-FR" sz="1400" b="1"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hMerge="1">
                  <a:txBody>
                    <a:bodyPr/>
                    <a:lstStyle/>
                    <a:p>
                      <a:endParaRPr lang="fr-FR"/>
                    </a:p>
                  </a:txBody>
                  <a:tcPr/>
                </a:tc>
                <a:tc>
                  <a:txBody>
                    <a:bodyPr/>
                    <a:lstStyle/>
                    <a:p>
                      <a:pPr algn="ctr" fontAlgn="b"/>
                      <a:r>
                        <a:rPr lang="fr-FR" sz="1400" b="1" i="0" u="none" strike="noStrike" dirty="0">
                          <a:solidFill>
                            <a:srgbClr val="000000"/>
                          </a:solidFill>
                          <a:latin typeface="Calibri"/>
                        </a:rPr>
                        <a:t>Incidence estimée</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r>
              <a:tr h="311424">
                <a:tc>
                  <a:txBody>
                    <a:bodyPr/>
                    <a:lstStyle/>
                    <a:p>
                      <a:pPr algn="l" fontAlgn="b"/>
                      <a:endParaRPr lang="fr-FR" sz="1400" b="0" i="0" u="none" strike="noStrike" dirty="0">
                        <a:solidFill>
                          <a:srgbClr val="000000"/>
                        </a:solidFill>
                        <a:latin typeface="Calibri"/>
                      </a:endParaRPr>
                    </a:p>
                  </a:txBody>
                  <a:tcPr marL="8603" marR="8603" marT="8603"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2">
                  <a:txBody>
                    <a:bodyPr/>
                    <a:lstStyle/>
                    <a:p>
                      <a:pPr algn="ctr" fontAlgn="b"/>
                      <a:r>
                        <a:rPr lang="fr-FR" sz="1600" b="1" i="0" u="none" strike="noStrike" dirty="0" smtClean="0">
                          <a:solidFill>
                            <a:srgbClr val="000000"/>
                          </a:solidFill>
                          <a:latin typeface="Calibri"/>
                        </a:rPr>
                        <a:t>Martinique</a:t>
                      </a:r>
                    </a:p>
                    <a:p>
                      <a:pPr algn="ctr" fontAlgn="b"/>
                      <a:r>
                        <a:rPr lang="fr-FR" sz="1600" b="1" i="0" u="none" strike="noStrike" dirty="0" smtClean="0">
                          <a:solidFill>
                            <a:srgbClr val="000000"/>
                          </a:solidFill>
                          <a:latin typeface="Calibri"/>
                        </a:rPr>
                        <a:t>1998-2002</a:t>
                      </a:r>
                      <a:endParaRPr lang="fr-FR" sz="1600" b="1"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fr-FR"/>
                    </a:p>
                  </a:txBody>
                  <a:tcPr/>
                </a:tc>
                <a:tc>
                  <a:txBody>
                    <a:bodyPr/>
                    <a:lstStyle/>
                    <a:p>
                      <a:pPr algn="ctr" fontAlgn="b"/>
                      <a:r>
                        <a:rPr lang="fr-FR" sz="1600" b="1" i="0" u="none" strike="noStrike" dirty="0" smtClean="0">
                          <a:solidFill>
                            <a:srgbClr val="000000"/>
                          </a:solidFill>
                          <a:latin typeface="Calibri"/>
                        </a:rPr>
                        <a:t>Métropole</a:t>
                      </a:r>
                    </a:p>
                    <a:p>
                      <a:pPr algn="ctr" fontAlgn="b"/>
                      <a:r>
                        <a:rPr lang="fr-FR" sz="1600" b="1" i="0" u="none" strike="noStrike" dirty="0" smtClean="0">
                          <a:solidFill>
                            <a:srgbClr val="000000"/>
                          </a:solidFill>
                          <a:latin typeface="Calibri"/>
                        </a:rPr>
                        <a:t>en 2000</a:t>
                      </a:r>
                      <a:endParaRPr lang="fr-FR" sz="1600" b="1"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Lèvre, cavité buccale, pharynx</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18,6</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16,0-21,3</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28,2</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Œsophage</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7,2</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5,6-8,8</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9,9</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Estomac</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19,3</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16,8-21,8</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19,2</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Colon et rectum </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16,4</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14,0-18,7</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38,7</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Foie </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3,7</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2,6-4,9</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9,5</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Pancréas</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4,6</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3,3-5,9</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6,2</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Larynx</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5,2</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3,8-6,5</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9,1</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Poumon</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14,2</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12,0-16,5</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51,9</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Mélanome de la peau </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1,4</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0,7-2,1</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7,3</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smtClean="0">
                          <a:solidFill>
                            <a:srgbClr val="000000"/>
                          </a:solidFill>
                          <a:latin typeface="Calibri"/>
                        </a:rPr>
                        <a:t>Prostate</a:t>
                      </a:r>
                      <a:endParaRPr lang="fr-FR" sz="1400" b="1"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b"/>
                      <a:r>
                        <a:rPr lang="fr-FR" sz="1400" b="1" i="0" u="none" strike="noStrike" dirty="0" smtClean="0">
                          <a:solidFill>
                            <a:srgbClr val="000000"/>
                          </a:solidFill>
                          <a:latin typeface="Calibri"/>
                        </a:rPr>
                        <a:t>155,0</a:t>
                      </a:r>
                      <a:endParaRPr lang="fr-FR" sz="1400" b="1"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b"/>
                      <a:r>
                        <a:rPr lang="fr-FR" sz="1400" b="1" i="0" u="none" strike="noStrike" dirty="0" smtClean="0">
                          <a:solidFill>
                            <a:srgbClr val="000000"/>
                          </a:solidFill>
                          <a:latin typeface="Calibri"/>
                        </a:rPr>
                        <a:t>[</a:t>
                      </a:r>
                      <a:r>
                        <a:rPr lang="fr-FR" sz="1400" b="1" i="1" u="none" strike="noStrike" dirty="0" smtClean="0">
                          <a:solidFill>
                            <a:srgbClr val="000000"/>
                          </a:solidFill>
                          <a:latin typeface="Calibri"/>
                        </a:rPr>
                        <a:t>147,0-162,0</a:t>
                      </a:r>
                      <a:r>
                        <a:rPr lang="fr-FR" sz="1400" b="1" i="0" u="none" strike="noStrike" dirty="0" smtClean="0">
                          <a:solidFill>
                            <a:srgbClr val="000000"/>
                          </a:solidFill>
                          <a:latin typeface="Calibri"/>
                        </a:rPr>
                        <a:t>]</a:t>
                      </a:r>
                      <a:endParaRPr lang="fr-FR" sz="1400" b="1"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c>
                  <a:txBody>
                    <a:bodyPr/>
                    <a:lstStyle/>
                    <a:p>
                      <a:pPr algn="ctr" fontAlgn="b"/>
                      <a:r>
                        <a:rPr lang="fr-FR" sz="1400" b="1" i="0" u="none" strike="noStrike" dirty="0">
                          <a:solidFill>
                            <a:srgbClr val="000000"/>
                          </a:solidFill>
                          <a:latin typeface="Calibri"/>
                        </a:rPr>
                        <a:t>80,4</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0000"/>
                    </a:solidFill>
                  </a:tcPr>
                </a:tc>
              </a:tr>
              <a:tr h="288000">
                <a:tc>
                  <a:txBody>
                    <a:bodyPr/>
                    <a:lstStyle/>
                    <a:p>
                      <a:pPr algn="l" fontAlgn="b"/>
                      <a:r>
                        <a:rPr lang="fr-FR" sz="1400" b="1" i="0" u="none" strike="noStrike" dirty="0" smtClean="0">
                          <a:solidFill>
                            <a:srgbClr val="000000"/>
                          </a:solidFill>
                          <a:latin typeface="Calibri"/>
                        </a:rPr>
                        <a:t>Testicules</a:t>
                      </a:r>
                      <a:endParaRPr lang="fr-FR" sz="1400" b="1"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1,1</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0,5-1,8</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5,6</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smtClean="0">
                          <a:solidFill>
                            <a:srgbClr val="000000"/>
                          </a:solidFill>
                          <a:latin typeface="Calibri"/>
                        </a:rPr>
                        <a:t>Vessie</a:t>
                      </a:r>
                      <a:endParaRPr lang="fr-FR" sz="1400" b="1"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7,0</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5,5-8,6</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16,6</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smtClean="0">
                          <a:solidFill>
                            <a:srgbClr val="000000"/>
                          </a:solidFill>
                          <a:latin typeface="Calibri"/>
                        </a:rPr>
                        <a:t>Rein</a:t>
                      </a:r>
                      <a:endParaRPr lang="fr-FR" sz="1400" b="1"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2,7</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1,8-3,7</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11,3</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Système nerveux central </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3,0</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1,9-4,1</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5,6</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Thyroïde </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1,0</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0,4-1,6</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3,1</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Lymphome malin non Hodgkinien </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10,0</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8,1-11,9</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12,2</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Maladie de Hodgkin </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0,8</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0,3-1,4</a:t>
                      </a:r>
                      <a:r>
                        <a:rPr lang="fr-FR" sz="1400" b="0" i="0" u="none" strike="noStrike" dirty="0" smtClean="0">
                          <a:solidFill>
                            <a:srgbClr val="000000"/>
                          </a:solidFill>
                          <a:latin typeface="Calibri"/>
                        </a:rPr>
                        <a:t>] </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2,4</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88000">
                <a:tc>
                  <a:txBody>
                    <a:bodyPr/>
                    <a:lstStyle/>
                    <a:p>
                      <a:pPr algn="l" fontAlgn="b"/>
                      <a:r>
                        <a:rPr lang="fr-FR" sz="1400" b="1" i="0" u="none" strike="noStrike" dirty="0">
                          <a:solidFill>
                            <a:srgbClr val="000000"/>
                          </a:solidFill>
                          <a:latin typeface="Calibri"/>
                        </a:rPr>
                        <a:t>Myélome multiple </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fr-FR" sz="1400" b="0" i="0" u="none" strike="noStrike" dirty="0" smtClean="0">
                          <a:solidFill>
                            <a:srgbClr val="000000"/>
                          </a:solidFill>
                          <a:latin typeface="Calibri"/>
                        </a:rPr>
                        <a:t>7,3</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400" b="0" i="0" u="none" strike="noStrike" dirty="0" smtClean="0">
                          <a:solidFill>
                            <a:srgbClr val="000000"/>
                          </a:solidFill>
                          <a:latin typeface="Calibri"/>
                        </a:rPr>
                        <a:t>[</a:t>
                      </a:r>
                      <a:r>
                        <a:rPr lang="fr-FR" sz="1400" b="0" i="1" u="none" strike="noStrike" dirty="0" smtClean="0">
                          <a:solidFill>
                            <a:srgbClr val="000000"/>
                          </a:solidFill>
                          <a:latin typeface="Calibri"/>
                        </a:rPr>
                        <a:t>5,7-8,8</a:t>
                      </a:r>
                      <a:r>
                        <a:rPr lang="fr-FR" sz="1400" b="0" i="0" u="none" strike="noStrike" dirty="0" smtClean="0">
                          <a:solidFill>
                            <a:srgbClr val="000000"/>
                          </a:solidFill>
                          <a:latin typeface="Calibri"/>
                        </a:rPr>
                        <a:t>]</a:t>
                      </a:r>
                      <a:endParaRPr lang="fr-FR" sz="1400" b="0" i="0" u="none" strike="noStrike" dirty="0">
                        <a:solidFill>
                          <a:srgbClr val="000000"/>
                        </a:solidFill>
                        <a:latin typeface="Calibri"/>
                      </a:endParaRP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fontAlgn="b"/>
                      <a:r>
                        <a:rPr lang="fr-FR" sz="1400" b="0" i="0" u="none" strike="noStrike" dirty="0">
                          <a:solidFill>
                            <a:srgbClr val="000000"/>
                          </a:solidFill>
                          <a:latin typeface="Calibri"/>
                        </a:rPr>
                        <a:t>4,2</a:t>
                      </a:r>
                    </a:p>
                  </a:txBody>
                  <a:tcPr marL="8603" marR="8603" marT="860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6" name="Rectangle 5"/>
          <p:cNvSpPr/>
          <p:nvPr/>
        </p:nvSpPr>
        <p:spPr>
          <a:xfrm>
            <a:off x="1043608" y="0"/>
            <a:ext cx="7056784" cy="861774"/>
          </a:xfrm>
          <a:prstGeom prst="rect">
            <a:avLst/>
          </a:prstGeom>
        </p:spPr>
        <p:txBody>
          <a:bodyPr wrap="square">
            <a:spAutoFit/>
          </a:bodyPr>
          <a:lstStyle/>
          <a:p>
            <a:pPr algn="ctr"/>
            <a:r>
              <a:rPr lang="fr-FR" sz="3000" b="1" i="1" dirty="0" smtClean="0">
                <a:effectLst>
                  <a:outerShdw blurRad="38100" dist="38100" dir="2700000" algn="tl">
                    <a:srgbClr val="000000">
                      <a:alpha val="43137"/>
                    </a:srgbClr>
                  </a:outerShdw>
                </a:effectLst>
              </a:rPr>
              <a:t>Taux standardisés d’incidence</a:t>
            </a:r>
          </a:p>
          <a:p>
            <a:pPr algn="ctr"/>
            <a:r>
              <a:rPr lang="fr-FR" sz="2000" b="1" dirty="0" smtClean="0"/>
              <a:t>pour 100 000 hommes-année [</a:t>
            </a:r>
            <a:r>
              <a:rPr lang="fr-FR" sz="2000" b="1" i="1" dirty="0" smtClean="0"/>
              <a:t>I.C. 95 %</a:t>
            </a:r>
            <a:r>
              <a:rPr lang="fr-FR" sz="2000" b="1" dirty="0" smtClean="0"/>
              <a:t>]</a:t>
            </a:r>
            <a:endParaRPr lang="fr-FR" sz="2000" b="1"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strVal val="#ppt_w*0.70"/>
                                          </p:val>
                                        </p:tav>
                                        <p:tav tm="100000">
                                          <p:val>
                                            <p:strVal val="#ppt_w"/>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1259632" y="2564904"/>
          <a:ext cx="7490260" cy="2505880"/>
        </p:xfrm>
        <a:graphic>
          <a:graphicData uri="http://schemas.openxmlformats.org/drawingml/2006/table">
            <a:tbl>
              <a:tblPr/>
              <a:tblGrid>
                <a:gridCol w="2448272"/>
                <a:gridCol w="1261988"/>
                <a:gridCol w="1260000"/>
                <a:gridCol w="1260000"/>
                <a:gridCol w="1260000"/>
              </a:tblGrid>
              <a:tr h="316186">
                <a:tc>
                  <a:txBody>
                    <a:bodyPr/>
                    <a:lstStyle/>
                    <a:p>
                      <a:pPr marL="457200" lvl="1" algn="l" rtl="0" eaLnBrk="1" fontAlgn="b" latinLnBrk="0" hangingPunct="1"/>
                      <a:r>
                        <a:rPr kumimoji="0" lang="fr-FR" sz="1600" b="1" i="0" u="none" strike="noStrike" kern="1200" dirty="0">
                          <a:solidFill>
                            <a:srgbClr val="000000"/>
                          </a:solidFill>
                          <a:latin typeface="Calibri"/>
                          <a:ea typeface="+mn-ea"/>
                          <a:cs typeface="+mn-cs"/>
                        </a:rPr>
                        <a:t>Population </a:t>
                      </a:r>
                    </a:p>
                  </a:txBody>
                  <a:tcPr marL="8435" marR="8435" marT="843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rtl="0" eaLnBrk="1" fontAlgn="b" latinLnBrk="0" hangingPunct="1"/>
                      <a:r>
                        <a:rPr kumimoji="0" lang="fr-FR" sz="1600" b="1" i="0" u="none" strike="noStrike" kern="1200" dirty="0">
                          <a:solidFill>
                            <a:srgbClr val="000000"/>
                          </a:solidFill>
                          <a:latin typeface="Calibri"/>
                          <a:ea typeface="+mn-ea"/>
                          <a:cs typeface="+mn-cs"/>
                        </a:rPr>
                        <a:t>Hommes </a:t>
                      </a:r>
                      <a:endParaRPr kumimoji="0" lang="fr-FR" sz="1600" b="1" i="0" u="none" strike="noStrike" kern="1200" dirty="0" smtClean="0">
                        <a:solidFill>
                          <a:srgbClr val="000000"/>
                        </a:solidFill>
                        <a:latin typeface="Calibri"/>
                        <a:ea typeface="+mn-ea"/>
                        <a:cs typeface="+mn-cs"/>
                      </a:endParaRPr>
                    </a:p>
                    <a:p>
                      <a:pPr marL="0" algn="ctr" rtl="0" eaLnBrk="1" fontAlgn="b" latinLnBrk="0" hangingPunct="1"/>
                      <a:r>
                        <a:rPr kumimoji="0" lang="fr-FR" sz="1600" b="1" i="0" u="none" strike="noStrike" kern="1200" dirty="0" smtClean="0">
                          <a:solidFill>
                            <a:srgbClr val="000000"/>
                          </a:solidFill>
                          <a:latin typeface="Calibri"/>
                          <a:ea typeface="+mn-ea"/>
                          <a:cs typeface="+mn-cs"/>
                        </a:rPr>
                        <a:t>adultes</a:t>
                      </a:r>
                      <a:endParaRPr kumimoji="0" lang="fr-FR" sz="1600" b="1" i="0" u="none" strike="noStrike" kern="1200" dirty="0">
                        <a:solidFill>
                          <a:srgbClr val="000000"/>
                        </a:solidFill>
                        <a:latin typeface="Calibri"/>
                        <a:ea typeface="+mn-ea"/>
                        <a:cs typeface="+mn-cs"/>
                      </a:endParaRP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rtl="0" eaLnBrk="1" fontAlgn="b" latinLnBrk="0" hangingPunct="1"/>
                      <a:r>
                        <a:rPr kumimoji="0" lang="fr-FR" sz="1600" b="1" i="0" u="none" strike="noStrike" kern="1200" dirty="0">
                          <a:solidFill>
                            <a:srgbClr val="000000"/>
                          </a:solidFill>
                          <a:latin typeface="Calibri"/>
                          <a:ea typeface="+mn-ea"/>
                          <a:cs typeface="+mn-cs"/>
                        </a:rPr>
                        <a:t>Femmes enceintes</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rtl="0" eaLnBrk="1" fontAlgn="b" latinLnBrk="0" hangingPunct="1"/>
                      <a:r>
                        <a:rPr kumimoji="0" lang="fr-FR" sz="1600" b="1" i="0" u="none" strike="noStrike" kern="1200" dirty="0">
                          <a:solidFill>
                            <a:srgbClr val="000000"/>
                          </a:solidFill>
                          <a:latin typeface="Calibri"/>
                          <a:ea typeface="+mn-ea"/>
                          <a:cs typeface="+mn-cs"/>
                        </a:rPr>
                        <a:t>Nouveau-nés</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rtl="0" eaLnBrk="1" fontAlgn="b" latinLnBrk="0" hangingPunct="1"/>
                      <a:r>
                        <a:rPr kumimoji="0" lang="fr-FR" sz="1600" b="1" i="0" u="none" strike="noStrike" kern="1200" dirty="0">
                          <a:solidFill>
                            <a:srgbClr val="000000"/>
                          </a:solidFill>
                          <a:latin typeface="Calibri"/>
                          <a:ea typeface="+mn-ea"/>
                          <a:cs typeface="+mn-cs"/>
                        </a:rPr>
                        <a:t>Femmes enceintes</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r>
              <a:tr h="223885">
                <a:tc>
                  <a:txBody>
                    <a:bodyPr/>
                    <a:lstStyle/>
                    <a:p>
                      <a:pPr marL="0" algn="l" rtl="0" eaLnBrk="1" fontAlgn="b" latinLnBrk="0" hangingPunct="1"/>
                      <a:r>
                        <a:rPr kumimoji="0" lang="fr-FR" sz="1600" b="1" i="0" u="none" strike="noStrike" kern="1200" dirty="0">
                          <a:solidFill>
                            <a:srgbClr val="000000"/>
                          </a:solidFill>
                          <a:latin typeface="Calibri"/>
                          <a:ea typeface="+mn-ea"/>
                          <a:cs typeface="+mn-cs"/>
                        </a:rPr>
                        <a:t>Nb</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100</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115</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109</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191</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lumMod val="40000"/>
                        <a:lumOff val="60000"/>
                      </a:schemeClr>
                    </a:solidFill>
                  </a:tcPr>
                </a:tc>
              </a:tr>
              <a:tr h="223885">
                <a:tc>
                  <a:txBody>
                    <a:bodyPr/>
                    <a:lstStyle/>
                    <a:p>
                      <a:pPr marL="0" algn="l" rtl="0" eaLnBrk="1" fontAlgn="b" latinLnBrk="0" hangingPunct="1"/>
                      <a:r>
                        <a:rPr kumimoji="0" lang="fr-FR" sz="1600" b="1" i="0" u="none" strike="noStrike" kern="1200" dirty="0">
                          <a:solidFill>
                            <a:srgbClr val="000000"/>
                          </a:solidFill>
                          <a:latin typeface="Calibri"/>
                          <a:ea typeface="+mn-ea"/>
                          <a:cs typeface="+mn-cs"/>
                        </a:rPr>
                        <a:t>Période</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1999 à 2001</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2003</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203</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2004 à 2007 </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316186">
                <a:tc>
                  <a:txBody>
                    <a:bodyPr/>
                    <a:lstStyle/>
                    <a:p>
                      <a:pPr marL="0" algn="l" rtl="0" eaLnBrk="1" fontAlgn="b" latinLnBrk="0" hangingPunct="1"/>
                      <a:r>
                        <a:rPr kumimoji="0" lang="fr-FR" sz="1600" b="1" i="0" u="none" strike="noStrike" kern="1200" dirty="0">
                          <a:solidFill>
                            <a:srgbClr val="000000"/>
                          </a:solidFill>
                          <a:latin typeface="Calibri"/>
                          <a:ea typeface="+mn-ea"/>
                          <a:cs typeface="+mn-cs"/>
                        </a:rPr>
                        <a:t>Sang</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Veineux périphérique</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Veineux périphérique</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Sang du cordon </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Veineux périphérique</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23885">
                <a:tc>
                  <a:txBody>
                    <a:bodyPr/>
                    <a:lstStyle/>
                    <a:p>
                      <a:pPr marL="0" algn="l" rtl="0" eaLnBrk="1" fontAlgn="b" latinLnBrk="0" hangingPunct="1"/>
                      <a:r>
                        <a:rPr kumimoji="0" lang="fr-FR" sz="1600" b="1" i="0" u="none" strike="noStrike" kern="1200" dirty="0">
                          <a:solidFill>
                            <a:srgbClr val="000000"/>
                          </a:solidFill>
                          <a:latin typeface="Calibri"/>
                          <a:ea typeface="+mn-ea"/>
                          <a:cs typeface="+mn-cs"/>
                        </a:rPr>
                        <a:t>Limite de détection (</a:t>
                      </a:r>
                      <a:r>
                        <a:rPr kumimoji="0" lang="fr-FR" sz="1600" b="1" i="0" u="none" strike="noStrike" kern="1200" dirty="0" err="1" smtClean="0">
                          <a:solidFill>
                            <a:srgbClr val="000000"/>
                          </a:solidFill>
                          <a:latin typeface="Calibri"/>
                          <a:ea typeface="+mn-ea"/>
                          <a:cs typeface="+mn-cs"/>
                        </a:rPr>
                        <a:t>ng.mL</a:t>
                      </a:r>
                      <a:r>
                        <a:rPr kumimoji="0" lang="fr-FR" sz="1600" b="1" i="0" u="none" strike="noStrike" kern="1200" baseline="30000" dirty="0" smtClean="0">
                          <a:solidFill>
                            <a:srgbClr val="000000"/>
                          </a:solidFill>
                          <a:latin typeface="Calibri"/>
                          <a:ea typeface="+mn-ea"/>
                          <a:cs typeface="+mn-cs"/>
                        </a:rPr>
                        <a:t>-1</a:t>
                      </a:r>
                      <a:r>
                        <a:rPr kumimoji="0" lang="fr-FR" sz="1600" b="1" i="0" u="none" strike="noStrike" kern="1200" dirty="0" smtClean="0">
                          <a:solidFill>
                            <a:srgbClr val="000000"/>
                          </a:solidFill>
                          <a:latin typeface="Calibri"/>
                          <a:ea typeface="+mn-ea"/>
                          <a:cs typeface="+mn-cs"/>
                        </a:rPr>
                        <a:t>)</a:t>
                      </a:r>
                      <a:endParaRPr kumimoji="0" lang="fr-FR" sz="1600" b="1" i="0" u="none" strike="noStrike" kern="1200" dirty="0">
                        <a:solidFill>
                          <a:srgbClr val="000000"/>
                        </a:solidFill>
                        <a:latin typeface="Calibri"/>
                        <a:ea typeface="+mn-ea"/>
                        <a:cs typeface="+mn-cs"/>
                      </a:endParaRP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1</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0,5</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0,5</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0,25</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23885">
                <a:tc>
                  <a:txBody>
                    <a:bodyPr/>
                    <a:lstStyle/>
                    <a:p>
                      <a:pPr marL="0" algn="l" rtl="0" eaLnBrk="1" fontAlgn="b" latinLnBrk="0" hangingPunct="1"/>
                      <a:r>
                        <a:rPr kumimoji="0" lang="fr-FR" sz="1600" b="1" i="0" u="none" strike="noStrike" kern="1200" dirty="0">
                          <a:solidFill>
                            <a:srgbClr val="000000"/>
                          </a:solidFill>
                          <a:latin typeface="Calibri"/>
                          <a:ea typeface="+mn-ea"/>
                          <a:cs typeface="+mn-cs"/>
                        </a:rPr>
                        <a:t>% de détection</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88</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87</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61</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76</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23885">
                <a:tc>
                  <a:txBody>
                    <a:bodyPr/>
                    <a:lstStyle/>
                    <a:p>
                      <a:pPr marL="0" algn="l" rtl="0" eaLnBrk="1" fontAlgn="b" latinLnBrk="0" hangingPunct="1"/>
                      <a:r>
                        <a:rPr kumimoji="0" lang="fr-FR" sz="1600" b="1" i="0" u="none" strike="noStrike" kern="1200" dirty="0">
                          <a:solidFill>
                            <a:srgbClr val="000000"/>
                          </a:solidFill>
                          <a:latin typeface="Calibri"/>
                          <a:ea typeface="+mn-ea"/>
                          <a:cs typeface="+mn-cs"/>
                        </a:rPr>
                        <a:t>Médiane (</a:t>
                      </a:r>
                      <a:r>
                        <a:rPr kumimoji="0" lang="fr-FR" sz="1600" b="1" i="0" u="none" strike="noStrike" kern="1200" dirty="0" err="1" smtClean="0">
                          <a:solidFill>
                            <a:srgbClr val="000000"/>
                          </a:solidFill>
                          <a:latin typeface="Calibri"/>
                          <a:ea typeface="+mn-ea"/>
                          <a:cs typeface="+mn-cs"/>
                        </a:rPr>
                        <a:t>ng.mL</a:t>
                      </a:r>
                      <a:r>
                        <a:rPr kumimoji="0" lang="fr-FR" sz="1600" b="1" i="0" u="none" strike="noStrike" kern="1200" baseline="30000" dirty="0" smtClean="0">
                          <a:solidFill>
                            <a:srgbClr val="000000"/>
                          </a:solidFill>
                          <a:latin typeface="Calibri"/>
                          <a:ea typeface="+mn-ea"/>
                          <a:cs typeface="+mn-cs"/>
                        </a:rPr>
                        <a:t>-1</a:t>
                      </a:r>
                      <a:r>
                        <a:rPr kumimoji="0" lang="fr-FR" sz="1600" b="1" i="0" u="none" strike="noStrike" kern="1200" dirty="0" smtClean="0">
                          <a:solidFill>
                            <a:srgbClr val="000000"/>
                          </a:solidFill>
                          <a:latin typeface="Calibri"/>
                          <a:ea typeface="+mn-ea"/>
                          <a:cs typeface="+mn-cs"/>
                        </a:rPr>
                        <a:t>)</a:t>
                      </a:r>
                      <a:endParaRPr kumimoji="0" lang="fr-FR" sz="1600" b="1" i="0" u="none" strike="noStrike" kern="1200" dirty="0">
                        <a:solidFill>
                          <a:srgbClr val="000000"/>
                        </a:solidFill>
                        <a:latin typeface="Calibri"/>
                        <a:ea typeface="+mn-ea"/>
                        <a:cs typeface="+mn-cs"/>
                      </a:endParaRP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5,2</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2,2</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0,7</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0,6</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5">
                        <a:lumMod val="40000"/>
                        <a:lumOff val="60000"/>
                      </a:schemeClr>
                    </a:solidFill>
                  </a:tcPr>
                </a:tc>
              </a:tr>
              <a:tr h="223885">
                <a:tc>
                  <a:txBody>
                    <a:bodyPr/>
                    <a:lstStyle/>
                    <a:p>
                      <a:pPr marL="0" algn="l" rtl="0" eaLnBrk="1" fontAlgn="b" latinLnBrk="0" hangingPunct="1"/>
                      <a:r>
                        <a:rPr kumimoji="0" lang="fr-FR" sz="1600" b="1" i="0" u="none" strike="noStrike" kern="1200" dirty="0">
                          <a:solidFill>
                            <a:srgbClr val="000000"/>
                          </a:solidFill>
                          <a:latin typeface="Calibri"/>
                          <a:ea typeface="+mn-ea"/>
                          <a:cs typeface="+mn-cs"/>
                        </a:rPr>
                        <a:t>Max. (</a:t>
                      </a:r>
                      <a:r>
                        <a:rPr kumimoji="0" lang="fr-FR" sz="1600" b="1" i="0" u="none" strike="noStrike" kern="1200" dirty="0" err="1" smtClean="0">
                          <a:solidFill>
                            <a:srgbClr val="000000"/>
                          </a:solidFill>
                          <a:latin typeface="Calibri"/>
                          <a:ea typeface="+mn-ea"/>
                          <a:cs typeface="+mn-cs"/>
                        </a:rPr>
                        <a:t>ng.mL</a:t>
                      </a:r>
                      <a:r>
                        <a:rPr kumimoji="0" lang="fr-FR" sz="1600" b="1" i="0" u="none" strike="noStrike" kern="1200" baseline="30000" dirty="0" smtClean="0">
                          <a:solidFill>
                            <a:srgbClr val="000000"/>
                          </a:solidFill>
                          <a:latin typeface="Calibri"/>
                          <a:ea typeface="+mn-ea"/>
                          <a:cs typeface="+mn-cs"/>
                        </a:rPr>
                        <a:t>-1</a:t>
                      </a:r>
                      <a:r>
                        <a:rPr kumimoji="0" lang="fr-FR" sz="1600" b="1" i="0" u="none" strike="noStrike" kern="1200" dirty="0" smtClean="0">
                          <a:solidFill>
                            <a:srgbClr val="000000"/>
                          </a:solidFill>
                          <a:latin typeface="Calibri"/>
                          <a:ea typeface="+mn-ea"/>
                          <a:cs typeface="+mn-cs"/>
                        </a:rPr>
                        <a:t>)</a:t>
                      </a:r>
                      <a:endParaRPr kumimoji="0" lang="fr-FR" sz="1600" b="1" i="0" u="none" strike="noStrike" kern="1200" dirty="0">
                        <a:solidFill>
                          <a:srgbClr val="000000"/>
                        </a:solidFill>
                        <a:latin typeface="Calibri"/>
                        <a:ea typeface="+mn-ea"/>
                        <a:cs typeface="+mn-cs"/>
                      </a:endParaRP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104</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16,6</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3,7</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algn="ctr" rtl="0" eaLnBrk="1" fontAlgn="b" latinLnBrk="0" hangingPunct="1"/>
                      <a:r>
                        <a:rPr kumimoji="0" lang="fr-FR" sz="1600" b="0" i="0" u="none" strike="noStrike" kern="1200" dirty="0">
                          <a:solidFill>
                            <a:srgbClr val="000000"/>
                          </a:solidFill>
                          <a:latin typeface="Calibri"/>
                          <a:ea typeface="+mn-ea"/>
                          <a:cs typeface="+mn-cs"/>
                        </a:rPr>
                        <a:t>13,2</a:t>
                      </a:r>
                    </a:p>
                  </a:txBody>
                  <a:tcPr marL="8435" marR="8435" marT="84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5">
                        <a:lumMod val="40000"/>
                        <a:lumOff val="60000"/>
                      </a:schemeClr>
                    </a:solidFill>
                  </a:tcPr>
                </a:tc>
              </a:tr>
            </a:tbl>
          </a:graphicData>
        </a:graphic>
      </p:graphicFrame>
      <p:sp>
        <p:nvSpPr>
          <p:cNvPr id="5" name="Rectangle 4"/>
          <p:cNvSpPr/>
          <p:nvPr/>
        </p:nvSpPr>
        <p:spPr>
          <a:xfrm>
            <a:off x="1187624" y="962725"/>
            <a:ext cx="7416824" cy="1015663"/>
          </a:xfrm>
          <a:prstGeom prst="rect">
            <a:avLst/>
          </a:prstGeom>
        </p:spPr>
        <p:txBody>
          <a:bodyPr wrap="square">
            <a:spAutoFit/>
          </a:bodyPr>
          <a:lstStyle/>
          <a:p>
            <a:pPr algn="ctr"/>
            <a:r>
              <a:rPr lang="fr-FR" sz="3000" b="1" i="1" dirty="0" smtClean="0">
                <a:effectLst>
                  <a:outerShdw blurRad="38100" dist="38100" dir="2700000" algn="tl">
                    <a:srgbClr val="000000">
                      <a:alpha val="43137"/>
                    </a:srgbClr>
                  </a:outerShdw>
                </a:effectLst>
              </a:rPr>
              <a:t>Imprégnation au </a:t>
            </a:r>
            <a:r>
              <a:rPr lang="fr-FR" sz="3000" b="1" i="1" dirty="0" err="1" smtClean="0">
                <a:effectLst>
                  <a:outerShdw blurRad="38100" dist="38100" dir="2700000" algn="tl">
                    <a:srgbClr val="000000">
                      <a:alpha val="43137"/>
                    </a:srgbClr>
                  </a:outerShdw>
                </a:effectLst>
              </a:rPr>
              <a:t>chlordécone</a:t>
            </a:r>
            <a:r>
              <a:rPr lang="fr-FR" sz="3000" b="1" i="1" dirty="0" smtClean="0">
                <a:effectLst>
                  <a:outerShdw blurRad="38100" dist="38100" dir="2700000" algn="tl">
                    <a:srgbClr val="000000">
                      <a:alpha val="43137"/>
                    </a:srgbClr>
                  </a:outerShdw>
                </a:effectLst>
              </a:rPr>
              <a:t> de la population guadeloupéenne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9392"/>
            <a:ext cx="9144000" cy="1077218"/>
          </a:xfrm>
          <a:prstGeom prst="rect">
            <a:avLst/>
          </a:prstGeom>
          <a:solidFill>
            <a:schemeClr val="accent2">
              <a:lumMod val="40000"/>
              <a:lumOff val="60000"/>
            </a:schemeClr>
          </a:solidFill>
        </p:spPr>
        <p:txBody>
          <a:bodyPr wrap="square">
            <a:spAutoFit/>
          </a:bodyPr>
          <a:lstStyle/>
          <a:p>
            <a:r>
              <a:rPr lang="fr-FR" sz="3200" b="1" i="1" dirty="0" smtClean="0">
                <a:effectLst>
                  <a:outerShdw blurRad="38100" dist="38100" dir="2700000" algn="tl">
                    <a:srgbClr val="000000">
                      <a:alpha val="43137"/>
                    </a:srgbClr>
                  </a:outerShdw>
                </a:effectLst>
              </a:rPr>
              <a:t>Les écosystèmes littoraux remarquables de</a:t>
            </a:r>
          </a:p>
          <a:p>
            <a:pPr algn="ctr"/>
            <a:r>
              <a:rPr lang="fr-FR" sz="3200" b="1" i="1" dirty="0" smtClean="0">
                <a:effectLst>
                  <a:outerShdw blurRad="38100" dist="38100" dir="2700000" algn="tl">
                    <a:srgbClr val="000000">
                      <a:alpha val="43137"/>
                    </a:srgbClr>
                  </a:outerShdw>
                </a:effectLst>
              </a:rPr>
              <a:t>la Martinique</a:t>
            </a:r>
            <a:endParaRPr lang="fr-FR" sz="3200" dirty="0"/>
          </a:p>
        </p:txBody>
      </p:sp>
      <p:pic>
        <p:nvPicPr>
          <p:cNvPr id="1026" name="Picture 2"/>
          <p:cNvPicPr>
            <a:picLocks noGrp="1" noChangeAspect="1" noChangeArrowheads="1"/>
          </p:cNvPicPr>
          <p:nvPr>
            <p:ph idx="1"/>
          </p:nvPr>
        </p:nvPicPr>
        <p:blipFill>
          <a:blip r:embed="rId2" cstate="print">
            <a:lum bright="-39000"/>
          </a:blip>
          <a:srcRect/>
          <a:stretch>
            <a:fillRect/>
          </a:stretch>
        </p:blipFill>
        <p:spPr bwMode="auto">
          <a:xfrm>
            <a:off x="1890422" y="462521"/>
            <a:ext cx="5525386" cy="62788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strVal val="#ppt_w*0.70"/>
                                          </p:val>
                                        </p:tav>
                                        <p:tav tm="100000">
                                          <p:val>
                                            <p:strVal val="#ppt_w"/>
                                          </p:val>
                                        </p:tav>
                                      </p:tavLst>
                                    </p:anim>
                                    <p:anim calcmode="lin" valueType="num">
                                      <p:cBhvr>
                                        <p:cTn id="15" dur="1000" fill="hold"/>
                                        <p:tgtEl>
                                          <p:spTgt spid="1026"/>
                                        </p:tgtEl>
                                        <p:attrNameLst>
                                          <p:attrName>ppt_h</p:attrName>
                                        </p:attrNameLst>
                                      </p:cBhvr>
                                      <p:tavLst>
                                        <p:tav tm="0">
                                          <p:val>
                                            <p:strVal val="#ppt_h"/>
                                          </p:val>
                                        </p:tav>
                                        <p:tav tm="100000">
                                          <p:val>
                                            <p:strVal val="#ppt_h"/>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3851</TotalTime>
  <Words>1454</Words>
  <Application>Microsoft Office PowerPoint</Application>
  <PresentationFormat>Affichage à l'écran (4:3)</PresentationFormat>
  <Paragraphs>400</Paragraphs>
  <Slides>22</Slides>
  <Notes>7</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Débit</vt:lpstr>
      <vt:lpstr>Diapositive 1</vt:lpstr>
      <vt:lpstr>Diapositive 2</vt:lpstr>
      <vt:lpstr>Diapositive 3</vt:lpstr>
      <vt:lpstr>Historique de la molécule </vt:lpstr>
      <vt:lpstr>Diapositive 5</vt:lpstr>
      <vt:lpstr>Diapositive 6</vt:lpstr>
      <vt:lpstr>Diapositive 7</vt:lpstr>
      <vt:lpstr>Diapositive 8</vt:lpstr>
      <vt:lpstr>Diapositive 9</vt:lpstr>
      <vt:lpstr>Les problématiques</vt:lpstr>
      <vt:lpstr>Les paramètres étudiés</vt:lpstr>
      <vt:lpstr>Poly-contamination des sols de mangrove </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vector>
  </TitlesOfParts>
  <Company>IRD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Perturbations /stress</dc:title>
  <dc:creator>Guiral</dc:creator>
  <cp:lastModifiedBy>Guiral</cp:lastModifiedBy>
  <cp:revision>167</cp:revision>
  <dcterms:created xsi:type="dcterms:W3CDTF">2009-09-24T17:20:12Z</dcterms:created>
  <dcterms:modified xsi:type="dcterms:W3CDTF">2011-10-24T20:45:25Z</dcterms:modified>
</cp:coreProperties>
</file>