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754" r:id="rId1"/>
    <p:sldMasterId id="2147483766" r:id="rId2"/>
  </p:sldMasterIdLst>
  <p:notesMasterIdLst>
    <p:notesMasterId r:id="rId16"/>
  </p:notesMasterIdLst>
  <p:handoutMasterIdLst>
    <p:handoutMasterId r:id="rId17"/>
  </p:handoutMasterIdLst>
  <p:sldIdLst>
    <p:sldId id="360" r:id="rId3"/>
    <p:sldId id="801" r:id="rId4"/>
    <p:sldId id="808" r:id="rId5"/>
    <p:sldId id="809" r:id="rId6"/>
    <p:sldId id="802" r:id="rId7"/>
    <p:sldId id="530" r:id="rId8"/>
    <p:sldId id="803" r:id="rId9"/>
    <p:sldId id="805" r:id="rId10"/>
    <p:sldId id="807" r:id="rId11"/>
    <p:sldId id="813" r:id="rId12"/>
    <p:sldId id="810" r:id="rId13"/>
    <p:sldId id="811" r:id="rId14"/>
    <p:sldId id="812" r:id="rId15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C85"/>
    <a:srgbClr val="0065BD"/>
    <a:srgbClr val="F0AB00"/>
    <a:srgbClr val="3DB7E4"/>
    <a:srgbClr val="2778D9"/>
    <a:srgbClr val="A50021"/>
    <a:srgbClr val="448BBC"/>
    <a:srgbClr val="3A73C6"/>
    <a:srgbClr val="2B88D5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 snapToGrid="0" snapToObjects="1">
      <p:cViewPr varScale="1">
        <p:scale>
          <a:sx n="84" d="100"/>
          <a:sy n="84" d="100"/>
        </p:scale>
        <p:origin x="869" y="82"/>
      </p:cViewPr>
      <p:guideLst>
        <p:guide orient="horz" pos="2152"/>
        <p:guide pos="2879"/>
      </p:guideLst>
    </p:cSldViewPr>
  </p:slideViewPr>
  <p:outlineViewPr>
    <p:cViewPr>
      <p:scale>
        <a:sx n="33" d="100"/>
        <a:sy n="33" d="100"/>
      </p:scale>
      <p:origin x="0" y="206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4FBA9-7F07-2D4B-997B-1AB299F3667F}" type="datetime1">
              <a:rPr lang="fr-FR" smtClean="0"/>
              <a:t>05/04/2016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548B3-2F10-4043-A8DD-A9A9F4E36E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1376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68C41-009D-AC41-AAB8-47F731F70028}" type="datetime1">
              <a:rPr lang="fr-FR" smtClean="0"/>
              <a:t>05/04/2016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44E26-54FD-2345-B311-D90318661A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7667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mtClean="0">
                <a:ea typeface="ＭＳ Ｐゴシック" pitchFamily="34" charset="-128"/>
              </a:rPr>
              <a:t>Tu trouves cela simple???!!!</a:t>
            </a:r>
          </a:p>
        </p:txBody>
      </p:sp>
      <p:sp>
        <p:nvSpPr>
          <p:cNvPr id="942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7C7E946-CA1B-4760-BBE9-B84CC9624745}" type="slidenum">
              <a:rPr lang="fr-FR" altLang="fr-FR" smtClean="0"/>
              <a:pPr eaLnBrk="1" hangingPunct="1">
                <a:spcBef>
                  <a:spcPct val="0"/>
                </a:spcBef>
              </a:pPr>
              <a:t>2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51457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44E26-54FD-2345-B311-D90318661AE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60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r 9"/>
          <p:cNvGrpSpPr/>
          <p:nvPr userDrawn="1"/>
        </p:nvGrpSpPr>
        <p:grpSpPr>
          <a:xfrm>
            <a:off x="1" y="0"/>
            <a:ext cx="9144000" cy="6876000"/>
            <a:chOff x="1" y="0"/>
            <a:chExt cx="9144000" cy="6876000"/>
          </a:xfrm>
        </p:grpSpPr>
        <p:pic>
          <p:nvPicPr>
            <p:cNvPr id="11" name="Image 10" descr="fond_titre.gif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8" t="13089" r="20146" b="21875"/>
            <a:stretch/>
          </p:blipFill>
          <p:spPr>
            <a:xfrm>
              <a:off x="1" y="0"/>
              <a:ext cx="9144000" cy="6876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 userDrawn="1"/>
          </p:nvSpPr>
          <p:spPr>
            <a:xfrm>
              <a:off x="1460500" y="2120900"/>
              <a:ext cx="5993848" cy="22225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Titre 15"/>
          <p:cNvSpPr>
            <a:spLocks noGrp="1"/>
          </p:cNvSpPr>
          <p:nvPr>
            <p:ph type="title" hasCustomPrompt="1"/>
          </p:nvPr>
        </p:nvSpPr>
        <p:spPr>
          <a:xfrm>
            <a:off x="1080000" y="1800000"/>
            <a:ext cx="6515101" cy="1231106"/>
          </a:xfrm>
        </p:spPr>
        <p:txBody>
          <a:bodyPr lIns="0" tIns="0" bIns="0" anchor="t">
            <a:spAutoFit/>
          </a:bodyPr>
          <a:lstStyle>
            <a:lvl1pPr>
              <a:defRPr sz="4000" b="1" cap="all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17" name="Image 16" descr="Logo-AMU_fond_fonc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59" y="5642125"/>
            <a:ext cx="2882155" cy="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EA5A-E272-CA42-869A-5E371E10845E}" type="datetime1">
              <a:rPr lang="fr-FR" smtClean="0"/>
              <a:t>05/04/2016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 </a:t>
            </a:r>
          </a:p>
          <a:p>
            <a:r>
              <a:rPr lang="fr-FR" dirty="0" smtClean="0"/>
              <a:t>&gt; Titre de la partie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31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65493"/>
            <a:ext cx="2057400" cy="588691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65493"/>
            <a:ext cx="6019800" cy="588691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0774-8641-1F41-BEFD-51BA9BA65782}" type="datetime1">
              <a:rPr lang="fr-FR" smtClean="0"/>
              <a:t>05/04/2016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 </a:t>
            </a:r>
          </a:p>
          <a:p>
            <a:r>
              <a:rPr lang="fr-FR" dirty="0" smtClean="0"/>
              <a:t>&gt; Titre de la partie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696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bandeau_jaune_o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re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4419600" cy="808038"/>
          </a:xfrm>
        </p:spPr>
        <p:txBody>
          <a:bodyPr/>
          <a:lstStyle>
            <a:lvl1pPr algn="l">
              <a:defRPr sz="28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/>
          </p:nvPr>
        </p:nvSpPr>
        <p:spPr>
          <a:xfrm>
            <a:off x="457200" y="1447800"/>
            <a:ext cx="4419600" cy="457200"/>
          </a:xfrm>
        </p:spPr>
        <p:txBody>
          <a:bodyPr>
            <a:normAutofit/>
          </a:bodyPr>
          <a:lstStyle>
            <a:lvl1pPr>
              <a:buFontTx/>
              <a:buNone/>
              <a:defRPr sz="2800" b="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FR" dirty="0" smtClean="0"/>
              <a:t>Cliquez</a:t>
            </a:r>
          </a:p>
        </p:txBody>
      </p:sp>
      <p:sp>
        <p:nvSpPr>
          <p:cNvPr id="15" name="Espace réservé du texte 19"/>
          <p:cNvSpPr>
            <a:spLocks noGrp="1"/>
          </p:cNvSpPr>
          <p:nvPr>
            <p:ph type="body" sz="quarter" idx="11"/>
          </p:nvPr>
        </p:nvSpPr>
        <p:spPr>
          <a:xfrm>
            <a:off x="457200" y="2362200"/>
            <a:ext cx="4419600" cy="2743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95299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bandeau_bleu_o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3962400" cy="808038"/>
          </a:xfrm>
        </p:spPr>
        <p:txBody>
          <a:bodyPr/>
          <a:lstStyle>
            <a:lvl1pPr algn="l">
              <a:defRPr sz="28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/>
          </p:nvPr>
        </p:nvSpPr>
        <p:spPr>
          <a:xfrm>
            <a:off x="457200" y="1447800"/>
            <a:ext cx="3962400" cy="457200"/>
          </a:xfrm>
        </p:spPr>
        <p:txBody>
          <a:bodyPr>
            <a:normAutofit/>
          </a:bodyPr>
          <a:lstStyle>
            <a:lvl1pPr>
              <a:buFontTx/>
              <a:buNone/>
              <a:defRPr sz="2800" b="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FR" dirty="0" smtClean="0"/>
              <a:t>Cliquez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/>
          </p:nvPr>
        </p:nvSpPr>
        <p:spPr>
          <a:xfrm>
            <a:off x="4419600" y="2362200"/>
            <a:ext cx="4419600" cy="2743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32359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724150" y="0"/>
            <a:ext cx="6419850" cy="5922963"/>
          </a:xfrm>
          <a:prstGeom prst="rect">
            <a:avLst/>
          </a:prstGeom>
          <a:solidFill>
            <a:srgbClr val="EDA7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Image 7" descr="bandeau_bleu_o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2590800" cy="59229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3352800" y="2590800"/>
            <a:ext cx="5410200" cy="2133600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400" b="1" cap="all" baseline="0">
                <a:solidFill>
                  <a:srgbClr val="FFFFFF"/>
                </a:solidFill>
              </a:defRPr>
            </a:lvl1pPr>
            <a:lvl2pPr marL="971550" indent="-514350">
              <a:buFont typeface="+mj-lt"/>
              <a:buAutoNum type="arabicPeriod"/>
              <a:defRPr sz="2000" cap="all" baseline="0">
                <a:solidFill>
                  <a:srgbClr val="FFFFFF"/>
                </a:solidFill>
              </a:defRPr>
            </a:lvl2pPr>
            <a:lvl3pPr>
              <a:defRPr sz="1800" cap="all"/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3352800" y="1371600"/>
            <a:ext cx="5105400" cy="685800"/>
          </a:xfrm>
        </p:spPr>
        <p:txBody>
          <a:bodyPr/>
          <a:lstStyle>
            <a:lvl1pPr>
              <a:buFontTx/>
              <a:buNone/>
              <a:defRPr sz="4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Cliquez</a:t>
            </a:r>
          </a:p>
        </p:txBody>
      </p:sp>
    </p:spTree>
    <p:extLst>
      <p:ext uri="{BB962C8B-B14F-4D97-AF65-F5344CB8AC3E}">
        <p14:creationId xmlns:p14="http://schemas.microsoft.com/office/powerpoint/2010/main" val="445082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38850" y="2819400"/>
            <a:ext cx="3124200" cy="3103563"/>
          </a:xfrm>
          <a:prstGeom prst="rect">
            <a:avLst/>
          </a:prstGeom>
          <a:solidFill>
            <a:srgbClr val="EDA7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Image 7" descr="bandeau_jaune_o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0" y="3200400"/>
            <a:ext cx="2953512" cy="251460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8912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38850" y="2819400"/>
            <a:ext cx="3124200" cy="3103563"/>
          </a:xfrm>
          <a:prstGeom prst="rect">
            <a:avLst/>
          </a:prstGeom>
          <a:solidFill>
            <a:srgbClr val="2C9CC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Image 7" descr="bandeau_bleu_o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6096000" y="3200400"/>
            <a:ext cx="2953512" cy="251460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5301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bandeau_jaune_o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re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4419600" cy="808038"/>
          </a:xfrm>
        </p:spPr>
        <p:txBody>
          <a:bodyPr/>
          <a:lstStyle>
            <a:lvl1pPr algn="l">
              <a:defRPr sz="28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/>
          </p:nvPr>
        </p:nvSpPr>
        <p:spPr>
          <a:xfrm>
            <a:off x="457200" y="1447800"/>
            <a:ext cx="4419600" cy="457200"/>
          </a:xfrm>
        </p:spPr>
        <p:txBody>
          <a:bodyPr>
            <a:normAutofit/>
          </a:bodyPr>
          <a:lstStyle>
            <a:lvl1pPr>
              <a:buFontTx/>
              <a:buNone/>
              <a:defRPr sz="2800" b="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FR" dirty="0" smtClean="0"/>
              <a:t>Cliquez</a:t>
            </a:r>
          </a:p>
        </p:txBody>
      </p:sp>
      <p:sp>
        <p:nvSpPr>
          <p:cNvPr id="15" name="Espace réservé du texte 19"/>
          <p:cNvSpPr>
            <a:spLocks noGrp="1"/>
          </p:cNvSpPr>
          <p:nvPr>
            <p:ph type="body" sz="quarter" idx="11"/>
          </p:nvPr>
        </p:nvSpPr>
        <p:spPr>
          <a:xfrm>
            <a:off x="457200" y="2362200"/>
            <a:ext cx="4419600" cy="2743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22791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bandeau_bleu_o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3962400" cy="808038"/>
          </a:xfrm>
        </p:spPr>
        <p:txBody>
          <a:bodyPr/>
          <a:lstStyle>
            <a:lvl1pPr algn="l">
              <a:defRPr sz="28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/>
          </p:nvPr>
        </p:nvSpPr>
        <p:spPr>
          <a:xfrm>
            <a:off x="457200" y="1447800"/>
            <a:ext cx="3962400" cy="457200"/>
          </a:xfrm>
        </p:spPr>
        <p:txBody>
          <a:bodyPr>
            <a:normAutofit/>
          </a:bodyPr>
          <a:lstStyle>
            <a:lvl1pPr>
              <a:buFontTx/>
              <a:buNone/>
              <a:defRPr sz="2800" b="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FR" dirty="0" smtClean="0"/>
              <a:t>Cliquez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/>
          </p:nvPr>
        </p:nvSpPr>
        <p:spPr>
          <a:xfrm>
            <a:off x="4419600" y="2362200"/>
            <a:ext cx="4419600" cy="2743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8573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Slide_fermetu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86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 i="0">
                <a:latin typeface="Verdana"/>
                <a:cs typeface="Verdana"/>
              </a:defRPr>
            </a:lvl1pPr>
            <a:lvl2pPr marL="742950" indent="-285750">
              <a:buClr>
                <a:schemeClr val="bg2"/>
              </a:buClr>
              <a:buFont typeface="Wingdings" charset="2"/>
              <a:buChar char=""/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B1D-A7C4-9E4C-8A70-3C6F57E929CF}" type="datetime1">
              <a:rPr lang="fr-FR" smtClean="0"/>
              <a:t>05/04/2016</a:t>
            </a:fld>
            <a:endParaRPr lang="fr-FR"/>
          </a:p>
        </p:txBody>
      </p:sp>
      <p:sp>
        <p:nvSpPr>
          <p:cNvPr id="5" name="Espace réservé du pied de page 4" title="Titre de la présentation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 </a:t>
            </a:r>
          </a:p>
          <a:p>
            <a:r>
              <a:rPr lang="fr-FR" dirty="0" smtClean="0"/>
              <a:t>&gt; Titre de la partie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32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ADAF-CF71-414A-A601-A1BB1AB84F45}" type="datetime1">
              <a:rPr lang="fr-FR" smtClean="0"/>
              <a:t>05/04/2016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 </a:t>
            </a:r>
          </a:p>
          <a:p>
            <a:r>
              <a:rPr lang="fr-FR" dirty="0" smtClean="0"/>
              <a:t>&gt; Titre de la partie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22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1B48-5BB9-4F4B-B9F5-FA150DB15153}" type="datetime1">
              <a:rPr lang="fr-FR" smtClean="0"/>
              <a:t>05/04/2016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 </a:t>
            </a:r>
          </a:p>
          <a:p>
            <a:r>
              <a:rPr lang="fr-FR" dirty="0" smtClean="0"/>
              <a:t>&gt; Titre de la partie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06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EE7F-DABE-544A-8E73-7C1BB4B790B8}" type="datetime1">
              <a:rPr lang="fr-FR" smtClean="0"/>
              <a:t>05/04/2016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 </a:t>
            </a:r>
          </a:p>
          <a:p>
            <a:r>
              <a:rPr lang="fr-FR" dirty="0" smtClean="0"/>
              <a:t>&gt; Titre de la partie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48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9B11-4312-0040-8C1F-E7648001D311}" type="datetime1">
              <a:rPr lang="fr-FR" smtClean="0"/>
              <a:t>05/04/2016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 &gt; Titre de la partie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94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1A02-330E-A541-B4A6-A3883AEFFB7D}" type="datetime1">
              <a:rPr lang="fr-FR" smtClean="0"/>
              <a:t>05/04/2016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 </a:t>
            </a:r>
          </a:p>
          <a:p>
            <a:r>
              <a:rPr lang="fr-FR" dirty="0" smtClean="0"/>
              <a:t>&gt; Titre de la partie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60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65492"/>
            <a:ext cx="3008313" cy="869607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565492"/>
            <a:ext cx="5111750" cy="556067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DFFF-E8D4-D945-84C4-CD7F5E352941}" type="datetime1">
              <a:rPr lang="fr-FR" smtClean="0"/>
              <a:t>05/04/2016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 </a:t>
            </a:r>
          </a:p>
          <a:p>
            <a:r>
              <a:rPr lang="fr-FR" dirty="0" smtClean="0"/>
              <a:t>&gt; Titre de la partie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42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1612-BCFD-704A-A2D0-CB1615667452}" type="datetime1">
              <a:rPr lang="fr-FR" smtClean="0"/>
              <a:t>05/04/2016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 </a:t>
            </a:r>
          </a:p>
          <a:p>
            <a:r>
              <a:rPr lang="fr-FR" dirty="0" smtClean="0"/>
              <a:t>&gt; Titre de la partie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36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_diapos.g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4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03077" y="1"/>
            <a:ext cx="1740923" cy="509866"/>
          </a:xfrm>
          <a:prstGeom prst="rect">
            <a:avLst/>
          </a:prstGeom>
        </p:spPr>
        <p:txBody>
          <a:bodyPr vert="horz" lIns="0" tIns="45720" rIns="91440" bIns="0" rtlCol="0" anchor="b"/>
          <a:lstStyle>
            <a:lvl1pPr algn="ctr">
              <a:defRPr sz="10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C5E9EA15-80E1-ED4C-9857-3F4A2B21326C}" type="datetime1">
              <a:rPr lang="fr-FR" smtClean="0"/>
              <a:t>05/04/2016</a:t>
            </a:fld>
            <a:endParaRPr lang="fr-FR" dirty="0"/>
          </a:p>
        </p:txBody>
      </p:sp>
      <p:sp>
        <p:nvSpPr>
          <p:cNvPr id="5" name="Espace réservé du pied de page 4" title="Titre de la Présentation &gt; Titre de la partie"/>
          <p:cNvSpPr>
            <a:spLocks noGrp="1"/>
          </p:cNvSpPr>
          <p:nvPr>
            <p:ph type="ftr" sz="quarter" idx="3"/>
          </p:nvPr>
        </p:nvSpPr>
        <p:spPr>
          <a:xfrm>
            <a:off x="3292663" y="1"/>
            <a:ext cx="4110414" cy="565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fr-FR" dirty="0" smtClean="0"/>
              <a:t>Titre de la Présentation</a:t>
            </a:r>
          </a:p>
          <a:p>
            <a:r>
              <a:rPr lang="fr-FR" dirty="0" smtClean="0"/>
              <a:t>&gt; Titre de la partie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52513" y="6721475"/>
            <a:ext cx="4825720" cy="13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93843418-5D8F-0D41-BCF8-8D9702B5811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719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84" r:id="rId12"/>
    <p:sldLayoutId id="2147483785" r:id="rId1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rgbClr val="2663B4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400" b="0" i="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"/>
        <a:defRPr sz="14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1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–"/>
        <a:defRPr sz="14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»"/>
        <a:defRPr sz="14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08419-C880-49AF-83F3-063D182C6004}" type="datetimeFigureOut">
              <a:rPr lang="fr-FR" smtClean="0"/>
              <a:t>05/04/2016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B4BE0-60DD-40B6-8B0B-2E71647971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54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mailto:celine.damon@univ-amu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research/consultations/prima/consultation_en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sabelle.amabile@univ-amu.fr" TargetMode="External"/><Relationship Id="rId2" Type="http://schemas.openxmlformats.org/officeDocument/2006/relationships/hyperlink" Target="http://www.protisvalor.com/site/fr/contrats_europeens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hyperlink" Target="mailto:johanna.kabadanian@univ-amu.fr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research/participants/portal/desktop/en/opportunities/h2020/calls/h2020-sc5-2016-2017.html#c,topics=callIdentifier/t/H2020-SC5-2016-2017/1/1/1/default-group&amp;callStatus/t/Forthcoming/1/1/0/default-group&amp;callStatus/t/Open/1/1/0/default-group&amp;callStatus/t/Closed/1/1/0/default-group&amp;+identifier/desc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70059" y="4234828"/>
            <a:ext cx="8406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Céline Damon						</a:t>
            </a:r>
          </a:p>
          <a:p>
            <a:r>
              <a:rPr lang="fr-FR" sz="1600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Membre du </a:t>
            </a:r>
            <a:r>
              <a:rPr lang="fr-FR" sz="1600" dirty="0" smtClean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Point de Contact National Santé</a:t>
            </a:r>
            <a:r>
              <a:rPr lang="fr-FR" sz="1600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</a:p>
          <a:p>
            <a:r>
              <a:rPr lang="fr-FR" sz="1600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Chargée de la Promotion et </a:t>
            </a:r>
            <a:r>
              <a:rPr lang="fr-FR" sz="1600" dirty="0" smtClean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fr-FR" sz="1600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Stratégie Europe H2020 </a:t>
            </a:r>
            <a:endParaRPr lang="fr-FR" sz="1600" dirty="0" smtClean="0">
              <a:solidFill>
                <a:srgbClr val="1F49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600" dirty="0" smtClean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Direction de la Recherche et de la Valorisation</a:t>
            </a:r>
            <a:r>
              <a:rPr lang="fr-FR" sz="1600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</a:p>
          <a:p>
            <a:r>
              <a:rPr lang="fr-FR" sz="1600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celine.damon@univ-amu.fr</a:t>
            </a:r>
            <a:r>
              <a:rPr lang="fr-FR" sz="1600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</a:p>
          <a:p>
            <a:r>
              <a:rPr lang="fr-FR" sz="1600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06 98 87 72 76						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841" y="3619038"/>
            <a:ext cx="1856213" cy="65222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349896"/>
            <a:ext cx="914400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Journée sur l’eau en Méditerranée, </a:t>
            </a:r>
            <a:r>
              <a:rPr lang="fr-FR" dirty="0" smtClean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dirty="0" smtClean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dirty="0" smtClean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gestion </a:t>
            </a:r>
            <a:r>
              <a:rPr lang="fr-FR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ressources et des risques </a:t>
            </a:r>
            <a:r>
              <a:rPr lang="fr-FR" dirty="0" smtClean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dirty="0" smtClean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sz="500" dirty="0" smtClean="0">
              <a:solidFill>
                <a:srgbClr val="1F49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1400" dirty="0" smtClean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ECCOREV </a:t>
            </a:r>
            <a:r>
              <a:rPr lang="fr-FR" sz="1400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le PR2I </a:t>
            </a:r>
            <a:r>
              <a:rPr lang="fr-FR" sz="1400" dirty="0" smtClean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Environnement</a:t>
            </a:r>
            <a:br>
              <a:rPr lang="fr-FR" sz="1400" dirty="0" smtClean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1400" dirty="0" smtClean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31.03.2016</a:t>
            </a:r>
            <a:endParaRPr lang="fr-FR" sz="1400" dirty="0">
              <a:solidFill>
                <a:srgbClr val="1F49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400" dirty="0" smtClean="0">
              <a:solidFill>
                <a:srgbClr val="1F49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400" dirty="0" smtClean="0">
              <a:solidFill>
                <a:srgbClr val="1F49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4000" b="1" dirty="0" smtClean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thématique de l’eau dans </a:t>
            </a:r>
            <a:br>
              <a:rPr lang="fr-FR" sz="4000" b="1" dirty="0" smtClean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4000" b="1" dirty="0" smtClean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programmes européens</a:t>
            </a:r>
            <a:endParaRPr lang="fr-FR" sz="4000" b="1" dirty="0">
              <a:solidFill>
                <a:srgbClr val="1F49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90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3200" b="1" dirty="0">
                <a:solidFill>
                  <a:srgbClr val="154C85"/>
                </a:solidFill>
              </a:rPr>
              <a:t>PRIMA</a:t>
            </a:r>
            <a:br>
              <a:rPr lang="fr-FR" sz="3200" b="1" dirty="0">
                <a:solidFill>
                  <a:srgbClr val="154C85"/>
                </a:solidFill>
              </a:rPr>
            </a:br>
            <a:r>
              <a:rPr lang="fr-FR" sz="1600" b="1" dirty="0" err="1">
                <a:solidFill>
                  <a:srgbClr val="154C85"/>
                </a:solidFill>
              </a:rPr>
              <a:t>Partnership</a:t>
            </a:r>
            <a:r>
              <a:rPr lang="fr-FR" sz="1600" b="1" dirty="0">
                <a:solidFill>
                  <a:srgbClr val="154C85"/>
                </a:solidFill>
              </a:rPr>
              <a:t> for </a:t>
            </a:r>
            <a:r>
              <a:rPr lang="fr-FR" sz="1600" b="1" dirty="0" err="1">
                <a:solidFill>
                  <a:srgbClr val="154C85"/>
                </a:solidFill>
              </a:rPr>
              <a:t>research</a:t>
            </a:r>
            <a:r>
              <a:rPr lang="fr-FR" sz="1600" b="1" dirty="0">
                <a:solidFill>
                  <a:srgbClr val="154C85"/>
                </a:solidFill>
              </a:rPr>
              <a:t> and innovation in the </a:t>
            </a:r>
            <a:r>
              <a:rPr lang="fr-FR" sz="1600" b="1" dirty="0" err="1">
                <a:solidFill>
                  <a:srgbClr val="154C85"/>
                </a:solidFill>
              </a:rPr>
              <a:t>Mediterranean</a:t>
            </a:r>
            <a:r>
              <a:rPr lang="fr-FR" sz="1600" b="1" dirty="0">
                <a:solidFill>
                  <a:srgbClr val="154C85"/>
                </a:solidFill>
              </a:rPr>
              <a:t> Area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>
                <a:solidFill>
                  <a:srgbClr val="154C85"/>
                </a:solidFill>
              </a:rPr>
              <a:t>2012: Initiative Etats membres + Etats riverains* : </a:t>
            </a:r>
            <a:r>
              <a:rPr lang="fr-FR" dirty="0">
                <a:solidFill>
                  <a:srgbClr val="154C85"/>
                </a:solidFill>
              </a:rPr>
              <a:t>200 millions d’e d’engagement</a:t>
            </a:r>
            <a:endParaRPr lang="fr-FR" b="0" dirty="0">
              <a:solidFill>
                <a:srgbClr val="154C85"/>
              </a:solidFill>
            </a:endParaRPr>
          </a:p>
          <a:p>
            <a:endParaRPr lang="fr-FR" b="0" dirty="0">
              <a:solidFill>
                <a:srgbClr val="154C8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>
                <a:solidFill>
                  <a:srgbClr val="154C85"/>
                </a:solidFill>
              </a:rPr>
              <a:t>Forte </a:t>
            </a:r>
            <a:r>
              <a:rPr lang="fr-FR" dirty="0">
                <a:solidFill>
                  <a:srgbClr val="154C85"/>
                </a:solidFill>
              </a:rPr>
              <a:t>pression de la France</a:t>
            </a:r>
            <a:r>
              <a:rPr lang="fr-FR" b="0" dirty="0">
                <a:solidFill>
                  <a:srgbClr val="154C85"/>
                </a:solidFill>
              </a:rPr>
              <a:t> pour adoption de l’initiative par la Commission :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r-FR" b="0" dirty="0" smtClean="0">
                <a:solidFill>
                  <a:srgbClr val="154C85"/>
                </a:solidFill>
              </a:rPr>
              <a:t> </a:t>
            </a:r>
            <a:r>
              <a:rPr lang="fr-FR" dirty="0" smtClean="0">
                <a:solidFill>
                  <a:srgbClr val="154C85"/>
                </a:solidFill>
              </a:rPr>
              <a:t>article </a:t>
            </a:r>
            <a:r>
              <a:rPr lang="fr-FR" dirty="0">
                <a:solidFill>
                  <a:srgbClr val="154C85"/>
                </a:solidFill>
              </a:rPr>
              <a:t>185</a:t>
            </a:r>
            <a:r>
              <a:rPr lang="fr-FR" b="0" dirty="0">
                <a:solidFill>
                  <a:srgbClr val="154C85"/>
                </a:solidFill>
              </a:rPr>
              <a:t> (et pas seulement un ERANET)</a:t>
            </a:r>
            <a:endParaRPr lang="fr-FR" dirty="0">
              <a:solidFill>
                <a:srgbClr val="154C85"/>
              </a:solidFill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r-FR" b="0" dirty="0" smtClean="0">
                <a:solidFill>
                  <a:srgbClr val="154C85"/>
                </a:solidFill>
              </a:rPr>
              <a:t>50</a:t>
            </a:r>
            <a:r>
              <a:rPr lang="fr-FR" b="0" dirty="0">
                <a:solidFill>
                  <a:srgbClr val="154C85"/>
                </a:solidFill>
              </a:rPr>
              <a:t>% par la CE &gt; min 200 </a:t>
            </a:r>
            <a:r>
              <a:rPr lang="fr-FR" b="0" dirty="0" err="1">
                <a:solidFill>
                  <a:srgbClr val="154C85"/>
                </a:solidFill>
              </a:rPr>
              <a:t>md’e</a:t>
            </a:r>
            <a:endParaRPr lang="fr-FR" b="0" dirty="0">
              <a:solidFill>
                <a:srgbClr val="154C85"/>
              </a:solidFill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r-FR" b="0" dirty="0" smtClean="0">
                <a:solidFill>
                  <a:srgbClr val="154C85"/>
                </a:solidFill>
              </a:rPr>
              <a:t>10 </a:t>
            </a:r>
            <a:r>
              <a:rPr lang="fr-FR" b="0" dirty="0">
                <a:solidFill>
                  <a:srgbClr val="154C85"/>
                </a:solidFill>
              </a:rPr>
              <a:t>ans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r-FR" b="0" dirty="0" smtClean="0">
                <a:solidFill>
                  <a:srgbClr val="154C85"/>
                </a:solidFill>
              </a:rPr>
              <a:t>400 md</a:t>
            </a:r>
            <a:r>
              <a:rPr lang="fr-FR" b="0" dirty="0">
                <a:solidFill>
                  <a:srgbClr val="154C85"/>
                </a:solidFill>
              </a:rPr>
              <a:t> </a:t>
            </a:r>
            <a:r>
              <a:rPr lang="fr-FR" b="0" dirty="0" smtClean="0">
                <a:solidFill>
                  <a:srgbClr val="154C85"/>
                </a:solidFill>
              </a:rPr>
              <a:t>€ min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r-FR" b="0" dirty="0" smtClean="0">
                <a:solidFill>
                  <a:srgbClr val="154C85"/>
                </a:solidFill>
              </a:rPr>
              <a:t>Fin </a:t>
            </a:r>
            <a:r>
              <a:rPr lang="fr-FR" b="0" dirty="0">
                <a:solidFill>
                  <a:srgbClr val="154C85"/>
                </a:solidFill>
              </a:rPr>
              <a:t>2017 au mieux</a:t>
            </a:r>
          </a:p>
          <a:p>
            <a:endParaRPr lang="fr-FR" b="0" dirty="0">
              <a:solidFill>
                <a:srgbClr val="154C8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>
                <a:solidFill>
                  <a:srgbClr val="154C85"/>
                </a:solidFill>
              </a:rPr>
              <a:t>2 thèmes : nutrition et </a:t>
            </a:r>
            <a:r>
              <a:rPr lang="fr-FR" dirty="0">
                <a:solidFill>
                  <a:srgbClr val="154C85"/>
                </a:solidFill>
              </a:rPr>
              <a:t>ressources en eau</a:t>
            </a:r>
          </a:p>
          <a:p>
            <a:endParaRPr lang="fr-FR" dirty="0">
              <a:solidFill>
                <a:srgbClr val="154C8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54C85"/>
                </a:solidFill>
              </a:rPr>
              <a:t>Phase de consultation ouverte : jusqu’au 29 avril </a:t>
            </a:r>
          </a:p>
          <a:p>
            <a:r>
              <a:rPr lang="fr-FR" b="0" dirty="0">
                <a:solidFill>
                  <a:srgbClr val="154C85"/>
                </a:solidFill>
              </a:rPr>
              <a:t>Le programme ne sera lancé que si la consultation est un succès. Toute personne (physique/morale) peut répondre. À diffuser au maximum notamment vers acteurs non académiques. Position à soutenir : pour un article 185</a:t>
            </a:r>
            <a:r>
              <a:rPr lang="fr-FR" b="0" dirty="0" smtClean="0">
                <a:solidFill>
                  <a:srgbClr val="154C85"/>
                </a:solidFill>
              </a:rPr>
              <a:t>.</a:t>
            </a:r>
          </a:p>
          <a:p>
            <a:endParaRPr lang="fr-FR" b="0" dirty="0">
              <a:solidFill>
                <a:srgbClr val="154C85"/>
              </a:solidFill>
            </a:endParaRPr>
          </a:p>
          <a:p>
            <a:r>
              <a:rPr lang="fr-FR" dirty="0" smtClean="0">
                <a:solidFill>
                  <a:srgbClr val="154C85"/>
                </a:solidFill>
              </a:rPr>
              <a:t>Contact AMU</a:t>
            </a:r>
            <a:r>
              <a:rPr lang="fr-FR" b="0" dirty="0" smtClean="0">
                <a:solidFill>
                  <a:srgbClr val="154C85"/>
                </a:solidFill>
              </a:rPr>
              <a:t>: Julien Blanc, Bureau AMU, Bruxelles</a:t>
            </a:r>
            <a:endParaRPr lang="fr-FR" b="0" dirty="0">
              <a:solidFill>
                <a:srgbClr val="154C85"/>
              </a:solidFill>
            </a:endParaRPr>
          </a:p>
          <a:p>
            <a:endParaRPr lang="fr-FR" b="0" dirty="0">
              <a:solidFill>
                <a:srgbClr val="154C85"/>
              </a:solidFill>
            </a:endParaRPr>
          </a:p>
          <a:p>
            <a:r>
              <a:rPr lang="fr-FR" dirty="0">
                <a:solidFill>
                  <a:srgbClr val="154C85"/>
                </a:solidFill>
                <a:hlinkClick r:id="rId2"/>
              </a:rPr>
              <a:t>https://</a:t>
            </a:r>
            <a:r>
              <a:rPr lang="fr-FR" dirty="0" smtClean="0">
                <a:solidFill>
                  <a:srgbClr val="154C85"/>
                </a:solidFill>
                <a:hlinkClick r:id="rId2"/>
              </a:rPr>
              <a:t>ec.europa.eu/research/consultations/prima/consultation_en.htm</a:t>
            </a:r>
            <a:endParaRPr lang="fr-FR" dirty="0" smtClean="0">
              <a:solidFill>
                <a:srgbClr val="154C85"/>
              </a:solidFill>
            </a:endParaRPr>
          </a:p>
          <a:p>
            <a:endParaRPr lang="fr-FR" dirty="0">
              <a:solidFill>
                <a:srgbClr val="154C85"/>
              </a:solidFill>
            </a:endParaRPr>
          </a:p>
          <a:p>
            <a:r>
              <a:rPr lang="fr-FR" dirty="0">
                <a:solidFill>
                  <a:srgbClr val="154C85"/>
                </a:solidFill>
              </a:rPr>
              <a:t>*</a:t>
            </a:r>
            <a:r>
              <a:rPr lang="fr-FR" b="0" dirty="0">
                <a:solidFill>
                  <a:srgbClr val="154C85"/>
                </a:solidFill>
              </a:rPr>
              <a:t>Algérie, Croatie, Chypre, Tunisie, Egypte, France, Grèce, Italie, Jordanie, Liban, Espagne, Slovénie, Turquie, Maroc, Portugal</a:t>
            </a:r>
            <a:endParaRPr lang="fr-FR" dirty="0">
              <a:solidFill>
                <a:srgbClr val="154C85"/>
              </a:solidFill>
            </a:endParaRPr>
          </a:p>
          <a:p>
            <a:endParaRPr lang="fr-FR" dirty="0">
              <a:solidFill>
                <a:srgbClr val="154C85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8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5"/>
          <p:cNvSpPr>
            <a:spLocks noGrp="1"/>
          </p:cNvSpPr>
          <p:nvPr>
            <p:ph type="body" sz="quarter" idx="10"/>
          </p:nvPr>
        </p:nvSpPr>
        <p:spPr>
          <a:xfrm>
            <a:off x="419100" y="1057274"/>
            <a:ext cx="8486775" cy="48482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1600" b="1" cap="none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personnes</a:t>
            </a:r>
            <a:r>
              <a:rPr lang="fr-FR" sz="1600" cap="none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r-FR" sz="1600" cap="none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dont </a:t>
            </a:r>
            <a:r>
              <a:rPr lang="fr-FR" sz="1600" cap="none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gestionnaires. 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Situées 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Protisvalor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(Rue Ste Barbe)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web: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www.protisvalor.com/site/fr/contrats_europeens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Responsable: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isabelle.amabile@univ-amu.fr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FR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fr-FR" sz="1600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fr-FR" sz="1600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fr-FR" sz="1600" b="1" cap="none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Activités</a:t>
            </a:r>
            <a:r>
              <a:rPr lang="fr-FR" sz="16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628650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16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Détection et sensibilisation </a:t>
            </a:r>
          </a:p>
          <a:p>
            <a:pPr marL="628650" lvl="1" indent="0">
              <a:spcBef>
                <a:spcPts val="0"/>
              </a:spcBef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 RV individualisés labo </a:t>
            </a:r>
          </a:p>
          <a:p>
            <a:pPr marL="628650" lvl="1" indent="0">
              <a:spcBef>
                <a:spcPts val="0"/>
              </a:spcBef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 Veille proactive (lien MESR et CE) en amont des appels, notes de synthèse, </a:t>
            </a:r>
          </a:p>
          <a:p>
            <a:pPr marL="628650" lvl="1" indent="0">
              <a:spcBef>
                <a:spcPts val="0"/>
              </a:spcBef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 </a:t>
            </a:r>
            <a:r>
              <a:rPr lang="fr-FR" u="sng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Listes de diffusion</a:t>
            </a:r>
          </a:p>
          <a:p>
            <a:pPr marL="628650" lvl="1" indent="-342900">
              <a:spcBef>
                <a:spcPts val="0"/>
              </a:spcBef>
              <a:buNone/>
              <a:defRPr/>
            </a:pPr>
            <a:endParaRPr lang="fr-FR" sz="800" u="sng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8650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16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Aide au Montage des </a:t>
            </a: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projets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johanna.kabadanian@univ-amu.fr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endParaRPr lang="fr-FR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8650" lvl="2" indent="-342900">
              <a:spcBef>
                <a:spcPts val="0"/>
              </a:spcBef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-  Dépôt de projets:100</a:t>
            </a:r>
            <a:r>
              <a:rPr lang="fr-FR" baseline="300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projet déposés/an,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ttes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thématiques</a:t>
            </a:r>
          </a:p>
          <a:p>
            <a:pPr marL="628650" lvl="2" indent="-342900">
              <a:spcBef>
                <a:spcPts val="0"/>
              </a:spcBef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-  Co-rédaction des appels quand AMU coordonne</a:t>
            </a:r>
          </a:p>
          <a:p>
            <a:pPr marL="628650" lvl="2" indent="-342900">
              <a:spcBef>
                <a:spcPts val="0"/>
              </a:spcBef>
              <a:buNone/>
              <a:defRPr/>
            </a:pPr>
            <a:endParaRPr lang="fr-FR" sz="800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8650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16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Négociations des contrats</a:t>
            </a:r>
          </a:p>
          <a:p>
            <a:pPr marL="628650">
              <a:spcBef>
                <a:spcPts val="0"/>
              </a:spcBef>
              <a:defRPr/>
            </a:pPr>
            <a:endParaRPr lang="fr-FR" sz="800" b="1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8650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16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Gestion administrative et financière des projets</a:t>
            </a:r>
          </a:p>
          <a:p>
            <a:pPr marL="628650">
              <a:spcBef>
                <a:spcPts val="0"/>
              </a:spcBef>
              <a:defRPr/>
            </a:pPr>
            <a:endParaRPr lang="fr-FR" sz="800" b="1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8650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16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Management de projets européens possible</a:t>
            </a:r>
            <a:endParaRPr lang="fr-FR" sz="1200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0" y="6738938"/>
            <a:ext cx="4826000" cy="136525"/>
          </a:xfrm>
        </p:spPr>
        <p:txBody>
          <a:bodyPr/>
          <a:lstStyle/>
          <a:p>
            <a:fld id="{93843418-5D8F-0D41-BCF8-8D9702B58111}" type="slidenum">
              <a:rPr lang="fr-FR" smtClean="0"/>
              <a:t>11</a:t>
            </a:fld>
            <a:endParaRPr lang="fr-FR" dirty="0"/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352425" y="291042"/>
            <a:ext cx="8020050" cy="567267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lvl1pPr defTabSz="914400">
              <a:spcBef>
                <a:spcPct val="0"/>
              </a:spcBef>
              <a:buNone/>
              <a:defRPr sz="2800" b="1" cap="all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endParaRPr lang="fr-FR" altLang="fr-FR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788" y="4640769"/>
            <a:ext cx="1234061" cy="1234061"/>
          </a:xfrm>
          <a:prstGeom prst="rect">
            <a:avLst/>
          </a:prstGeom>
        </p:spPr>
      </p:pic>
      <p:sp>
        <p:nvSpPr>
          <p:cNvPr id="9" name="Titre 2"/>
          <p:cNvSpPr>
            <a:spLocks noGrp="1"/>
          </p:cNvSpPr>
          <p:nvPr>
            <p:ph type="title"/>
          </p:nvPr>
        </p:nvSpPr>
        <p:spPr>
          <a:xfrm>
            <a:off x="532785" y="486568"/>
            <a:ext cx="8534400" cy="461665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fr-FR" sz="2400" b="1" cap="none" dirty="0" err="1" smtClean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Protisvalor</a:t>
            </a:r>
            <a:r>
              <a:rPr lang="fr-FR" sz="2400" b="1" cap="none" dirty="0" smtClean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service contrats européens</a:t>
            </a:r>
            <a:endParaRPr lang="fr-FR" sz="2400" b="1" cap="none" dirty="0">
              <a:solidFill>
                <a:srgbClr val="154C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74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0" y="6721475"/>
            <a:ext cx="4826000" cy="136525"/>
          </a:xfrm>
        </p:spPr>
        <p:txBody>
          <a:bodyPr/>
          <a:lstStyle/>
          <a:p>
            <a:fld id="{93843418-5D8F-0D41-BCF8-8D9702B58111}" type="slidenum">
              <a:rPr lang="fr-FR" smtClean="0"/>
              <a:t>12</a:t>
            </a:fld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93" y="760551"/>
            <a:ext cx="7409214" cy="52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84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Picture 2" descr="C:\Users\celine\Documents\INSTITUTIONNEL\AMU\AMU\Information\Site Web Europe U2\Logos\EU mapemond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078"/>
            <a:ext cx="9144000" cy="624177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914400" y="2584450"/>
            <a:ext cx="8229600" cy="84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2663B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fr-FR" sz="3200" b="1" dirty="0" smtClean="0">
                <a:solidFill>
                  <a:srgbClr val="FFFF00"/>
                </a:solidFill>
              </a:rPr>
              <a:t>Questions ?</a:t>
            </a:r>
            <a:endParaRPr lang="fr-FR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7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9575" y="549275"/>
            <a:ext cx="8229600" cy="846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fr-FR" altLang="fr-FR" sz="1800" b="1" dirty="0" smtClean="0">
                <a:solidFill>
                  <a:srgbClr val="154C85"/>
                </a:solidFill>
                <a:ea typeface="ＭＳ Ｐゴシック" pitchFamily="34" charset="-128"/>
              </a:rPr>
              <a:t>La thématique de l’eau dans les programmes européens de recherche</a:t>
            </a:r>
          </a:p>
        </p:txBody>
      </p:sp>
      <p:grpSp>
        <p:nvGrpSpPr>
          <p:cNvPr id="74755" name="Group 87"/>
          <p:cNvGrpSpPr>
            <a:grpSpLocks noChangeAspect="1"/>
          </p:cNvGrpSpPr>
          <p:nvPr/>
        </p:nvGrpSpPr>
        <p:grpSpPr bwMode="auto">
          <a:xfrm>
            <a:off x="0" y="549275"/>
            <a:ext cx="5715000" cy="3429000"/>
            <a:chOff x="2205" y="5303"/>
            <a:chExt cx="7200" cy="4320"/>
          </a:xfrm>
        </p:grpSpPr>
        <p:sp>
          <p:nvSpPr>
            <p:cNvPr id="74883" name="AutoShape 88"/>
            <p:cNvSpPr>
              <a:spLocks noChangeAspect="1" noChangeArrowheads="1" noTextEdit="1"/>
            </p:cNvSpPr>
            <p:nvPr/>
          </p:nvSpPr>
          <p:spPr bwMode="auto">
            <a:xfrm>
              <a:off x="2205" y="5303"/>
              <a:ext cx="720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4756" name="Oval 176"/>
          <p:cNvSpPr>
            <a:spLocks noChangeArrowheads="1"/>
          </p:cNvSpPr>
          <p:nvPr/>
        </p:nvSpPr>
        <p:spPr bwMode="auto">
          <a:xfrm>
            <a:off x="2528888" y="3640813"/>
            <a:ext cx="3625850" cy="469900"/>
          </a:xfrm>
          <a:prstGeom prst="ellipse">
            <a:avLst/>
          </a:prstGeom>
          <a:gradFill rotWithShape="1">
            <a:gsLst>
              <a:gs pos="0">
                <a:srgbClr val="50C3F6"/>
              </a:gs>
              <a:gs pos="100000">
                <a:srgbClr val="C13003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ja-JP" dirty="0">
                <a:solidFill>
                  <a:srgbClr val="000000"/>
                </a:solidFill>
                <a:ea typeface="MS Mincho" pitchFamily="49" charset="-128"/>
                <a:cs typeface="Arial" pitchFamily="34" charset="0"/>
              </a:rPr>
              <a:t>Défi </a:t>
            </a:r>
            <a:r>
              <a:rPr lang="fr-FR" altLang="ja-JP" dirty="0" smtClean="0">
                <a:solidFill>
                  <a:srgbClr val="000000"/>
                </a:solidFill>
                <a:ea typeface="MS Mincho" pitchFamily="49" charset="-128"/>
                <a:cs typeface="Arial" pitchFamily="34" charset="0"/>
              </a:rPr>
              <a:t>2 et 5 </a:t>
            </a:r>
            <a:r>
              <a:rPr lang="fr-FR" altLang="ja-JP" dirty="0">
                <a:solidFill>
                  <a:srgbClr val="000000"/>
                </a:solidFill>
                <a:ea typeface="MS Mincho" pitchFamily="49" charset="-128"/>
                <a:cs typeface="Arial" pitchFamily="34" charset="0"/>
              </a:rPr>
              <a:t>du pilier 3</a:t>
            </a:r>
            <a:endParaRPr lang="fr-FR" altLang="ja-JP" dirty="0">
              <a:ea typeface="MS Mincho" pitchFamily="49" charset="-128"/>
              <a:cs typeface="Arial" pitchFamily="34" charset="0"/>
            </a:endParaRPr>
          </a:p>
        </p:txBody>
      </p:sp>
      <p:sp>
        <p:nvSpPr>
          <p:cNvPr id="74760" name="Rectangle 85"/>
          <p:cNvSpPr>
            <a:spLocks noChangeArrowheads="1"/>
          </p:cNvSpPr>
          <p:nvPr/>
        </p:nvSpPr>
        <p:spPr bwMode="auto">
          <a:xfrm>
            <a:off x="4962525" y="2150150"/>
            <a:ext cx="1463675" cy="1535113"/>
          </a:xfrm>
          <a:prstGeom prst="rect">
            <a:avLst/>
          </a:prstGeom>
          <a:gradFill rotWithShape="1">
            <a:gsLst>
              <a:gs pos="0">
                <a:srgbClr val="CC0000">
                  <a:alpha val="29999"/>
                </a:srgbClr>
              </a:gs>
              <a:gs pos="100000">
                <a:srgbClr val="A50021">
                  <a:alpha val="50000"/>
                </a:srgbClr>
              </a:gs>
            </a:gsLst>
            <a:lin ang="0" scaled="1"/>
          </a:gradFill>
          <a:ln w="9525">
            <a:solidFill>
              <a:srgbClr val="CC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761" name="Rectangle 2"/>
          <p:cNvSpPr>
            <a:spLocks noChangeArrowheads="1"/>
          </p:cNvSpPr>
          <p:nvPr/>
        </p:nvSpPr>
        <p:spPr bwMode="auto">
          <a:xfrm>
            <a:off x="2082800" y="2112050"/>
            <a:ext cx="979488" cy="1573213"/>
          </a:xfrm>
          <a:prstGeom prst="rect">
            <a:avLst/>
          </a:prstGeom>
          <a:gradFill rotWithShape="1">
            <a:gsLst>
              <a:gs pos="0">
                <a:srgbClr val="003366">
                  <a:alpha val="20000"/>
                </a:srgbClr>
              </a:gs>
              <a:gs pos="100000">
                <a:srgbClr val="FF9900">
                  <a:alpha val="29999"/>
                </a:srgbClr>
              </a:gs>
            </a:gsLst>
            <a:lin ang="0" scaled="1"/>
          </a:gradFill>
          <a:ln w="9525">
            <a:solidFill>
              <a:srgbClr val="003366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762" name="Rectangle 3"/>
          <p:cNvSpPr>
            <a:spLocks noChangeArrowheads="1"/>
          </p:cNvSpPr>
          <p:nvPr/>
        </p:nvSpPr>
        <p:spPr bwMode="auto">
          <a:xfrm flipH="1">
            <a:off x="3059113" y="2150150"/>
            <a:ext cx="830262" cy="1535113"/>
          </a:xfrm>
          <a:prstGeom prst="rect">
            <a:avLst/>
          </a:prstGeom>
          <a:gradFill rotWithShape="1">
            <a:gsLst>
              <a:gs pos="0">
                <a:srgbClr val="FF0000">
                  <a:alpha val="20000"/>
                </a:srgbClr>
              </a:gs>
              <a:gs pos="100000">
                <a:srgbClr val="FF9900">
                  <a:alpha val="29999"/>
                </a:srgbClr>
              </a:gs>
            </a:gsLst>
            <a:lin ang="0" scaled="1"/>
          </a:gradFill>
          <a:ln w="9525">
            <a:solidFill>
              <a:srgbClr val="FF99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763" name="Rectangle 4"/>
          <p:cNvSpPr>
            <a:spLocks noChangeArrowheads="1"/>
          </p:cNvSpPr>
          <p:nvPr/>
        </p:nvSpPr>
        <p:spPr bwMode="auto">
          <a:xfrm>
            <a:off x="3889375" y="2150150"/>
            <a:ext cx="1073150" cy="1535113"/>
          </a:xfrm>
          <a:prstGeom prst="rect">
            <a:avLst/>
          </a:prstGeom>
          <a:gradFill rotWithShape="1">
            <a:gsLst>
              <a:gs pos="0">
                <a:srgbClr val="FF0000">
                  <a:alpha val="20000"/>
                </a:srgbClr>
              </a:gs>
              <a:gs pos="100000">
                <a:srgbClr val="CC0000">
                  <a:alpha val="29999"/>
                </a:srgbClr>
              </a:gs>
            </a:gsLst>
            <a:lin ang="0" scaled="1"/>
          </a:gradFill>
          <a:ln w="952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764" name="Rectangle 8"/>
          <p:cNvSpPr>
            <a:spLocks noChangeArrowheads="1"/>
          </p:cNvSpPr>
          <p:nvPr/>
        </p:nvSpPr>
        <p:spPr bwMode="auto">
          <a:xfrm flipV="1">
            <a:off x="2033587" y="2053405"/>
            <a:ext cx="4933951" cy="1687513"/>
          </a:xfrm>
          <a:prstGeom prst="rect">
            <a:avLst/>
          </a:prstGeom>
          <a:gradFill rotWithShape="1">
            <a:gsLst>
              <a:gs pos="0">
                <a:srgbClr val="FFFFFF">
                  <a:alpha val="18999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765" name="AutoShape 9"/>
          <p:cNvSpPr>
            <a:spLocks noChangeArrowheads="1"/>
          </p:cNvSpPr>
          <p:nvPr/>
        </p:nvSpPr>
        <p:spPr bwMode="auto">
          <a:xfrm rot="-5400000" flipH="1" flipV="1">
            <a:off x="5932427" y="2606617"/>
            <a:ext cx="1865433" cy="8778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41 w 21600"/>
              <a:gd name="T13" fmla="*/ 4441 h 21600"/>
              <a:gd name="T14" fmla="*/ 17159 w 21600"/>
              <a:gd name="T15" fmla="*/ 1715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282" y="21600"/>
                </a:lnTo>
                <a:lnTo>
                  <a:pt x="1631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5E0000"/>
              </a:gs>
              <a:gs pos="100000">
                <a:srgbClr val="CC0000">
                  <a:alpha val="45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74766" name="AutoShape 10"/>
          <p:cNvSpPr>
            <a:spLocks noChangeArrowheads="1"/>
          </p:cNvSpPr>
          <p:nvPr/>
        </p:nvSpPr>
        <p:spPr bwMode="auto">
          <a:xfrm rot="-5400000">
            <a:off x="2181225" y="1993082"/>
            <a:ext cx="1609725" cy="18065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68 w 21600"/>
              <a:gd name="T13" fmla="*/ 3568 h 21600"/>
              <a:gd name="T14" fmla="*/ 18032 w 21600"/>
              <a:gd name="T15" fmla="*/ 1803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535" y="21600"/>
                </a:lnTo>
                <a:lnTo>
                  <a:pt x="1806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2F5E76"/>
              </a:gs>
              <a:gs pos="100000">
                <a:srgbClr val="66CCFF">
                  <a:alpha val="65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74767" name="Arc 12"/>
          <p:cNvSpPr>
            <a:spLocks/>
          </p:cNvSpPr>
          <p:nvPr/>
        </p:nvSpPr>
        <p:spPr bwMode="auto">
          <a:xfrm flipH="1">
            <a:off x="3254375" y="3302675"/>
            <a:ext cx="2781300" cy="633413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19255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11"/>
                </a:moveTo>
                <a:cubicBezTo>
                  <a:pt x="239" y="3"/>
                  <a:pt x="479" y="-1"/>
                  <a:pt x="719" y="0"/>
                </a:cubicBezTo>
                <a:cubicBezTo>
                  <a:pt x="8315" y="0"/>
                  <a:pt x="15354" y="3990"/>
                  <a:pt x="19254" y="10510"/>
                </a:cubicBezTo>
              </a:path>
              <a:path w="21600" h="21600" stroke="0" extrusionOk="0">
                <a:moveTo>
                  <a:pt x="-1" y="11"/>
                </a:moveTo>
                <a:cubicBezTo>
                  <a:pt x="239" y="3"/>
                  <a:pt x="479" y="-1"/>
                  <a:pt x="719" y="0"/>
                </a:cubicBezTo>
                <a:cubicBezTo>
                  <a:pt x="8315" y="0"/>
                  <a:pt x="15354" y="3990"/>
                  <a:pt x="19254" y="10510"/>
                </a:cubicBezTo>
                <a:lnTo>
                  <a:pt x="719" y="21600"/>
                </a:lnTo>
                <a:lnTo>
                  <a:pt x="-1" y="11"/>
                </a:lnTo>
                <a:close/>
              </a:path>
            </a:pathLst>
          </a:custGeom>
          <a:noFill/>
          <a:ln w="381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74768" name="Arc 13"/>
          <p:cNvSpPr>
            <a:spLocks/>
          </p:cNvSpPr>
          <p:nvPr/>
        </p:nvSpPr>
        <p:spPr bwMode="auto">
          <a:xfrm flipH="1" flipV="1">
            <a:off x="3254375" y="1767563"/>
            <a:ext cx="2781300" cy="633412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19255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11"/>
                </a:moveTo>
                <a:cubicBezTo>
                  <a:pt x="239" y="3"/>
                  <a:pt x="479" y="-1"/>
                  <a:pt x="719" y="0"/>
                </a:cubicBezTo>
                <a:cubicBezTo>
                  <a:pt x="8315" y="0"/>
                  <a:pt x="15354" y="3990"/>
                  <a:pt x="19254" y="10510"/>
                </a:cubicBezTo>
              </a:path>
              <a:path w="21600" h="21600" stroke="0" extrusionOk="0">
                <a:moveTo>
                  <a:pt x="-1" y="11"/>
                </a:moveTo>
                <a:cubicBezTo>
                  <a:pt x="239" y="3"/>
                  <a:pt x="479" y="-1"/>
                  <a:pt x="719" y="0"/>
                </a:cubicBezTo>
                <a:cubicBezTo>
                  <a:pt x="8315" y="0"/>
                  <a:pt x="15354" y="3990"/>
                  <a:pt x="19254" y="10510"/>
                </a:cubicBezTo>
                <a:lnTo>
                  <a:pt x="719" y="21600"/>
                </a:lnTo>
                <a:lnTo>
                  <a:pt x="-1" y="11"/>
                </a:lnTo>
                <a:close/>
              </a:path>
            </a:pathLst>
          </a:custGeom>
          <a:noFill/>
          <a:ln w="381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74769" name="Text Box 14"/>
          <p:cNvSpPr txBox="1">
            <a:spLocks noChangeArrowheads="1"/>
          </p:cNvSpPr>
          <p:nvPr/>
        </p:nvSpPr>
        <p:spPr bwMode="auto">
          <a:xfrm rot="5400000">
            <a:off x="5799138" y="2862938"/>
            <a:ext cx="515937" cy="236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770" name="Line 15"/>
          <p:cNvSpPr>
            <a:spLocks noChangeShapeType="1"/>
          </p:cNvSpPr>
          <p:nvPr/>
        </p:nvSpPr>
        <p:spPr bwMode="auto">
          <a:xfrm rot="-5400000">
            <a:off x="5693569" y="1558806"/>
            <a:ext cx="3175" cy="1757363"/>
          </a:xfrm>
          <a:prstGeom prst="line">
            <a:avLst/>
          </a:prstGeom>
          <a:noFill/>
          <a:ln w="5715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771" name="Line 16"/>
          <p:cNvSpPr>
            <a:spLocks noChangeShapeType="1"/>
          </p:cNvSpPr>
          <p:nvPr/>
        </p:nvSpPr>
        <p:spPr bwMode="auto">
          <a:xfrm rot="-5400000">
            <a:off x="6134101" y="2151737"/>
            <a:ext cx="0" cy="879475"/>
          </a:xfrm>
          <a:prstGeom prst="line">
            <a:avLst/>
          </a:prstGeom>
          <a:noFill/>
          <a:ln w="5715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772" name="Line 17"/>
          <p:cNvSpPr>
            <a:spLocks noChangeShapeType="1"/>
          </p:cNvSpPr>
          <p:nvPr/>
        </p:nvSpPr>
        <p:spPr bwMode="auto">
          <a:xfrm rot="-5400000">
            <a:off x="6403182" y="2978031"/>
            <a:ext cx="0" cy="341313"/>
          </a:xfrm>
          <a:prstGeom prst="line">
            <a:avLst/>
          </a:prstGeom>
          <a:noFill/>
          <a:ln w="5715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773" name="Line 18"/>
          <p:cNvSpPr>
            <a:spLocks noChangeShapeType="1"/>
          </p:cNvSpPr>
          <p:nvPr/>
        </p:nvSpPr>
        <p:spPr bwMode="auto">
          <a:xfrm rot="16200000" flipV="1">
            <a:off x="4987132" y="2390656"/>
            <a:ext cx="0" cy="439737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774" name="Line 19"/>
          <p:cNvSpPr>
            <a:spLocks noChangeShapeType="1"/>
          </p:cNvSpPr>
          <p:nvPr/>
        </p:nvSpPr>
        <p:spPr bwMode="auto">
          <a:xfrm rot="5400000">
            <a:off x="4910932" y="2468444"/>
            <a:ext cx="152400" cy="439737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775" name="Line 20"/>
          <p:cNvSpPr>
            <a:spLocks noChangeShapeType="1"/>
          </p:cNvSpPr>
          <p:nvPr/>
        </p:nvSpPr>
        <p:spPr bwMode="auto">
          <a:xfrm rot="5400000">
            <a:off x="4852988" y="2524800"/>
            <a:ext cx="268288" cy="439737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776" name="Line 21"/>
          <p:cNvSpPr>
            <a:spLocks noChangeShapeType="1"/>
          </p:cNvSpPr>
          <p:nvPr/>
        </p:nvSpPr>
        <p:spPr bwMode="auto">
          <a:xfrm rot="5400000">
            <a:off x="6642894" y="4781431"/>
            <a:ext cx="184150" cy="465138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777" name="Line 22"/>
          <p:cNvSpPr>
            <a:spLocks noChangeShapeType="1"/>
          </p:cNvSpPr>
          <p:nvPr/>
        </p:nvSpPr>
        <p:spPr bwMode="auto">
          <a:xfrm rot="-5400000">
            <a:off x="5782469" y="2781181"/>
            <a:ext cx="39688" cy="46672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778" name="Line 23"/>
          <p:cNvSpPr>
            <a:spLocks noChangeShapeType="1"/>
          </p:cNvSpPr>
          <p:nvPr/>
        </p:nvSpPr>
        <p:spPr bwMode="auto">
          <a:xfrm rot="5400000" flipV="1">
            <a:off x="5749132" y="2708156"/>
            <a:ext cx="106362" cy="46672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779" name="Line 24"/>
          <p:cNvSpPr>
            <a:spLocks noChangeShapeType="1"/>
          </p:cNvSpPr>
          <p:nvPr/>
        </p:nvSpPr>
        <p:spPr bwMode="auto">
          <a:xfrm>
            <a:off x="4222750" y="3051850"/>
            <a:ext cx="301625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780" name="Line 25"/>
          <p:cNvSpPr>
            <a:spLocks noChangeShapeType="1"/>
          </p:cNvSpPr>
          <p:nvPr/>
        </p:nvSpPr>
        <p:spPr bwMode="auto">
          <a:xfrm rot="16200000" flipV="1">
            <a:off x="4334669" y="2273276"/>
            <a:ext cx="38100" cy="439738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781" name="Line 26"/>
          <p:cNvSpPr>
            <a:spLocks noChangeShapeType="1"/>
          </p:cNvSpPr>
          <p:nvPr/>
        </p:nvSpPr>
        <p:spPr bwMode="auto">
          <a:xfrm rot="5400000">
            <a:off x="4314032" y="2276356"/>
            <a:ext cx="76200" cy="439737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782" name="Oval 27"/>
          <p:cNvSpPr>
            <a:spLocks noChangeArrowheads="1"/>
          </p:cNvSpPr>
          <p:nvPr/>
        </p:nvSpPr>
        <p:spPr bwMode="auto">
          <a:xfrm>
            <a:off x="3400425" y="2418438"/>
            <a:ext cx="147638" cy="115887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783" name="Oval 28"/>
          <p:cNvSpPr>
            <a:spLocks noChangeArrowheads="1"/>
          </p:cNvSpPr>
          <p:nvPr/>
        </p:nvSpPr>
        <p:spPr bwMode="auto">
          <a:xfrm>
            <a:off x="3205163" y="2418438"/>
            <a:ext cx="147637" cy="115887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784" name="Oval 29"/>
          <p:cNvSpPr>
            <a:spLocks noChangeArrowheads="1"/>
          </p:cNvSpPr>
          <p:nvPr/>
        </p:nvSpPr>
        <p:spPr bwMode="auto">
          <a:xfrm>
            <a:off x="3205163" y="2266038"/>
            <a:ext cx="147637" cy="1143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785" name="Oval 30"/>
          <p:cNvSpPr>
            <a:spLocks noChangeArrowheads="1"/>
          </p:cNvSpPr>
          <p:nvPr/>
        </p:nvSpPr>
        <p:spPr bwMode="auto">
          <a:xfrm>
            <a:off x="3400425" y="2266038"/>
            <a:ext cx="147638" cy="1143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786" name="Oval 31"/>
          <p:cNvSpPr>
            <a:spLocks noChangeArrowheads="1"/>
          </p:cNvSpPr>
          <p:nvPr/>
        </p:nvSpPr>
        <p:spPr bwMode="auto">
          <a:xfrm>
            <a:off x="3302000" y="2572425"/>
            <a:ext cx="147638" cy="11588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787" name="Oval 32"/>
          <p:cNvSpPr>
            <a:spLocks noChangeArrowheads="1"/>
          </p:cNvSpPr>
          <p:nvPr/>
        </p:nvSpPr>
        <p:spPr bwMode="auto">
          <a:xfrm>
            <a:off x="3205163" y="2802613"/>
            <a:ext cx="147637" cy="1143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788" name="Oval 33"/>
          <p:cNvSpPr>
            <a:spLocks noChangeArrowheads="1"/>
          </p:cNvSpPr>
          <p:nvPr/>
        </p:nvSpPr>
        <p:spPr bwMode="auto">
          <a:xfrm>
            <a:off x="3400425" y="2802613"/>
            <a:ext cx="147638" cy="1143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789" name="Oval 34"/>
          <p:cNvSpPr>
            <a:spLocks noChangeArrowheads="1"/>
          </p:cNvSpPr>
          <p:nvPr/>
        </p:nvSpPr>
        <p:spPr bwMode="auto">
          <a:xfrm>
            <a:off x="3205163" y="2994700"/>
            <a:ext cx="147637" cy="1143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790" name="Oval 35"/>
          <p:cNvSpPr>
            <a:spLocks noChangeArrowheads="1"/>
          </p:cNvSpPr>
          <p:nvPr/>
        </p:nvSpPr>
        <p:spPr bwMode="auto">
          <a:xfrm>
            <a:off x="3400425" y="2994700"/>
            <a:ext cx="147638" cy="1143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791" name="Oval 36"/>
          <p:cNvSpPr>
            <a:spLocks noChangeArrowheads="1"/>
          </p:cNvSpPr>
          <p:nvPr/>
        </p:nvSpPr>
        <p:spPr bwMode="auto">
          <a:xfrm>
            <a:off x="3595688" y="2994700"/>
            <a:ext cx="146050" cy="1143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792" name="Oval 37"/>
          <p:cNvSpPr>
            <a:spLocks noChangeArrowheads="1"/>
          </p:cNvSpPr>
          <p:nvPr/>
        </p:nvSpPr>
        <p:spPr bwMode="auto">
          <a:xfrm>
            <a:off x="3498850" y="3148688"/>
            <a:ext cx="146050" cy="1143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793" name="Oval 38"/>
          <p:cNvSpPr>
            <a:spLocks noChangeArrowheads="1"/>
          </p:cNvSpPr>
          <p:nvPr/>
        </p:nvSpPr>
        <p:spPr bwMode="auto">
          <a:xfrm>
            <a:off x="3595688" y="2418438"/>
            <a:ext cx="146050" cy="115887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794" name="Oval 39"/>
          <p:cNvSpPr>
            <a:spLocks noChangeArrowheads="1"/>
          </p:cNvSpPr>
          <p:nvPr/>
        </p:nvSpPr>
        <p:spPr bwMode="auto">
          <a:xfrm>
            <a:off x="3498850" y="3302675"/>
            <a:ext cx="146050" cy="1143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795" name="Oval 40"/>
          <p:cNvSpPr>
            <a:spLocks noChangeArrowheads="1"/>
          </p:cNvSpPr>
          <p:nvPr/>
        </p:nvSpPr>
        <p:spPr bwMode="auto">
          <a:xfrm>
            <a:off x="3302000" y="3302675"/>
            <a:ext cx="147638" cy="1143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796" name="Line 41"/>
          <p:cNvSpPr>
            <a:spLocks noChangeShapeType="1"/>
          </p:cNvSpPr>
          <p:nvPr/>
        </p:nvSpPr>
        <p:spPr bwMode="auto">
          <a:xfrm rot="16200000" flipV="1">
            <a:off x="3702050" y="2100938"/>
            <a:ext cx="228600" cy="635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797" name="Line 42"/>
          <p:cNvSpPr>
            <a:spLocks noChangeShapeType="1"/>
          </p:cNvSpPr>
          <p:nvPr/>
        </p:nvSpPr>
        <p:spPr bwMode="auto">
          <a:xfrm rot="16200000" flipV="1">
            <a:off x="3679032" y="2081093"/>
            <a:ext cx="76200" cy="830263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798" name="Line 43"/>
          <p:cNvSpPr>
            <a:spLocks noChangeShapeType="1"/>
          </p:cNvSpPr>
          <p:nvPr/>
        </p:nvSpPr>
        <p:spPr bwMode="auto">
          <a:xfrm rot="5400000">
            <a:off x="3708400" y="2226350"/>
            <a:ext cx="115888" cy="731838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799" name="AutoShape 45"/>
          <p:cNvSpPr>
            <a:spLocks noChangeArrowheads="1"/>
          </p:cNvSpPr>
          <p:nvPr/>
        </p:nvSpPr>
        <p:spPr bwMode="auto">
          <a:xfrm>
            <a:off x="4035425" y="2648625"/>
            <a:ext cx="146050" cy="115888"/>
          </a:xfrm>
          <a:prstGeom prst="roundRect">
            <a:avLst>
              <a:gd name="adj" fmla="val 25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800" name="AutoShape 46"/>
          <p:cNvSpPr>
            <a:spLocks noChangeArrowheads="1"/>
          </p:cNvSpPr>
          <p:nvPr/>
        </p:nvSpPr>
        <p:spPr bwMode="auto">
          <a:xfrm>
            <a:off x="4035425" y="2496225"/>
            <a:ext cx="146050" cy="115888"/>
          </a:xfrm>
          <a:prstGeom prst="roundRect">
            <a:avLst>
              <a:gd name="adj" fmla="val 25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801" name="AutoShape 47"/>
          <p:cNvSpPr>
            <a:spLocks noChangeArrowheads="1"/>
          </p:cNvSpPr>
          <p:nvPr/>
        </p:nvSpPr>
        <p:spPr bwMode="auto">
          <a:xfrm>
            <a:off x="4035425" y="2342238"/>
            <a:ext cx="146050" cy="115887"/>
          </a:xfrm>
          <a:prstGeom prst="roundRect">
            <a:avLst>
              <a:gd name="adj" fmla="val 25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802" name="AutoShape 48"/>
          <p:cNvSpPr>
            <a:spLocks noChangeArrowheads="1"/>
          </p:cNvSpPr>
          <p:nvPr/>
        </p:nvSpPr>
        <p:spPr bwMode="auto">
          <a:xfrm>
            <a:off x="4035425" y="2994700"/>
            <a:ext cx="146050" cy="114300"/>
          </a:xfrm>
          <a:prstGeom prst="roundRect">
            <a:avLst>
              <a:gd name="adj" fmla="val 25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803" name="AutoShape 49"/>
          <p:cNvSpPr>
            <a:spLocks noChangeArrowheads="1"/>
          </p:cNvSpPr>
          <p:nvPr/>
        </p:nvSpPr>
        <p:spPr bwMode="auto">
          <a:xfrm>
            <a:off x="4035425" y="2840713"/>
            <a:ext cx="146050" cy="115887"/>
          </a:xfrm>
          <a:prstGeom prst="roundRect">
            <a:avLst>
              <a:gd name="adj" fmla="val 25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804" name="AutoShape 50"/>
          <p:cNvSpPr>
            <a:spLocks noChangeArrowheads="1"/>
          </p:cNvSpPr>
          <p:nvPr/>
        </p:nvSpPr>
        <p:spPr bwMode="auto">
          <a:xfrm>
            <a:off x="4524375" y="2994700"/>
            <a:ext cx="292100" cy="114300"/>
          </a:xfrm>
          <a:prstGeom prst="roundRect">
            <a:avLst>
              <a:gd name="adj" fmla="val 25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805" name="Line 51"/>
          <p:cNvSpPr>
            <a:spLocks noChangeShapeType="1"/>
          </p:cNvSpPr>
          <p:nvPr/>
        </p:nvSpPr>
        <p:spPr bwMode="auto">
          <a:xfrm>
            <a:off x="4222750" y="3205838"/>
            <a:ext cx="301625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806" name="AutoShape 52"/>
          <p:cNvSpPr>
            <a:spLocks noChangeArrowheads="1"/>
          </p:cNvSpPr>
          <p:nvPr/>
        </p:nvSpPr>
        <p:spPr bwMode="auto">
          <a:xfrm>
            <a:off x="4035425" y="3148688"/>
            <a:ext cx="146050" cy="114300"/>
          </a:xfrm>
          <a:prstGeom prst="roundRect">
            <a:avLst>
              <a:gd name="adj" fmla="val 25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807" name="AutoShape 53"/>
          <p:cNvSpPr>
            <a:spLocks noChangeArrowheads="1"/>
          </p:cNvSpPr>
          <p:nvPr/>
        </p:nvSpPr>
        <p:spPr bwMode="auto">
          <a:xfrm>
            <a:off x="4524375" y="3148688"/>
            <a:ext cx="292100" cy="114300"/>
          </a:xfrm>
          <a:prstGeom prst="roundRect">
            <a:avLst>
              <a:gd name="adj" fmla="val 25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808" name="AutoShape 54"/>
          <p:cNvSpPr>
            <a:spLocks noChangeArrowheads="1"/>
          </p:cNvSpPr>
          <p:nvPr/>
        </p:nvSpPr>
        <p:spPr bwMode="auto">
          <a:xfrm>
            <a:off x="4524375" y="2840713"/>
            <a:ext cx="292100" cy="115887"/>
          </a:xfrm>
          <a:prstGeom prst="roundRect">
            <a:avLst>
              <a:gd name="adj" fmla="val 25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809" name="AutoShape 55"/>
          <p:cNvSpPr>
            <a:spLocks noChangeArrowheads="1"/>
          </p:cNvSpPr>
          <p:nvPr/>
        </p:nvSpPr>
        <p:spPr bwMode="auto">
          <a:xfrm>
            <a:off x="4524375" y="2688313"/>
            <a:ext cx="292100" cy="114300"/>
          </a:xfrm>
          <a:prstGeom prst="roundRect">
            <a:avLst>
              <a:gd name="adj" fmla="val 25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810" name="AutoShape 56"/>
          <p:cNvSpPr>
            <a:spLocks noChangeArrowheads="1"/>
          </p:cNvSpPr>
          <p:nvPr/>
        </p:nvSpPr>
        <p:spPr bwMode="auto">
          <a:xfrm>
            <a:off x="4524375" y="2534325"/>
            <a:ext cx="292100" cy="114300"/>
          </a:xfrm>
          <a:prstGeom prst="roundRect">
            <a:avLst>
              <a:gd name="adj" fmla="val 25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811" name="AutoShape 57"/>
          <p:cNvSpPr>
            <a:spLocks noChangeArrowheads="1"/>
          </p:cNvSpPr>
          <p:nvPr/>
        </p:nvSpPr>
        <p:spPr bwMode="auto">
          <a:xfrm>
            <a:off x="4524375" y="2380338"/>
            <a:ext cx="292100" cy="115887"/>
          </a:xfrm>
          <a:prstGeom prst="roundRect">
            <a:avLst>
              <a:gd name="adj" fmla="val 25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812" name="AutoShape 58"/>
          <p:cNvSpPr>
            <a:spLocks noChangeArrowheads="1"/>
          </p:cNvSpPr>
          <p:nvPr/>
        </p:nvSpPr>
        <p:spPr bwMode="auto">
          <a:xfrm>
            <a:off x="5157788" y="2534325"/>
            <a:ext cx="536575" cy="114300"/>
          </a:xfrm>
          <a:prstGeom prst="roundRect">
            <a:avLst>
              <a:gd name="adj" fmla="val 25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813" name="Line 59"/>
          <p:cNvSpPr>
            <a:spLocks noChangeShapeType="1"/>
          </p:cNvSpPr>
          <p:nvPr/>
        </p:nvSpPr>
        <p:spPr bwMode="auto">
          <a:xfrm>
            <a:off x="4856163" y="2899450"/>
            <a:ext cx="301625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814" name="Line 60"/>
          <p:cNvSpPr>
            <a:spLocks noChangeShapeType="1"/>
          </p:cNvSpPr>
          <p:nvPr/>
        </p:nvSpPr>
        <p:spPr bwMode="auto">
          <a:xfrm>
            <a:off x="4865688" y="3051850"/>
            <a:ext cx="300037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815" name="Line 61"/>
          <p:cNvSpPr>
            <a:spLocks noChangeShapeType="1"/>
          </p:cNvSpPr>
          <p:nvPr/>
        </p:nvSpPr>
        <p:spPr bwMode="auto">
          <a:xfrm>
            <a:off x="4865688" y="3205838"/>
            <a:ext cx="300037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816" name="AutoShape 62"/>
          <p:cNvSpPr>
            <a:spLocks noChangeArrowheads="1"/>
          </p:cNvSpPr>
          <p:nvPr/>
        </p:nvSpPr>
        <p:spPr bwMode="auto">
          <a:xfrm>
            <a:off x="5157788" y="2840713"/>
            <a:ext cx="536575" cy="115887"/>
          </a:xfrm>
          <a:prstGeom prst="roundRect">
            <a:avLst>
              <a:gd name="adj" fmla="val 25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817" name="AutoShape 63"/>
          <p:cNvSpPr>
            <a:spLocks noChangeArrowheads="1"/>
          </p:cNvSpPr>
          <p:nvPr/>
        </p:nvSpPr>
        <p:spPr bwMode="auto">
          <a:xfrm>
            <a:off x="5157788" y="2994700"/>
            <a:ext cx="536575" cy="114300"/>
          </a:xfrm>
          <a:prstGeom prst="roundRect">
            <a:avLst>
              <a:gd name="adj" fmla="val 25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818" name="AutoShape 64"/>
          <p:cNvSpPr>
            <a:spLocks noChangeArrowheads="1"/>
          </p:cNvSpPr>
          <p:nvPr/>
        </p:nvSpPr>
        <p:spPr bwMode="auto">
          <a:xfrm>
            <a:off x="5157788" y="3148688"/>
            <a:ext cx="536575" cy="114300"/>
          </a:xfrm>
          <a:prstGeom prst="roundRect">
            <a:avLst>
              <a:gd name="adj" fmla="val 25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819" name="Line 65"/>
          <p:cNvSpPr>
            <a:spLocks noChangeShapeType="1"/>
          </p:cNvSpPr>
          <p:nvPr/>
        </p:nvSpPr>
        <p:spPr bwMode="auto">
          <a:xfrm rot="5400000">
            <a:off x="3644900" y="2583538"/>
            <a:ext cx="536575" cy="4381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820" name="Text Box 66"/>
          <p:cNvSpPr txBox="1">
            <a:spLocks noChangeArrowheads="1"/>
          </p:cNvSpPr>
          <p:nvPr/>
        </p:nvSpPr>
        <p:spPr bwMode="auto">
          <a:xfrm>
            <a:off x="1581702" y="2071161"/>
            <a:ext cx="13239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ja-JP" sz="1400" b="1" dirty="0">
                <a:solidFill>
                  <a:srgbClr val="FF5050"/>
                </a:solidFill>
                <a:ea typeface="MS Mincho" pitchFamily="49" charset="-128"/>
                <a:cs typeface="Arial" pitchFamily="34" charset="0"/>
              </a:rPr>
              <a:t>S</a:t>
            </a:r>
            <a:endParaRPr lang="fr-FR" altLang="ja-JP" sz="600" dirty="0">
              <a:ea typeface="MS Mincho" pitchFamily="49" charset="-128"/>
              <a:cs typeface="Arial" pitchFamily="34" charset="0"/>
            </a:endParaRPr>
          </a:p>
          <a:p>
            <a:pPr algn="ctr"/>
            <a:r>
              <a:rPr lang="fr-FR" altLang="ja-JP" sz="1400" b="1" dirty="0">
                <a:solidFill>
                  <a:srgbClr val="FF5050"/>
                </a:solidFill>
                <a:ea typeface="MS Mincho" pitchFamily="49" charset="-128"/>
                <a:cs typeface="Arial" pitchFamily="34" charset="0"/>
              </a:rPr>
              <a:t>C</a:t>
            </a:r>
            <a:endParaRPr lang="fr-FR" altLang="ja-JP" sz="600" dirty="0">
              <a:ea typeface="MS Mincho" pitchFamily="49" charset="-128"/>
              <a:cs typeface="Arial" pitchFamily="34" charset="0"/>
            </a:endParaRPr>
          </a:p>
          <a:p>
            <a:pPr algn="ctr"/>
            <a:r>
              <a:rPr lang="fr-FR" altLang="ja-JP" sz="1400" b="1" dirty="0">
                <a:solidFill>
                  <a:srgbClr val="FF5050"/>
                </a:solidFill>
                <a:ea typeface="MS Mincho" pitchFamily="49" charset="-128"/>
                <a:cs typeface="Arial" pitchFamily="34" charset="0"/>
              </a:rPr>
              <a:t>I</a:t>
            </a:r>
            <a:endParaRPr lang="fr-FR" altLang="ja-JP" sz="600" dirty="0">
              <a:ea typeface="MS Mincho" pitchFamily="49" charset="-128"/>
              <a:cs typeface="Arial" pitchFamily="34" charset="0"/>
            </a:endParaRPr>
          </a:p>
          <a:p>
            <a:pPr algn="ctr"/>
            <a:r>
              <a:rPr lang="fr-FR" altLang="ja-JP" sz="1400" b="1" dirty="0">
                <a:solidFill>
                  <a:srgbClr val="FF5050"/>
                </a:solidFill>
                <a:ea typeface="MS Mincho" pitchFamily="49" charset="-128"/>
                <a:cs typeface="Arial" pitchFamily="34" charset="0"/>
              </a:rPr>
              <a:t>E</a:t>
            </a:r>
            <a:endParaRPr lang="fr-FR" altLang="ja-JP" sz="600" dirty="0">
              <a:ea typeface="MS Mincho" pitchFamily="49" charset="-128"/>
              <a:cs typeface="Arial" pitchFamily="34" charset="0"/>
            </a:endParaRPr>
          </a:p>
          <a:p>
            <a:pPr algn="ctr"/>
            <a:r>
              <a:rPr lang="fr-FR" altLang="ja-JP" sz="1400" b="1" dirty="0">
                <a:solidFill>
                  <a:srgbClr val="FF5050"/>
                </a:solidFill>
                <a:ea typeface="MS Mincho" pitchFamily="49" charset="-128"/>
                <a:cs typeface="Arial" pitchFamily="34" charset="0"/>
              </a:rPr>
              <a:t>N</a:t>
            </a:r>
            <a:endParaRPr lang="fr-FR" altLang="ja-JP" sz="600" dirty="0">
              <a:ea typeface="MS Mincho" pitchFamily="49" charset="-128"/>
              <a:cs typeface="Arial" pitchFamily="34" charset="0"/>
            </a:endParaRPr>
          </a:p>
          <a:p>
            <a:pPr algn="ctr"/>
            <a:r>
              <a:rPr lang="fr-FR" altLang="ja-JP" sz="1400" b="1" dirty="0">
                <a:solidFill>
                  <a:srgbClr val="FF5050"/>
                </a:solidFill>
                <a:ea typeface="MS Mincho" pitchFamily="49" charset="-128"/>
                <a:cs typeface="Arial" pitchFamily="34" charset="0"/>
              </a:rPr>
              <a:t>C</a:t>
            </a:r>
            <a:endParaRPr lang="fr-FR" altLang="ja-JP" sz="600" dirty="0">
              <a:ea typeface="MS Mincho" pitchFamily="49" charset="-128"/>
              <a:cs typeface="Arial" pitchFamily="34" charset="0"/>
            </a:endParaRPr>
          </a:p>
          <a:p>
            <a:pPr algn="ctr"/>
            <a:r>
              <a:rPr lang="fr-FR" altLang="ja-JP" sz="1400" b="1" dirty="0">
                <a:solidFill>
                  <a:srgbClr val="FF5050"/>
                </a:solidFill>
                <a:ea typeface="MS Mincho" pitchFamily="49" charset="-128"/>
                <a:cs typeface="Arial" pitchFamily="34" charset="0"/>
              </a:rPr>
              <a:t>E</a:t>
            </a:r>
            <a:endParaRPr lang="fr-FR" altLang="ja-JP" dirty="0">
              <a:ea typeface="MS Mincho" pitchFamily="49" charset="-128"/>
              <a:cs typeface="Arial" pitchFamily="34" charset="0"/>
            </a:endParaRPr>
          </a:p>
        </p:txBody>
      </p:sp>
      <p:sp>
        <p:nvSpPr>
          <p:cNvPr id="74821" name="Text Box 67"/>
          <p:cNvSpPr txBox="1">
            <a:spLocks noChangeArrowheads="1"/>
          </p:cNvSpPr>
          <p:nvPr/>
        </p:nvSpPr>
        <p:spPr bwMode="auto">
          <a:xfrm flipH="1">
            <a:off x="6347619" y="2226350"/>
            <a:ext cx="12398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ja-JP" sz="1400" b="1" dirty="0">
                <a:solidFill>
                  <a:srgbClr val="66FFCC"/>
                </a:solidFill>
                <a:ea typeface="MS Mincho" pitchFamily="49" charset="-128"/>
                <a:cs typeface="Arial" pitchFamily="34" charset="0"/>
              </a:rPr>
              <a:t>M</a:t>
            </a:r>
            <a:endParaRPr lang="fr-FR" altLang="ja-JP" sz="600" dirty="0">
              <a:ea typeface="MS Mincho" pitchFamily="49" charset="-128"/>
              <a:cs typeface="Arial" pitchFamily="34" charset="0"/>
            </a:endParaRPr>
          </a:p>
          <a:p>
            <a:pPr algn="ctr"/>
            <a:r>
              <a:rPr lang="fr-FR" altLang="ja-JP" sz="1400" b="1" dirty="0">
                <a:solidFill>
                  <a:srgbClr val="66FFCC"/>
                </a:solidFill>
                <a:ea typeface="MS Mincho" pitchFamily="49" charset="-128"/>
                <a:cs typeface="Arial" pitchFamily="34" charset="0"/>
              </a:rPr>
              <a:t>A</a:t>
            </a:r>
            <a:endParaRPr lang="fr-FR" altLang="ja-JP" sz="600" dirty="0">
              <a:ea typeface="MS Mincho" pitchFamily="49" charset="-128"/>
              <a:cs typeface="Arial" pitchFamily="34" charset="0"/>
            </a:endParaRPr>
          </a:p>
          <a:p>
            <a:pPr algn="ctr"/>
            <a:r>
              <a:rPr lang="fr-FR" altLang="ja-JP" sz="1400" b="1" dirty="0">
                <a:solidFill>
                  <a:srgbClr val="66FFCC"/>
                </a:solidFill>
                <a:ea typeface="MS Mincho" pitchFamily="49" charset="-128"/>
                <a:cs typeface="Arial" pitchFamily="34" charset="0"/>
              </a:rPr>
              <a:t>R</a:t>
            </a:r>
            <a:endParaRPr lang="fr-FR" altLang="ja-JP" sz="600" dirty="0">
              <a:ea typeface="MS Mincho" pitchFamily="49" charset="-128"/>
              <a:cs typeface="Arial" pitchFamily="34" charset="0"/>
            </a:endParaRPr>
          </a:p>
          <a:p>
            <a:pPr algn="ctr"/>
            <a:r>
              <a:rPr lang="fr-FR" altLang="ja-JP" sz="1400" b="1" dirty="0">
                <a:solidFill>
                  <a:srgbClr val="66FFCC"/>
                </a:solidFill>
                <a:ea typeface="MS Mincho" pitchFamily="49" charset="-128"/>
                <a:cs typeface="Arial" pitchFamily="34" charset="0"/>
              </a:rPr>
              <a:t>C</a:t>
            </a:r>
            <a:endParaRPr lang="fr-FR" altLang="ja-JP" sz="600" dirty="0">
              <a:ea typeface="MS Mincho" pitchFamily="49" charset="-128"/>
              <a:cs typeface="Arial" pitchFamily="34" charset="0"/>
            </a:endParaRPr>
          </a:p>
          <a:p>
            <a:pPr algn="ctr"/>
            <a:r>
              <a:rPr lang="fr-FR" altLang="ja-JP" sz="1400" b="1" dirty="0">
                <a:solidFill>
                  <a:srgbClr val="66FFCC"/>
                </a:solidFill>
                <a:ea typeface="MS Mincho" pitchFamily="49" charset="-128"/>
                <a:cs typeface="Arial" pitchFamily="34" charset="0"/>
              </a:rPr>
              <a:t>H</a:t>
            </a:r>
            <a:endParaRPr lang="fr-FR" altLang="ja-JP" sz="600" dirty="0">
              <a:ea typeface="MS Mincho" pitchFamily="49" charset="-128"/>
              <a:cs typeface="Arial" pitchFamily="34" charset="0"/>
            </a:endParaRPr>
          </a:p>
          <a:p>
            <a:pPr algn="ctr"/>
            <a:r>
              <a:rPr lang="fr-FR" altLang="ja-JP" sz="1400" b="1" dirty="0">
                <a:solidFill>
                  <a:srgbClr val="66FFCC"/>
                </a:solidFill>
                <a:ea typeface="MS Mincho" pitchFamily="49" charset="-128"/>
                <a:cs typeface="Arial" pitchFamily="34" charset="0"/>
              </a:rPr>
              <a:t>E</a:t>
            </a:r>
            <a:endParaRPr lang="fr-FR" altLang="ja-JP" dirty="0">
              <a:ea typeface="MS Mincho" pitchFamily="49" charset="-128"/>
              <a:cs typeface="Arial" pitchFamily="34" charset="0"/>
            </a:endParaRPr>
          </a:p>
        </p:txBody>
      </p:sp>
      <p:sp>
        <p:nvSpPr>
          <p:cNvPr id="74822" name="Oval 70"/>
          <p:cNvSpPr>
            <a:spLocks noChangeArrowheads="1"/>
          </p:cNvSpPr>
          <p:nvPr/>
        </p:nvSpPr>
        <p:spPr bwMode="auto">
          <a:xfrm>
            <a:off x="2765425" y="3148688"/>
            <a:ext cx="147638" cy="1143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823" name="Oval 71"/>
          <p:cNvSpPr>
            <a:spLocks noChangeArrowheads="1"/>
          </p:cNvSpPr>
          <p:nvPr/>
        </p:nvSpPr>
        <p:spPr bwMode="auto">
          <a:xfrm>
            <a:off x="2765425" y="2802613"/>
            <a:ext cx="147638" cy="1143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824" name="Oval 72"/>
          <p:cNvSpPr>
            <a:spLocks noChangeArrowheads="1"/>
          </p:cNvSpPr>
          <p:nvPr/>
        </p:nvSpPr>
        <p:spPr bwMode="auto">
          <a:xfrm>
            <a:off x="2765425" y="2418438"/>
            <a:ext cx="147638" cy="115887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825" name="WordArt 84"/>
          <p:cNvSpPr>
            <a:spLocks noChangeArrowheads="1" noChangeShapeType="1" noTextEdit="1"/>
          </p:cNvSpPr>
          <p:nvPr/>
        </p:nvSpPr>
        <p:spPr bwMode="auto">
          <a:xfrm rot="252008">
            <a:off x="4389438" y="2207300"/>
            <a:ext cx="1354137" cy="1730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Down">
              <a:avLst>
                <a:gd name="adj" fmla="val 15917"/>
              </a:avLst>
            </a:prstTxWarp>
          </a:bodyPr>
          <a:lstStyle/>
          <a:p>
            <a:r>
              <a:rPr lang="fr-FR" sz="2000" b="1" kern="10" dirty="0">
                <a:solidFill>
                  <a:srgbClr val="B2B2B2"/>
                </a:solidFill>
                <a:latin typeface="Arial"/>
                <a:cs typeface="Arial"/>
              </a:rPr>
              <a:t>Chaîne de l'</a:t>
            </a:r>
            <a:r>
              <a:rPr lang="fr-FR" sz="2000" b="1" kern="10" dirty="0" err="1">
                <a:solidFill>
                  <a:srgbClr val="B2B2B2"/>
                </a:solidFill>
                <a:latin typeface="Arial"/>
                <a:cs typeface="Arial"/>
              </a:rPr>
              <a:t>inovation</a:t>
            </a:r>
            <a:endParaRPr lang="fr-FR" sz="2000" b="1" kern="10" dirty="0">
              <a:solidFill>
                <a:srgbClr val="B2B2B2"/>
              </a:solidFill>
              <a:latin typeface="Arial"/>
              <a:cs typeface="Arial"/>
            </a:endParaRPr>
          </a:p>
        </p:txBody>
      </p:sp>
      <p:pic>
        <p:nvPicPr>
          <p:cNvPr id="74826" name="Picture 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4498063"/>
            <a:ext cx="534630" cy="57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828" name="AutoShape 103"/>
          <p:cNvSpPr>
            <a:spLocks noChangeArrowheads="1"/>
          </p:cNvSpPr>
          <p:nvPr/>
        </p:nvSpPr>
        <p:spPr bwMode="auto">
          <a:xfrm>
            <a:off x="2693988" y="1180282"/>
            <a:ext cx="4889500" cy="14049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gradFill rotWithShape="1">
            <a:gsLst>
              <a:gs pos="0">
                <a:srgbClr val="0098C3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fr-FR" dirty="0" smtClean="0"/>
              <a:t>                        </a:t>
            </a:r>
            <a:endParaRPr lang="fr-FR" dirty="0"/>
          </a:p>
        </p:txBody>
      </p:sp>
      <p:sp>
        <p:nvSpPr>
          <p:cNvPr id="74829" name="Rectangle 102"/>
          <p:cNvSpPr>
            <a:spLocks noChangeArrowheads="1"/>
          </p:cNvSpPr>
          <p:nvPr/>
        </p:nvSpPr>
        <p:spPr bwMode="auto">
          <a:xfrm>
            <a:off x="4151313" y="1212032"/>
            <a:ext cx="20812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ja-JP" b="1" dirty="0" smtClean="0">
                <a:solidFill>
                  <a:srgbClr val="FFFFFF"/>
                </a:solidFill>
                <a:ea typeface="MS Mincho" pitchFamily="49" charset="-128"/>
                <a:cs typeface="Arial" pitchFamily="34" charset="0"/>
              </a:rPr>
              <a:t>EIP Water</a:t>
            </a:r>
            <a:endParaRPr lang="fr-FR" altLang="ja-JP" dirty="0">
              <a:ea typeface="MS Mincho" pitchFamily="49" charset="-128"/>
              <a:cs typeface="Arial" pitchFamily="34" charset="0"/>
            </a:endParaRPr>
          </a:p>
        </p:txBody>
      </p:sp>
      <p:pic>
        <p:nvPicPr>
          <p:cNvPr id="74830" name="Picture 75" descr="Logo_Marie-Curie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702" y="5231962"/>
            <a:ext cx="4127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832" name="Text Box 99"/>
          <p:cNvSpPr txBox="1">
            <a:spLocks noChangeArrowheads="1"/>
          </p:cNvSpPr>
          <p:nvPr/>
        </p:nvSpPr>
        <p:spPr bwMode="auto">
          <a:xfrm>
            <a:off x="1534684" y="4148769"/>
            <a:ext cx="82391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ja-JP" sz="1400" b="1" dirty="0">
                <a:solidFill>
                  <a:srgbClr val="154C85"/>
                </a:solidFill>
                <a:ea typeface="MS Mincho" pitchFamily="49" charset="-128"/>
                <a:cs typeface="Arial" pitchFamily="34" charset="0"/>
              </a:rPr>
              <a:t>Pilier 1</a:t>
            </a:r>
            <a:endParaRPr lang="fr-FR" altLang="ja-JP" b="1" dirty="0">
              <a:solidFill>
                <a:srgbClr val="154C85"/>
              </a:solidFill>
              <a:ea typeface="MS Mincho" pitchFamily="49" charset="-128"/>
              <a:cs typeface="Arial" pitchFamily="34" charset="0"/>
            </a:endParaRPr>
          </a:p>
        </p:txBody>
      </p:sp>
      <p:cxnSp>
        <p:nvCxnSpPr>
          <p:cNvPr id="74833" name="AutoShape 98"/>
          <p:cNvCxnSpPr>
            <a:cxnSpLocks noChangeShapeType="1"/>
          </p:cNvCxnSpPr>
          <p:nvPr/>
        </p:nvCxnSpPr>
        <p:spPr bwMode="auto">
          <a:xfrm rot="5400000">
            <a:off x="3782219" y="4286131"/>
            <a:ext cx="738188" cy="384175"/>
          </a:xfrm>
          <a:prstGeom prst="bentConnector3">
            <a:avLst>
              <a:gd name="adj1" fmla="val 23597"/>
            </a:avLst>
          </a:prstGeom>
          <a:noFill/>
          <a:ln w="9525">
            <a:solidFill>
              <a:srgbClr val="0099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34" name="Text Box 97"/>
          <p:cNvSpPr txBox="1">
            <a:spLocks noChangeArrowheads="1"/>
          </p:cNvSpPr>
          <p:nvPr/>
        </p:nvSpPr>
        <p:spPr bwMode="auto">
          <a:xfrm>
            <a:off x="3644900" y="4339313"/>
            <a:ext cx="16510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ja-JP" sz="600" dirty="0">
                <a:solidFill>
                  <a:srgbClr val="009900"/>
                </a:solidFill>
                <a:ea typeface="MS Mincho" pitchFamily="49" charset="-128"/>
                <a:cs typeface="Arial" pitchFamily="34" charset="0"/>
              </a:rPr>
              <a:t>Possibilité de financement </a:t>
            </a:r>
            <a:endParaRPr lang="fr-FR" altLang="ja-JP" sz="800" dirty="0">
              <a:ea typeface="MS Mincho" pitchFamily="49" charset="-128"/>
              <a:cs typeface="Arial" pitchFamily="34" charset="0"/>
            </a:endParaRPr>
          </a:p>
          <a:p>
            <a:pPr algn="ctr"/>
            <a:r>
              <a:rPr lang="fr-FR" altLang="ja-JP" sz="600" dirty="0">
                <a:solidFill>
                  <a:srgbClr val="009900"/>
                </a:solidFill>
                <a:ea typeface="MS Mincho" pitchFamily="49" charset="-128"/>
                <a:cs typeface="Arial" pitchFamily="34" charset="0"/>
              </a:rPr>
              <a:t>d’appels en plus des financements</a:t>
            </a:r>
            <a:endParaRPr lang="fr-FR" altLang="ja-JP" sz="800" dirty="0">
              <a:ea typeface="MS Mincho" pitchFamily="49" charset="-128"/>
              <a:cs typeface="Arial" pitchFamily="34" charset="0"/>
            </a:endParaRPr>
          </a:p>
          <a:p>
            <a:pPr algn="ctr"/>
            <a:r>
              <a:rPr lang="fr-FR" altLang="ja-JP" sz="600" dirty="0">
                <a:solidFill>
                  <a:srgbClr val="009900"/>
                </a:solidFill>
                <a:ea typeface="MS Mincho" pitchFamily="49" charset="-128"/>
                <a:cs typeface="Arial" pitchFamily="34" charset="0"/>
              </a:rPr>
              <a:t> nationaux en fonction</a:t>
            </a:r>
            <a:endParaRPr lang="fr-FR" altLang="ja-JP" sz="800" dirty="0">
              <a:ea typeface="MS Mincho" pitchFamily="49" charset="-128"/>
              <a:cs typeface="Arial" pitchFamily="34" charset="0"/>
            </a:endParaRPr>
          </a:p>
          <a:p>
            <a:pPr algn="ctr"/>
            <a:r>
              <a:rPr lang="fr-FR" altLang="ja-JP" sz="600" dirty="0">
                <a:solidFill>
                  <a:srgbClr val="009900"/>
                </a:solidFill>
                <a:ea typeface="MS Mincho" pitchFamily="49" charset="-128"/>
                <a:cs typeface="Arial" pitchFamily="34" charset="0"/>
              </a:rPr>
              <a:t> des agendas stratégiques </a:t>
            </a:r>
            <a:endParaRPr lang="fr-FR" altLang="ja-JP" sz="2400" dirty="0">
              <a:ea typeface="MS Mincho" pitchFamily="49" charset="-128"/>
              <a:cs typeface="Arial" pitchFamily="34" charset="0"/>
            </a:endParaRPr>
          </a:p>
        </p:txBody>
      </p:sp>
      <p:cxnSp>
        <p:nvCxnSpPr>
          <p:cNvPr id="74835" name="AutoShape 96"/>
          <p:cNvCxnSpPr>
            <a:cxnSpLocks noChangeShapeType="1"/>
          </p:cNvCxnSpPr>
          <p:nvPr/>
        </p:nvCxnSpPr>
        <p:spPr bwMode="auto">
          <a:xfrm rot="16200000" flipH="1">
            <a:off x="4229894" y="4222631"/>
            <a:ext cx="1104900" cy="877888"/>
          </a:xfrm>
          <a:prstGeom prst="bentConnector3">
            <a:avLst>
              <a:gd name="adj1" fmla="val 14481"/>
            </a:avLst>
          </a:prstGeom>
          <a:noFill/>
          <a:ln w="9525">
            <a:solidFill>
              <a:srgbClr val="0099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42" name="Rectangle 1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</p:txBody>
      </p:sp>
      <p:sp>
        <p:nvSpPr>
          <p:cNvPr id="74843" name="Rectangle 226"/>
          <p:cNvSpPr>
            <a:spLocks noChangeArrowheads="1"/>
          </p:cNvSpPr>
          <p:nvPr/>
        </p:nvSpPr>
        <p:spPr bwMode="auto">
          <a:xfrm>
            <a:off x="4479635" y="316468"/>
            <a:ext cx="18473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600" dirty="0">
                <a:cs typeface="Arial" pitchFamily="34" charset="0"/>
              </a:rPr>
              <a:t/>
            </a:r>
            <a:br>
              <a:rPr lang="fr-FR" altLang="fr-FR" sz="600" dirty="0">
                <a:cs typeface="Arial" pitchFamily="34" charset="0"/>
              </a:rPr>
            </a:br>
            <a:endParaRPr lang="fr-FR" altLang="fr-FR" dirty="0">
              <a:cs typeface="Arial" pitchFamily="34" charset="0"/>
            </a:endParaRPr>
          </a:p>
          <a:p>
            <a:pPr algn="ctr"/>
            <a:endParaRPr lang="fr-FR" altLang="fr-FR" dirty="0">
              <a:cs typeface="Arial" pitchFamily="34" charset="0"/>
            </a:endParaRPr>
          </a:p>
        </p:txBody>
      </p:sp>
      <p:sp>
        <p:nvSpPr>
          <p:cNvPr id="74844" name="Rectangle 227"/>
          <p:cNvSpPr>
            <a:spLocks noChangeArrowheads="1"/>
          </p:cNvSpPr>
          <p:nvPr/>
        </p:nvSpPr>
        <p:spPr bwMode="auto">
          <a:xfrm>
            <a:off x="0" y="3978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>
              <a:cs typeface="Arial" pitchFamily="34" charset="0"/>
            </a:endParaRPr>
          </a:p>
          <a:p>
            <a:pPr algn="ctr"/>
            <a:endParaRPr lang="fr-FR" altLang="fr-FR">
              <a:cs typeface="Arial" pitchFamily="34" charset="0"/>
            </a:endParaRPr>
          </a:p>
        </p:txBody>
      </p:sp>
      <p:sp>
        <p:nvSpPr>
          <p:cNvPr id="74847" name="ZoneTexte 82"/>
          <p:cNvSpPr txBox="1">
            <a:spLocks noChangeArrowheads="1"/>
          </p:cNvSpPr>
          <p:nvPr/>
        </p:nvSpPr>
        <p:spPr bwMode="auto">
          <a:xfrm>
            <a:off x="5700445" y="5529443"/>
            <a:ext cx="152631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1400" b="1" dirty="0">
                <a:solidFill>
                  <a:srgbClr val="C00000"/>
                </a:solidFill>
                <a:ea typeface="MS Mincho" pitchFamily="49" charset="-128"/>
                <a:cs typeface="Arial" pitchFamily="34" charset="0"/>
              </a:rPr>
              <a:t>2e pilier</a:t>
            </a:r>
          </a:p>
          <a:p>
            <a:pPr algn="ctr" eaLnBrk="1" hangingPunct="1"/>
            <a:r>
              <a:rPr lang="fr-FR" altLang="fr-FR" sz="1400" dirty="0" smtClean="0">
                <a:solidFill>
                  <a:srgbClr val="C00000"/>
                </a:solidFill>
                <a:cs typeface="Arial" pitchFamily="34" charset="0"/>
              </a:rPr>
              <a:t>KET </a:t>
            </a:r>
            <a:r>
              <a:rPr lang="fr-FR" altLang="fr-FR" sz="1400" dirty="0" err="1" smtClean="0">
                <a:solidFill>
                  <a:srgbClr val="C00000"/>
                </a:solidFill>
                <a:cs typeface="Arial" pitchFamily="34" charset="0"/>
              </a:rPr>
              <a:t>Crosscuting</a:t>
            </a:r>
            <a:endParaRPr lang="fr-FR" altLang="fr-FR" sz="1400" dirty="0">
              <a:solidFill>
                <a:srgbClr val="C00000"/>
              </a:solidFill>
              <a:cs typeface="Arial" pitchFamily="34" charset="0"/>
            </a:endParaRPr>
          </a:p>
          <a:p>
            <a:pPr algn="ctr" eaLnBrk="1" hangingPunct="1"/>
            <a:endParaRPr lang="fr-FR" altLang="fr-FR" sz="1400" dirty="0">
              <a:solidFill>
                <a:srgbClr val="C00000"/>
              </a:solidFill>
              <a:cs typeface="Arial" pitchFamily="34" charset="0"/>
            </a:endParaRPr>
          </a:p>
          <a:p>
            <a:pPr algn="ctr" eaLnBrk="1" hangingPunct="1"/>
            <a:r>
              <a:rPr lang="fr-FR" altLang="fr-FR" sz="1200" dirty="0" err="1" smtClean="0">
                <a:solidFill>
                  <a:srgbClr val="C00000"/>
                </a:solidFill>
                <a:cs typeface="Arial" pitchFamily="34" charset="0"/>
              </a:rPr>
              <a:t>Circular</a:t>
            </a:r>
            <a:r>
              <a:rPr lang="fr-FR" altLang="fr-FR" sz="1200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fr-FR" altLang="fr-FR" sz="1200" dirty="0" err="1" smtClean="0">
                <a:solidFill>
                  <a:srgbClr val="C00000"/>
                </a:solidFill>
                <a:cs typeface="Arial" pitchFamily="34" charset="0"/>
              </a:rPr>
              <a:t>economy</a:t>
            </a:r>
            <a:endParaRPr lang="fr-FR" altLang="fr-FR" sz="1200" dirty="0" smtClean="0">
              <a:solidFill>
                <a:srgbClr val="C00000"/>
              </a:solidFill>
              <a:cs typeface="Arial" pitchFamily="34" charset="0"/>
            </a:endParaRPr>
          </a:p>
          <a:p>
            <a:pPr algn="ctr" eaLnBrk="1" hangingPunct="1"/>
            <a:r>
              <a:rPr lang="fr-FR" altLang="fr-FR" sz="1200" dirty="0" err="1" smtClean="0">
                <a:solidFill>
                  <a:srgbClr val="C00000"/>
                </a:solidFill>
                <a:cs typeface="Arial" pitchFamily="34" charset="0"/>
              </a:rPr>
              <a:t>Sustainable</a:t>
            </a:r>
            <a:r>
              <a:rPr lang="fr-FR" altLang="fr-FR" sz="1200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fr-FR" altLang="fr-FR" sz="1200" dirty="0" err="1" smtClean="0">
                <a:solidFill>
                  <a:srgbClr val="C00000"/>
                </a:solidFill>
                <a:cs typeface="Arial" pitchFamily="34" charset="0"/>
              </a:rPr>
              <a:t>cities</a:t>
            </a:r>
            <a:endParaRPr lang="fr-FR" altLang="fr-FR" sz="12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4882" name="Rectangle 97"/>
          <p:cNvSpPr>
            <a:spLocks noChangeArrowheads="1"/>
          </p:cNvSpPr>
          <p:nvPr/>
        </p:nvSpPr>
        <p:spPr bwMode="auto">
          <a:xfrm>
            <a:off x="3373438" y="3395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endParaRPr lang="fr-FR" altLang="fr-FR"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285" y="4573476"/>
            <a:ext cx="1622690" cy="88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Oval 176"/>
          <p:cNvSpPr>
            <a:spLocks noChangeArrowheads="1"/>
          </p:cNvSpPr>
          <p:nvPr/>
        </p:nvSpPr>
        <p:spPr bwMode="auto">
          <a:xfrm>
            <a:off x="4425949" y="4028163"/>
            <a:ext cx="2809876" cy="469900"/>
          </a:xfrm>
          <a:prstGeom prst="ellipse">
            <a:avLst/>
          </a:prstGeom>
          <a:gradFill rotWithShape="1">
            <a:gsLst>
              <a:gs pos="34000">
                <a:schemeClr val="accent1">
                  <a:lumMod val="75000"/>
                </a:schemeClr>
              </a:gs>
              <a:gs pos="0">
                <a:srgbClr val="50C3F6"/>
              </a:gs>
              <a:gs pos="100000">
                <a:srgbClr val="C13003">
                  <a:lumMod val="96000"/>
                  <a:lumOff val="4000"/>
                </a:srgbClr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ja-JP" dirty="0" smtClean="0">
                <a:solidFill>
                  <a:srgbClr val="000000"/>
                </a:solidFill>
                <a:ea typeface="MS Mincho" pitchFamily="49" charset="-128"/>
                <a:cs typeface="Arial" pitchFamily="34" charset="0"/>
              </a:rPr>
              <a:t>KET pilier 2</a:t>
            </a:r>
            <a:endParaRPr lang="fr-FR" altLang="ja-JP" dirty="0">
              <a:ea typeface="MS Mincho" pitchFamily="49" charset="-128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129" y="4815265"/>
            <a:ext cx="1281222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643" y="4543350"/>
            <a:ext cx="1267631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564" y="5375950"/>
            <a:ext cx="1249119" cy="63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400" y="4488388"/>
            <a:ext cx="656672" cy="65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027136" y="4167863"/>
            <a:ext cx="1816077" cy="1757362"/>
          </a:xfrm>
          <a:prstGeom prst="roundRect">
            <a:avLst/>
          </a:prstGeom>
          <a:noFill/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Rectangle à coins arrondis 95"/>
          <p:cNvSpPr/>
          <p:nvPr/>
        </p:nvSpPr>
        <p:spPr>
          <a:xfrm>
            <a:off x="5500285" y="5448678"/>
            <a:ext cx="2015764" cy="1225083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09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t>3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4078" b="3114"/>
          <a:stretch/>
        </p:blipFill>
        <p:spPr bwMode="auto">
          <a:xfrm>
            <a:off x="188796" y="548638"/>
            <a:ext cx="6100685" cy="466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0276" y="294861"/>
            <a:ext cx="8728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Programmations conjointes </a:t>
            </a:r>
          </a:p>
          <a:p>
            <a:pPr lvl="0" algn="r"/>
            <a:endParaRPr lang="fr-FR" sz="2400" b="1" dirty="0" smtClean="0">
              <a:solidFill>
                <a:srgbClr val="1F49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7945" y="5212759"/>
            <a:ext cx="53591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JPI </a:t>
            </a:r>
            <a:r>
              <a:rPr lang="fr-FR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Facce</a:t>
            </a:r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agriculture et ressources en eau</a:t>
            </a:r>
          </a:p>
          <a:p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JPI </a:t>
            </a:r>
            <a:r>
              <a:rPr lang="fr-FR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Climate</a:t>
            </a:r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changement climatique et modélisation du cycle </a:t>
            </a:r>
            <a:r>
              <a:rPr lang="fr-F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l’eau</a:t>
            </a:r>
            <a:endParaRPr lang="fr-F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JPI </a:t>
            </a:r>
            <a:r>
              <a:rPr lang="fr-FR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Ocean</a:t>
            </a:r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de la terre à la mer</a:t>
            </a:r>
          </a:p>
          <a:p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JPI </a:t>
            </a:r>
            <a:r>
              <a:rPr lang="fr-FR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Urban</a:t>
            </a:r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 : fourniture en eau, gestion des eaux usées…</a:t>
            </a:r>
          </a:p>
          <a:p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JPI HDHL 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eau et alimentation</a:t>
            </a:r>
          </a:p>
          <a:p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JPI AMR 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r-FR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antibioresistance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cycle de l’eau</a:t>
            </a:r>
          </a:p>
          <a:p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Belmont Forum / Future </a:t>
            </a:r>
            <a:r>
              <a:rPr lang="fr-FR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Earth</a:t>
            </a:r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alignement France – Europe -</a:t>
            </a:r>
            <a:r>
              <a:rPr lang="fr-F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</a:t>
            </a:r>
            <a:endParaRPr lang="fr-F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Nuage 6"/>
          <p:cNvSpPr/>
          <p:nvPr/>
        </p:nvSpPr>
        <p:spPr>
          <a:xfrm>
            <a:off x="5939625" y="3244132"/>
            <a:ext cx="3116912" cy="1510748"/>
          </a:xfrm>
          <a:prstGeom prst="cloud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064034" y="3825360"/>
            <a:ext cx="2868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Lancement d’appels européens</a:t>
            </a:r>
          </a:p>
          <a:p>
            <a:r>
              <a:rPr lang="fr-FR" sz="1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sz="1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1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Financement national</a:t>
            </a:r>
            <a:endParaRPr lang="fr-FR" sz="1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9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t>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10276" y="294861"/>
            <a:ext cx="8728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Partenariat européen pour l’innovation – </a:t>
            </a:r>
            <a:br>
              <a:rPr lang="fr-FR" sz="2400" b="1" dirty="0" smtClean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2400" b="1" dirty="0" smtClean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EIP Water</a:t>
            </a:r>
          </a:p>
          <a:p>
            <a:pPr lvl="0" algn="r"/>
            <a:endParaRPr lang="fr-FR" sz="2400" b="1" dirty="0" smtClean="0">
              <a:solidFill>
                <a:srgbClr val="1F49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276" y="1427938"/>
            <a:ext cx="535918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objectifs:</a:t>
            </a:r>
          </a:p>
          <a:p>
            <a:endParaRPr lang="fr-FR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Faciliter le </a:t>
            </a:r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développement de solutions innovantes 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réponse aux principaux défis européens et mondiaux du domaine de l’eau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Créer 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</a:t>
            </a:r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conditions favorisant l’émergence de marchés 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ces innovations, en Europe et à l’extérieur de l’Europe </a:t>
            </a:r>
            <a:endParaRPr lang="fr-FR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Lever 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barrières en tirant et développant les solutions existantes </a:t>
            </a:r>
            <a:endParaRPr lang="fr-FR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Promouvoir 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créer les conditions pour l’émergence, dans sa phase de mise en </a:t>
            </a:r>
            <a:r>
              <a:rPr lang="fr-F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œuvre, 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processus collaboratifs favorisant </a:t>
            </a:r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l’innovation associant les secteurs publics et privés, les organisations non-gouvernementales et le grand </a:t>
            </a:r>
            <a:r>
              <a:rPr lang="fr-FR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Contribuer 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 </a:t>
            </a:r>
            <a:r>
              <a:rPr lang="fr-F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l’évolution de la directive cadre sur l’eau 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à au plan d'action pour la sauvegarde des ressources en eau en Europe </a:t>
            </a:r>
            <a:r>
              <a:rPr lang="fr-FR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Blueprint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fr-FR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sz="1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de mise en œuvre: 5 priorités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Réutilisation 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recyclage de l’eau </a:t>
            </a:r>
            <a:endParaRPr lang="fr-FR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Traitement 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l’eau et des eaux usées, y compris la récupération </a:t>
            </a:r>
            <a:endParaRPr lang="fr-FR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Lien 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eau-énergie </a:t>
            </a:r>
            <a:endParaRPr lang="fr-FR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Gestion 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risques d'inondation et de sécheresse </a:t>
            </a:r>
            <a:endParaRPr lang="fr-FR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Services 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écosystémiques </a:t>
            </a:r>
            <a:endParaRPr lang="fr-FR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3 priorités transversales</a:t>
            </a:r>
            <a:r>
              <a:rPr lang="fr-FR" sz="1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Gouvernance 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l’eau </a:t>
            </a:r>
            <a:endParaRPr lang="fr-FR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Systèmes 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d’aide à la décision et contrôle </a:t>
            </a:r>
            <a:endParaRPr lang="fr-FR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Financement 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l’innovation </a:t>
            </a:r>
          </a:p>
          <a:p>
            <a:endParaRPr lang="fr-F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Nuage 6"/>
          <p:cNvSpPr/>
          <p:nvPr/>
        </p:nvSpPr>
        <p:spPr>
          <a:xfrm>
            <a:off x="4961614" y="3244131"/>
            <a:ext cx="4094923" cy="2091193"/>
          </a:xfrm>
          <a:prstGeom prst="cloud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406565" y="3794337"/>
            <a:ext cx="30267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Appels à manifestation d’intérêt.</a:t>
            </a:r>
          </a:p>
          <a:p>
            <a:endParaRPr lang="fr-FR" sz="1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Amélioration cadre juridique</a:t>
            </a:r>
          </a:p>
          <a:p>
            <a:r>
              <a:rPr lang="fr-FR" sz="1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FR" sz="1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Cadre politique</a:t>
            </a:r>
            <a:endParaRPr lang="fr-FR" sz="1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54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935596" y="1229233"/>
            <a:ext cx="2376264" cy="3648240"/>
          </a:xfrm>
          <a:prstGeom prst="roundRect">
            <a:avLst/>
          </a:prstGeom>
          <a:solidFill>
            <a:srgbClr val="448BBC"/>
          </a:solidFill>
          <a:ln>
            <a:solidFill>
              <a:srgbClr val="448B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-85725" algn="ctr">
              <a:spcAft>
                <a:spcPts val="1800"/>
              </a:spcAft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Excellent Science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fr-FR" sz="1200" b="1" dirty="0" smtClean="0">
                <a:solidFill>
                  <a:srgbClr val="F0AB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Conseil Européen de la Recherche (ERC)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endParaRPr lang="fr-FR" sz="1200" b="1" dirty="0" smtClean="0">
              <a:solidFill>
                <a:srgbClr val="F0AB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fr-FR" sz="1200" b="1" dirty="0" smtClean="0">
                <a:solidFill>
                  <a:srgbClr val="F0AB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Actions Marie </a:t>
            </a:r>
            <a:r>
              <a:rPr lang="fr-FR" sz="1200" b="1" dirty="0" err="1" smtClean="0">
                <a:solidFill>
                  <a:srgbClr val="F0AB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Slodowska</a:t>
            </a:r>
            <a:r>
              <a:rPr lang="fr-FR" sz="1200" b="1" dirty="0" smtClean="0">
                <a:solidFill>
                  <a:srgbClr val="F0AB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-Curie (MSCA)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endParaRPr lang="fr-FR" sz="1200" b="1" dirty="0" smtClean="0">
              <a:solidFill>
                <a:srgbClr val="F0AB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fr-FR" sz="1200" b="1" dirty="0" smtClean="0">
                <a:solidFill>
                  <a:srgbClr val="F0AB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Technologies Futures et Emergentes (FET)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endParaRPr lang="fr-FR" sz="12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Infrastructures de Recherche</a:t>
            </a:r>
            <a:endParaRPr lang="fr-FR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392252" y="1229233"/>
            <a:ext cx="2376264" cy="3648240"/>
          </a:xfrm>
          <a:prstGeom prst="roundRect">
            <a:avLst/>
          </a:prstGeom>
          <a:solidFill>
            <a:srgbClr val="448BBC"/>
          </a:solidFill>
          <a:ln>
            <a:solidFill>
              <a:srgbClr val="448B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fr-FR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Industrial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Leadership</a:t>
            </a:r>
            <a:endParaRPr lang="fr-FR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endParaRPr lang="fr-FR" sz="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Technologies clés génériques (KET):</a:t>
            </a:r>
          </a:p>
          <a:p>
            <a:pPr marL="358775" lvl="1" indent="-171450">
              <a:buFont typeface="Wingdings" panose="05000000000000000000" pitchFamily="2" charset="2"/>
              <a:buChar char="ü"/>
            </a:pPr>
            <a:r>
              <a:rPr lang="fr-FR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ICT</a:t>
            </a:r>
          </a:p>
          <a:p>
            <a:pPr marL="358775" lvl="1" indent="-171450">
              <a:buFont typeface="Wingdings" panose="05000000000000000000" pitchFamily="2" charset="2"/>
              <a:buChar char="ü"/>
            </a:pPr>
            <a:r>
              <a:rPr lang="fr-FR" sz="11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Nanotechnologies, </a:t>
            </a:r>
            <a:r>
              <a:rPr lang="fr-FR" sz="11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Matériaux avancés, Systèmes de production, </a:t>
            </a:r>
            <a:r>
              <a:rPr lang="fr-FR" sz="11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Biotechnologies</a:t>
            </a:r>
          </a:p>
          <a:p>
            <a:pPr marL="358775" lvl="1" indent="-171450">
              <a:buFont typeface="Wingdings" panose="05000000000000000000" pitchFamily="2" charset="2"/>
              <a:buChar char="ü"/>
            </a:pPr>
            <a:r>
              <a:rPr lang="fr-FR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Espace</a:t>
            </a:r>
          </a:p>
          <a:p>
            <a:pPr marL="85725" indent="-857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Innovation dans les PME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endParaRPr lang="fr-FR" sz="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Accès au financement à risque</a:t>
            </a:r>
            <a:endParaRPr 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832140" y="1229233"/>
            <a:ext cx="2376264" cy="3648240"/>
          </a:xfrm>
          <a:prstGeom prst="roundRect">
            <a:avLst/>
          </a:prstGeom>
          <a:solidFill>
            <a:srgbClr val="448BBC"/>
          </a:solidFill>
          <a:ln>
            <a:solidFill>
              <a:srgbClr val="448B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-85725" algn="ctr">
              <a:spcAft>
                <a:spcPts val="1200"/>
              </a:spcAft>
            </a:pPr>
            <a:r>
              <a:rPr lang="fr-FR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Societal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Challenges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5725" indent="-8572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Santé, bien-être, vieillissement</a:t>
            </a:r>
          </a:p>
          <a:p>
            <a:pPr marL="85725" indent="-8572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F0AB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Sécurité alimentaire, </a:t>
            </a:r>
            <a:r>
              <a:rPr lang="fr-FR" sz="1200" dirty="0" err="1">
                <a:solidFill>
                  <a:srgbClr val="F0AB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bioéconomie</a:t>
            </a:r>
            <a:endParaRPr lang="fr-FR" sz="1200" dirty="0">
              <a:solidFill>
                <a:srgbClr val="F0AB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5725" indent="-8572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Energies sûres, propres, efficaces</a:t>
            </a:r>
          </a:p>
          <a:p>
            <a:pPr marL="85725" indent="-8572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 intelligents, verts, intégrés</a:t>
            </a:r>
          </a:p>
          <a:p>
            <a:pPr marL="85725" indent="-8572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F0AB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Climat, Environnement, matières premières</a:t>
            </a:r>
          </a:p>
          <a:p>
            <a:pPr marL="85725" indent="-8572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Sociétés inclusives, novatrices et capables de réflexion</a:t>
            </a:r>
          </a:p>
          <a:p>
            <a:pPr marL="85725" indent="-8572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Sociétés sûres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35596" y="4949481"/>
            <a:ext cx="7272808" cy="360040"/>
          </a:xfrm>
          <a:prstGeom prst="roundRect">
            <a:avLst/>
          </a:prstGeom>
          <a:solidFill>
            <a:srgbClr val="448BBC"/>
          </a:solidFill>
          <a:ln>
            <a:solidFill>
              <a:srgbClr val="448B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Diffusion de l’excellence et élargissement de la participation</a:t>
            </a:r>
            <a:endParaRPr lang="fr-FR" sz="16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935596" y="5381529"/>
            <a:ext cx="7272808" cy="360040"/>
          </a:xfrm>
          <a:prstGeom prst="roundRect">
            <a:avLst/>
          </a:prstGeom>
          <a:solidFill>
            <a:srgbClr val="448BBC"/>
          </a:solidFill>
          <a:ln>
            <a:solidFill>
              <a:srgbClr val="448B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 pour et avec la société</a:t>
            </a: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935596" y="5813577"/>
            <a:ext cx="7272808" cy="360040"/>
          </a:xfrm>
          <a:prstGeom prst="roundRect">
            <a:avLst/>
          </a:prstGeom>
          <a:solidFill>
            <a:srgbClr val="448BBC"/>
          </a:solidFill>
          <a:ln>
            <a:solidFill>
              <a:srgbClr val="448B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Institut technologique Européen (EIT)</a:t>
            </a: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935596" y="845025"/>
            <a:ext cx="7272808" cy="288032"/>
          </a:xfrm>
          <a:prstGeom prst="roundRect">
            <a:avLst/>
          </a:prstGeom>
          <a:noFill/>
          <a:ln>
            <a:solidFill>
              <a:srgbClr val="448B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 smtClean="0">
                <a:solidFill>
                  <a:srgbClr val="448B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priorités</a:t>
            </a:r>
            <a:endParaRPr lang="fr-FR" b="1" dirty="0">
              <a:solidFill>
                <a:srgbClr val="448BB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945" y="-12217"/>
            <a:ext cx="4638336" cy="75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à coins arrondis 17"/>
          <p:cNvSpPr/>
          <p:nvPr/>
        </p:nvSpPr>
        <p:spPr>
          <a:xfrm>
            <a:off x="8331200" y="3979333"/>
            <a:ext cx="406400" cy="1762236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EURATOM</a:t>
            </a:r>
            <a:endParaRPr lang="fr-FR" sz="16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935590" y="6245388"/>
            <a:ext cx="7272808" cy="360040"/>
          </a:xfrm>
          <a:prstGeom prst="roundRect">
            <a:avLst/>
          </a:prstGeom>
          <a:solidFill>
            <a:srgbClr val="448BBC"/>
          </a:solidFill>
          <a:ln>
            <a:solidFill>
              <a:srgbClr val="448B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Centre commun de Recherche (JRC)</a:t>
            </a: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152513" y="6721475"/>
            <a:ext cx="4825720" cy="136525"/>
          </a:xfrm>
        </p:spPr>
        <p:txBody>
          <a:bodyPr/>
          <a:lstStyle/>
          <a:p>
            <a:fld id="{93843418-5D8F-0D41-BCF8-8D9702B58111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14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694285">
            <a:off x="494787" y="-52388"/>
            <a:ext cx="14033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5"/>
          <p:cNvSpPr txBox="1">
            <a:spLocks noChangeArrowheads="1"/>
          </p:cNvSpPr>
          <p:nvPr/>
        </p:nvSpPr>
        <p:spPr bwMode="auto">
          <a:xfrm>
            <a:off x="755407" y="675590"/>
            <a:ext cx="8270059" cy="67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3200" b="1" dirty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Horizon 2020 </a:t>
            </a:r>
            <a:r>
              <a:rPr lang="fr-FR" altLang="fr-FR" sz="2200" b="1" dirty="0" smtClean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fr-FR" altLang="fr-FR" sz="1600" b="1" dirty="0" smtClean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couvre la chaine de l’innovation</a:t>
            </a:r>
            <a:endParaRPr lang="fr-FR" altLang="fr-FR" sz="1600" b="1" dirty="0">
              <a:solidFill>
                <a:srgbClr val="154C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endParaRPr lang="fr-FR" altLang="fr-FR" b="1" dirty="0">
              <a:solidFill>
                <a:srgbClr val="154C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72963"/>
              </p:ext>
            </p:extLst>
          </p:nvPr>
        </p:nvGraphicFramePr>
        <p:xfrm>
          <a:off x="345990" y="2379196"/>
          <a:ext cx="8501446" cy="117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902"/>
                <a:gridCol w="877330"/>
                <a:gridCol w="976183"/>
                <a:gridCol w="864973"/>
                <a:gridCol w="963827"/>
                <a:gridCol w="1062681"/>
                <a:gridCol w="1099752"/>
                <a:gridCol w="976184"/>
                <a:gridCol w="8526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154C85"/>
                          </a:solidFill>
                        </a:rPr>
                        <a:t>1</a:t>
                      </a:r>
                      <a:endParaRPr lang="fr-FR" sz="1400" b="1" dirty="0">
                        <a:solidFill>
                          <a:srgbClr val="154C85"/>
                        </a:solidFill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154C85"/>
                          </a:solidFill>
                        </a:rPr>
                        <a:t>2</a:t>
                      </a:r>
                      <a:endParaRPr lang="fr-FR" sz="1400" b="1" dirty="0">
                        <a:solidFill>
                          <a:srgbClr val="154C85"/>
                        </a:solidFill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154C85"/>
                          </a:solidFill>
                        </a:rPr>
                        <a:t>3</a:t>
                      </a:r>
                      <a:endParaRPr lang="fr-FR" sz="1400" b="1" dirty="0">
                        <a:solidFill>
                          <a:srgbClr val="154C85"/>
                        </a:solidFill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154C85"/>
                          </a:solidFill>
                        </a:rPr>
                        <a:t>4</a:t>
                      </a:r>
                      <a:endParaRPr lang="fr-FR" sz="1400" b="1" dirty="0">
                        <a:solidFill>
                          <a:srgbClr val="154C85"/>
                        </a:solidFill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154C85"/>
                          </a:solidFill>
                        </a:rPr>
                        <a:t>5</a:t>
                      </a:r>
                      <a:endParaRPr lang="fr-FR" sz="1400" b="1" dirty="0">
                        <a:solidFill>
                          <a:srgbClr val="154C85"/>
                        </a:solidFill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154C85"/>
                          </a:solidFill>
                        </a:rPr>
                        <a:t>6</a:t>
                      </a:r>
                      <a:endParaRPr lang="fr-FR" sz="1400" b="1" dirty="0">
                        <a:solidFill>
                          <a:srgbClr val="154C85"/>
                        </a:solidFill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154C85"/>
                          </a:solidFill>
                        </a:rPr>
                        <a:t>7</a:t>
                      </a:r>
                      <a:endParaRPr lang="fr-FR" sz="1400" b="1" dirty="0">
                        <a:solidFill>
                          <a:srgbClr val="154C85"/>
                        </a:solidFill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154C85"/>
                          </a:solidFill>
                        </a:rPr>
                        <a:t>8</a:t>
                      </a:r>
                      <a:endParaRPr lang="fr-FR" sz="1400" b="1" dirty="0">
                        <a:solidFill>
                          <a:srgbClr val="154C85"/>
                        </a:solidFill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154C85"/>
                          </a:solidFill>
                        </a:rPr>
                        <a:t>9</a:t>
                      </a:r>
                      <a:endParaRPr lang="fr-FR" sz="1400" b="1" dirty="0">
                        <a:solidFill>
                          <a:srgbClr val="154C85"/>
                        </a:solidFill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Basic </a:t>
                      </a:r>
                      <a:r>
                        <a:rPr lang="fr-FR" sz="1200" b="1" dirty="0" err="1" smtClean="0">
                          <a:solidFill>
                            <a:schemeClr val="tx1"/>
                          </a:solidFill>
                        </a:rPr>
                        <a:t>Principles</a:t>
                      </a:r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b="1" dirty="0" err="1" smtClean="0">
                          <a:solidFill>
                            <a:schemeClr val="tx1"/>
                          </a:solidFill>
                        </a:rPr>
                        <a:t>Observed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 smtClean="0">
                          <a:solidFill>
                            <a:schemeClr val="tx1"/>
                          </a:solidFill>
                        </a:rPr>
                        <a:t>Technology</a:t>
                      </a:r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 Concept </a:t>
                      </a:r>
                      <a:r>
                        <a:rPr lang="fr-FR" sz="1200" b="1" dirty="0" err="1" smtClean="0">
                          <a:solidFill>
                            <a:schemeClr val="tx1"/>
                          </a:solidFill>
                        </a:rPr>
                        <a:t>Formulated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 smtClean="0">
                          <a:solidFill>
                            <a:schemeClr val="tx1"/>
                          </a:solidFill>
                        </a:rPr>
                        <a:t>Experimental</a:t>
                      </a:r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 Proof of Concept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 smtClean="0">
                          <a:solidFill>
                            <a:schemeClr val="tx1"/>
                          </a:solidFill>
                        </a:rPr>
                        <a:t>Technology</a:t>
                      </a:r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 validation in </a:t>
                      </a:r>
                      <a:r>
                        <a:rPr lang="fr-FR" sz="1200" b="1" dirty="0" err="1" smtClean="0">
                          <a:solidFill>
                            <a:schemeClr val="tx1"/>
                          </a:solidFill>
                        </a:rPr>
                        <a:t>lab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 smtClean="0">
                          <a:solidFill>
                            <a:schemeClr val="tx1"/>
                          </a:solidFill>
                        </a:rPr>
                        <a:t>Technology</a:t>
                      </a:r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 validation in relevant </a:t>
                      </a:r>
                      <a:r>
                        <a:rPr lang="fr-FR" sz="1200" b="1" dirty="0" err="1" smtClean="0">
                          <a:solidFill>
                            <a:schemeClr val="tx1"/>
                          </a:solidFill>
                        </a:rPr>
                        <a:t>environment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 smtClean="0">
                          <a:solidFill>
                            <a:schemeClr val="tx1"/>
                          </a:solidFill>
                        </a:rPr>
                        <a:t>Demonstration</a:t>
                      </a:r>
                      <a:r>
                        <a:rPr lang="fr-FR" sz="1200" b="1" baseline="0" dirty="0" smtClean="0">
                          <a:solidFill>
                            <a:schemeClr val="tx1"/>
                          </a:solidFill>
                        </a:rPr>
                        <a:t> in relevant </a:t>
                      </a:r>
                      <a:r>
                        <a:rPr lang="fr-FR" sz="1200" b="1" baseline="0" dirty="0" err="1" smtClean="0">
                          <a:solidFill>
                            <a:schemeClr val="tx1"/>
                          </a:solidFill>
                        </a:rPr>
                        <a:t>environment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 smtClean="0">
                          <a:solidFill>
                            <a:schemeClr val="tx1"/>
                          </a:solidFill>
                        </a:rPr>
                        <a:t>Demonstration</a:t>
                      </a:r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fr-FR" sz="1200" b="1" dirty="0" err="1" smtClean="0">
                          <a:solidFill>
                            <a:schemeClr val="tx1"/>
                          </a:solidFill>
                        </a:rPr>
                        <a:t>operational</a:t>
                      </a:r>
                      <a:r>
                        <a:rPr lang="fr-FR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b="1" baseline="0" dirty="0" err="1" smtClean="0">
                          <a:solidFill>
                            <a:schemeClr val="tx1"/>
                          </a:solidFill>
                        </a:rPr>
                        <a:t>environment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System </a:t>
                      </a:r>
                      <a:r>
                        <a:rPr lang="fr-FR" sz="1200" b="1" dirty="0" err="1" smtClean="0">
                          <a:solidFill>
                            <a:schemeClr val="bg1"/>
                          </a:solidFill>
                        </a:rPr>
                        <a:t>complete</a:t>
                      </a:r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 and </a:t>
                      </a:r>
                      <a:r>
                        <a:rPr lang="fr-FR" sz="1200" b="1" dirty="0" err="1" smtClean="0">
                          <a:solidFill>
                            <a:schemeClr val="bg1"/>
                          </a:solidFill>
                        </a:rPr>
                        <a:t>qualified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 smtClean="0">
                          <a:solidFill>
                            <a:schemeClr val="bg1"/>
                          </a:solidFill>
                        </a:rPr>
                        <a:t>Successful</a:t>
                      </a:r>
                      <a:r>
                        <a:rPr lang="fr-FR" sz="1200" b="1" baseline="0" dirty="0" smtClean="0">
                          <a:solidFill>
                            <a:schemeClr val="bg1"/>
                          </a:solidFill>
                        </a:rPr>
                        <a:t> mission </a:t>
                      </a:r>
                      <a:r>
                        <a:rPr lang="fr-FR" sz="1200" b="1" baseline="0" dirty="0" err="1" smtClean="0">
                          <a:solidFill>
                            <a:schemeClr val="bg1"/>
                          </a:solidFill>
                        </a:rPr>
                        <a:t>operations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45989" y="1924105"/>
            <a:ext cx="4459145" cy="307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0">
              <a:spcBef>
                <a:spcPct val="20000"/>
              </a:spcBef>
              <a:buFontTx/>
              <a:buNone/>
              <a:defRPr sz="1400" b="0" i="0" baseline="0">
                <a:solidFill>
                  <a:srgbClr val="154C85"/>
                </a:solidFill>
                <a:latin typeface="Verdana"/>
                <a:cs typeface="Verdana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charset="2"/>
              <a:buChar char=""/>
              <a:defRPr sz="1400">
                <a:latin typeface="Verdana"/>
                <a:cs typeface="Verdana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400">
                <a:latin typeface="Verdana"/>
                <a:cs typeface="Verdana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/>
              <a:buChar char="–"/>
              <a:defRPr sz="1400">
                <a:latin typeface="Verdana"/>
                <a:cs typeface="Verdana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/>
              <a:buChar char="»"/>
              <a:defRPr sz="1400">
                <a:latin typeface="Verdana"/>
                <a:cs typeface="Verdana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fr-FR" sz="1600" b="1" dirty="0"/>
              <a:t>TRL = </a:t>
            </a:r>
            <a:r>
              <a:rPr lang="fr-FR" sz="1600" b="1" dirty="0" err="1"/>
              <a:t>Technology</a:t>
            </a:r>
            <a:r>
              <a:rPr lang="fr-FR" sz="1600" b="1" dirty="0"/>
              <a:t> </a:t>
            </a:r>
            <a:r>
              <a:rPr lang="fr-FR" sz="1600" b="1" dirty="0" err="1"/>
              <a:t>Readiness</a:t>
            </a:r>
            <a:r>
              <a:rPr lang="fr-FR" sz="1600" b="1" dirty="0"/>
              <a:t> </a:t>
            </a:r>
            <a:r>
              <a:rPr lang="fr-FR" sz="1600" b="1" dirty="0" err="1"/>
              <a:t>Level</a:t>
            </a:r>
            <a:endParaRPr lang="fr-FR" sz="16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46244" y="3811506"/>
            <a:ext cx="51898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ERC</a:t>
            </a:r>
            <a:endParaRPr 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15908" y="3810797"/>
            <a:ext cx="51167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>
            <a:defPPr>
              <a:defRPr lang="fr-FR"/>
            </a:defPPr>
            <a:lvl1pPr algn="ctr"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1600" dirty="0"/>
              <a:t>FET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479733" y="3810798"/>
            <a:ext cx="5588332" cy="3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>
            <a:noAutofit/>
          </a:bodyPr>
          <a:lstStyle>
            <a:defPPr>
              <a:defRPr lang="fr-FR"/>
            </a:defPPr>
            <a:lvl1pPr algn="ctr"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1600" dirty="0"/>
              <a:t>Pilier II et Pilier III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29194" y="4236247"/>
            <a:ext cx="479542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>
            <a:defPPr>
              <a:defRPr lang="fr-FR"/>
            </a:defPPr>
            <a:lvl1pPr algn="ctr"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1600" dirty="0"/>
              <a:t>Actions Marie-Curie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273898" y="4656266"/>
            <a:ext cx="330180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>
            <a:defPPr>
              <a:defRPr lang="fr-FR"/>
            </a:defPPr>
            <a:lvl1pPr algn="ctr"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1600" dirty="0"/>
              <a:t>SME Instrument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273898" y="5044248"/>
            <a:ext cx="330180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>
            <a:defPPr>
              <a:defRPr lang="fr-FR"/>
            </a:defPPr>
            <a:lvl1pPr algn="ctr"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1600" dirty="0" err="1"/>
              <a:t>Fast</a:t>
            </a:r>
            <a:r>
              <a:rPr lang="fr-FR" sz="1600" dirty="0"/>
              <a:t> </a:t>
            </a:r>
            <a:r>
              <a:rPr lang="fr-FR" sz="1600" dirty="0" err="1"/>
              <a:t>Track</a:t>
            </a:r>
            <a:r>
              <a:rPr lang="fr-FR" sz="1600" dirty="0"/>
              <a:t> to Innovation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605735" y="5638523"/>
            <a:ext cx="6438871" cy="523220"/>
            <a:chOff x="629194" y="5038127"/>
            <a:chExt cx="6438871" cy="523220"/>
          </a:xfrm>
        </p:grpSpPr>
        <p:sp>
          <p:nvSpPr>
            <p:cNvPr id="14" name="ZoneTexte 13"/>
            <p:cNvSpPr txBox="1"/>
            <p:nvPr/>
          </p:nvSpPr>
          <p:spPr>
            <a:xfrm>
              <a:off x="629194" y="5038127"/>
              <a:ext cx="3275541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16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pPr algn="ctr"/>
              <a:r>
                <a:rPr lang="fr-FR" sz="1400" b="1" dirty="0" err="1" smtClean="0"/>
                <a:t>Research</a:t>
              </a:r>
              <a:r>
                <a:rPr lang="fr-FR" sz="1400" b="1" dirty="0" smtClean="0"/>
                <a:t> and Innovation Action (100%)</a:t>
              </a:r>
              <a:endParaRPr lang="fr-FR" sz="1400" b="1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904735" y="5038127"/>
              <a:ext cx="3163330" cy="52322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>
              <a:defPPr>
                <a:defRPr lang="fr-FR"/>
              </a:defPPr>
              <a:lvl1pPr>
                <a:defRPr sz="16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pPr algn="ctr"/>
              <a:r>
                <a:rPr lang="fr-FR" sz="1400" b="1" dirty="0" smtClean="0"/>
                <a:t>Innovation Action </a:t>
              </a:r>
            </a:p>
            <a:p>
              <a:pPr algn="ctr"/>
              <a:r>
                <a:rPr lang="fr-FR" sz="1400" b="1" dirty="0" smtClean="0"/>
                <a:t>(70%)</a:t>
              </a:r>
              <a:endParaRPr lang="fr-FR" sz="1400" b="1" dirty="0"/>
            </a:p>
          </p:txBody>
        </p:sp>
      </p:grp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152513" y="6721475"/>
            <a:ext cx="4825720" cy="136525"/>
          </a:xfrm>
        </p:spPr>
        <p:txBody>
          <a:bodyPr/>
          <a:lstStyle/>
          <a:p>
            <a:fld id="{93843418-5D8F-0D41-BCF8-8D9702B58111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83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4772">
            <a:off x="7672074" y="3718"/>
            <a:ext cx="1244069" cy="189964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10276" y="294861"/>
            <a:ext cx="87289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Horizon 2020 - Défi 5: </a:t>
            </a:r>
          </a:p>
          <a:p>
            <a:pPr lvl="0" algn="r"/>
            <a:r>
              <a:rPr lang="fr-FR" sz="1600" b="1" dirty="0" err="1">
                <a:solidFill>
                  <a:srgbClr val="154C85"/>
                </a:solidFill>
                <a:latin typeface="Verdana"/>
                <a:ea typeface="Verdana" panose="020B0604030504040204" pitchFamily="34" charset="0"/>
                <a:cs typeface="Verdana"/>
              </a:rPr>
              <a:t>Societal</a:t>
            </a:r>
            <a:r>
              <a:rPr lang="fr-FR" sz="1600" b="1" dirty="0">
                <a:solidFill>
                  <a:srgbClr val="154C85"/>
                </a:solidFill>
                <a:latin typeface="Verdana"/>
                <a:ea typeface="Verdana" panose="020B0604030504040204" pitchFamily="34" charset="0"/>
                <a:cs typeface="Verdana"/>
              </a:rPr>
              <a:t> Challenge 5 « </a:t>
            </a:r>
            <a:r>
              <a:rPr lang="fr-FR" sz="1600" b="1" dirty="0" err="1">
                <a:solidFill>
                  <a:srgbClr val="154C85"/>
                </a:solidFill>
                <a:latin typeface="Verdana"/>
                <a:ea typeface="Verdana" panose="020B0604030504040204" pitchFamily="34" charset="0"/>
                <a:cs typeface="Verdana"/>
              </a:rPr>
              <a:t>Climate</a:t>
            </a:r>
            <a:r>
              <a:rPr lang="fr-FR" sz="1600" b="1" dirty="0">
                <a:solidFill>
                  <a:srgbClr val="154C85"/>
                </a:solidFill>
                <a:latin typeface="Verdana"/>
                <a:ea typeface="Verdana" panose="020B0604030504040204" pitchFamily="34" charset="0"/>
                <a:cs typeface="Verdana"/>
              </a:rPr>
              <a:t> Action, </a:t>
            </a:r>
            <a:r>
              <a:rPr lang="fr-FR" sz="1600" b="1" dirty="0" err="1">
                <a:solidFill>
                  <a:srgbClr val="154C85"/>
                </a:solidFill>
                <a:latin typeface="Verdana"/>
                <a:ea typeface="Verdana" panose="020B0604030504040204" pitchFamily="34" charset="0"/>
                <a:cs typeface="Verdana"/>
              </a:rPr>
              <a:t>environment</a:t>
            </a:r>
            <a:r>
              <a:rPr lang="fr-FR" sz="1600" b="1" dirty="0">
                <a:solidFill>
                  <a:srgbClr val="154C85"/>
                </a:solidFill>
                <a:latin typeface="Verdana"/>
                <a:ea typeface="Verdana" panose="020B0604030504040204" pitchFamily="34" charset="0"/>
                <a:cs typeface="Verdana"/>
              </a:rPr>
              <a:t>, </a:t>
            </a:r>
            <a:r>
              <a:rPr lang="fr-FR" sz="1600" b="1" dirty="0" err="1">
                <a:solidFill>
                  <a:srgbClr val="154C85"/>
                </a:solidFill>
                <a:latin typeface="Verdana"/>
                <a:ea typeface="Verdana" panose="020B0604030504040204" pitchFamily="34" charset="0"/>
                <a:cs typeface="Verdana"/>
              </a:rPr>
              <a:t>resources</a:t>
            </a:r>
            <a:r>
              <a:rPr lang="fr-FR" sz="1600" b="1" dirty="0">
                <a:solidFill>
                  <a:srgbClr val="154C85"/>
                </a:solidFill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fr-FR" sz="1600" b="1" dirty="0" err="1">
                <a:solidFill>
                  <a:srgbClr val="154C85"/>
                </a:solidFill>
                <a:latin typeface="Verdana"/>
                <a:ea typeface="Verdana" panose="020B0604030504040204" pitchFamily="34" charset="0"/>
                <a:cs typeface="Verdana"/>
              </a:rPr>
              <a:t>efficiency</a:t>
            </a:r>
            <a:r>
              <a:rPr lang="fr-FR" sz="1600" b="1" dirty="0">
                <a:solidFill>
                  <a:srgbClr val="154C85"/>
                </a:solidFill>
                <a:latin typeface="Verdana"/>
                <a:ea typeface="Verdana" panose="020B0604030504040204" pitchFamily="34" charset="0"/>
                <a:cs typeface="Verdana"/>
              </a:rPr>
              <a:t> and </a:t>
            </a:r>
            <a:r>
              <a:rPr lang="fr-FR" sz="1600" b="1" dirty="0" err="1">
                <a:solidFill>
                  <a:srgbClr val="154C85"/>
                </a:solidFill>
                <a:latin typeface="Verdana"/>
                <a:ea typeface="Verdana" panose="020B0604030504040204" pitchFamily="34" charset="0"/>
                <a:cs typeface="Verdana"/>
              </a:rPr>
              <a:t>raw</a:t>
            </a:r>
            <a:r>
              <a:rPr lang="fr-FR" sz="1600" b="1" dirty="0">
                <a:solidFill>
                  <a:srgbClr val="154C85"/>
                </a:solidFill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fr-FR" sz="1600" b="1" dirty="0" err="1">
                <a:solidFill>
                  <a:srgbClr val="154C85"/>
                </a:solidFill>
                <a:latin typeface="Verdana"/>
                <a:ea typeface="Verdana" panose="020B0604030504040204" pitchFamily="34" charset="0"/>
                <a:cs typeface="Verdana"/>
              </a:rPr>
              <a:t>materials</a:t>
            </a:r>
            <a:r>
              <a:rPr lang="fr-FR" sz="1600" b="1" dirty="0">
                <a:solidFill>
                  <a:srgbClr val="154C85"/>
                </a:solidFill>
                <a:latin typeface="Verdana"/>
                <a:ea typeface="Verdana" panose="020B0604030504040204" pitchFamily="34" charset="0"/>
                <a:cs typeface="Verdana"/>
              </a:rPr>
              <a:t> »</a:t>
            </a:r>
            <a:endParaRPr lang="en-US" sz="1600" b="1" dirty="0">
              <a:solidFill>
                <a:srgbClr val="154C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1400" smtClean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Site </a:t>
            </a:r>
            <a:r>
              <a:rPr lang="en-US" sz="1400" dirty="0" smtClean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des Appels SC5 </a:t>
            </a:r>
            <a:endParaRPr lang="en-US" sz="1400" dirty="0">
              <a:solidFill>
                <a:srgbClr val="154C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fr-FR" sz="2400" b="1" dirty="0" smtClean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WP 2016-2017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152513" y="6721475"/>
            <a:ext cx="4825720" cy="136525"/>
          </a:xfrm>
        </p:spPr>
        <p:txBody>
          <a:bodyPr/>
          <a:lstStyle/>
          <a:p>
            <a:fld id="{93843418-5D8F-0D41-BCF8-8D9702B58111}" type="slidenum">
              <a:rPr lang="fr-FR" smtClean="0">
                <a:solidFill>
                  <a:prstClr val="white"/>
                </a:solidFill>
              </a:rPr>
              <a:pPr/>
              <a:t>7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8372" y="1723942"/>
            <a:ext cx="8460827" cy="486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Verdana"/>
                <a:cs typeface="Verdana"/>
              </a:rPr>
              <a:t>	</a:t>
            </a:r>
            <a:r>
              <a:rPr lang="en-US" sz="1600" i="1" dirty="0" smtClean="0">
                <a:solidFill>
                  <a:srgbClr val="154C85"/>
                </a:solidFill>
                <a:latin typeface="Verdana"/>
                <a:cs typeface="Verdana"/>
              </a:rPr>
              <a:t>Investment </a:t>
            </a:r>
            <a:r>
              <a:rPr lang="en-US" sz="1600" i="1" dirty="0">
                <a:solidFill>
                  <a:srgbClr val="154C85"/>
                </a:solidFill>
                <a:latin typeface="Verdana"/>
                <a:cs typeface="Verdana"/>
              </a:rPr>
              <a:t>for climate </a:t>
            </a:r>
            <a:r>
              <a:rPr lang="en-US" sz="1600" i="1" dirty="0" smtClean="0">
                <a:solidFill>
                  <a:srgbClr val="154C85"/>
                </a:solidFill>
                <a:latin typeface="Verdana"/>
                <a:cs typeface="Verdana"/>
              </a:rPr>
              <a:t>action </a:t>
            </a:r>
            <a:r>
              <a:rPr lang="en-US" sz="1600" i="1" dirty="0">
                <a:solidFill>
                  <a:srgbClr val="154C85"/>
                </a:solidFill>
                <a:latin typeface="Verdana"/>
                <a:cs typeface="Verdana"/>
              </a:rPr>
              <a:t>35% across the whole Horizon 2020 Framework </a:t>
            </a:r>
            <a:r>
              <a:rPr lang="en-US" sz="1600" i="1" dirty="0" err="1">
                <a:solidFill>
                  <a:srgbClr val="154C85"/>
                </a:solidFill>
                <a:latin typeface="Verdana"/>
                <a:cs typeface="Verdana"/>
              </a:rPr>
              <a:t>Programme</a:t>
            </a:r>
            <a:r>
              <a:rPr lang="en-US" sz="1600" i="1" dirty="0">
                <a:solidFill>
                  <a:srgbClr val="154C85"/>
                </a:solidFill>
                <a:latin typeface="Verdana"/>
                <a:cs typeface="Verdana"/>
              </a:rPr>
              <a:t> and 60% for sustainable development</a:t>
            </a:r>
          </a:p>
          <a:p>
            <a:pPr lvl="0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Climate</a:t>
            </a:r>
            <a:r>
              <a:rPr lang="fr-FR" sz="1400" dirty="0" smtClean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400" dirty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services</a:t>
            </a:r>
          </a:p>
          <a:p>
            <a:pPr lvl="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1400" dirty="0" err="1" smtClean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owards</a:t>
            </a:r>
            <a:r>
              <a:rPr lang="en-US" sz="1400" dirty="0" smtClean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low-carbon Europe</a:t>
            </a:r>
          </a:p>
          <a:p>
            <a:pPr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Nature-based solutions for </a:t>
            </a:r>
            <a:r>
              <a:rPr lang="en-US" sz="1400" dirty="0" smtClean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territorial </a:t>
            </a:r>
            <a:r>
              <a:rPr lang="en-US" sz="1400" dirty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resilience </a:t>
            </a:r>
          </a:p>
          <a:p>
            <a:pPr lvl="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</a:t>
            </a:r>
            <a:r>
              <a:rPr lang="fr-FR" sz="1400" b="1" dirty="0" smtClean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FR" sz="1400" b="1" dirty="0">
              <a:solidFill>
                <a:srgbClr val="154C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</a:t>
            </a:r>
            <a:r>
              <a:rPr lang="fr-FR" sz="1400" dirty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400" dirty="0" err="1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Materials</a:t>
            </a:r>
            <a:r>
              <a:rPr lang="fr-FR" sz="1400" dirty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Earth</a:t>
            </a:r>
            <a:r>
              <a:rPr lang="fr-FR" sz="1400" dirty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Observation </a:t>
            </a:r>
          </a:p>
          <a:p>
            <a:pPr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Cultural heritage for sustainable growth </a:t>
            </a:r>
            <a:endParaRPr lang="en-US" sz="1400" dirty="0" smtClean="0">
              <a:solidFill>
                <a:srgbClr val="154C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to policy and preparing for innovation procurement</a:t>
            </a:r>
          </a:p>
          <a:p>
            <a:pPr lvl="0"/>
            <a:endParaRPr lang="en-US" sz="1600" b="1" dirty="0">
              <a:solidFill>
                <a:srgbClr val="154C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US" sz="1600" b="1" dirty="0" smtClean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Cross cutting activities </a:t>
            </a:r>
            <a:r>
              <a:rPr lang="en-US" sz="1600" b="1" dirty="0" err="1" smtClean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liées</a:t>
            </a:r>
            <a:r>
              <a:rPr lang="en-US" sz="1600" b="1" dirty="0" smtClean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 SC 5: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1600" dirty="0" smtClean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ircular economy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Sustainable </a:t>
            </a:r>
            <a:r>
              <a:rPr lang="en-US" sz="1600" dirty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cities through nature-based </a:t>
            </a:r>
            <a:r>
              <a:rPr lang="en-US" sz="1600" dirty="0" smtClean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solutions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54C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US" sz="1600" dirty="0" smtClean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  <a:r>
              <a:rPr lang="en-US" sz="1600" b="1" dirty="0" err="1" smtClean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Partenariats</a:t>
            </a:r>
            <a:r>
              <a:rPr lang="en-US" sz="1600" b="1" dirty="0" smtClean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</a:t>
            </a:r>
            <a:r>
              <a:rPr lang="en-US" sz="1600" b="1" dirty="0" err="1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Privés</a:t>
            </a:r>
            <a:r>
              <a:rPr lang="en-US" sz="1600" b="1" dirty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SPIRE PPP: </a:t>
            </a:r>
            <a:r>
              <a:rPr lang="en-US" sz="1600" dirty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Sustainable Process Industry through Resource and Energy Efficiency </a:t>
            </a:r>
            <a:endParaRPr lang="en-US" sz="1600" dirty="0" smtClean="0">
              <a:solidFill>
                <a:srgbClr val="154C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BioBased</a:t>
            </a:r>
            <a:r>
              <a:rPr lang="en-US" sz="1600" dirty="0" smtClean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industry JTI</a:t>
            </a:r>
            <a:endParaRPr lang="en-US" sz="1600" dirty="0">
              <a:solidFill>
                <a:srgbClr val="154C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Étoile à 5 branches 2"/>
          <p:cNvSpPr/>
          <p:nvPr/>
        </p:nvSpPr>
        <p:spPr>
          <a:xfrm>
            <a:off x="587264" y="1743218"/>
            <a:ext cx="307425" cy="242606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94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400" b="1" dirty="0" smtClean="0"/>
              <a:t>Appels +/- </a:t>
            </a:r>
            <a:r>
              <a:rPr lang="fr-FR" sz="1400" b="1" dirty="0" err="1" smtClean="0"/>
              <a:t>bottom</a:t>
            </a:r>
            <a:r>
              <a:rPr lang="fr-FR" sz="1400" b="1" dirty="0" smtClean="0"/>
              <a:t> up</a:t>
            </a:r>
            <a:endParaRPr lang="fr-FR" sz="1400" b="1" dirty="0"/>
          </a:p>
        </p:txBody>
      </p:sp>
      <p:sp>
        <p:nvSpPr>
          <p:cNvPr id="3" name="Flèche droite 2"/>
          <p:cNvSpPr/>
          <p:nvPr/>
        </p:nvSpPr>
        <p:spPr>
          <a:xfrm>
            <a:off x="539552" y="5157192"/>
            <a:ext cx="7992888" cy="648072"/>
          </a:xfrm>
          <a:prstGeom prst="rightArrow">
            <a:avLst>
              <a:gd name="adj1" fmla="val 50000"/>
              <a:gd name="adj2" fmla="val 71894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100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9552" y="5296562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IDEE</a:t>
            </a:r>
            <a:endParaRPr lang="fr-FR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437960" y="5296562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MARCHE</a:t>
            </a:r>
            <a:endParaRPr lang="fr-FR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683568" y="3933056"/>
            <a:ext cx="2160240" cy="122413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Concept &amp; Etude de faisabilité</a:t>
            </a:r>
          </a:p>
          <a:p>
            <a:pPr algn="ctr"/>
            <a:r>
              <a:rPr lang="fr-FR" sz="16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(50 k€)</a:t>
            </a:r>
            <a:endParaRPr lang="fr-FR" sz="16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275856" y="3955702"/>
            <a:ext cx="2160240" cy="122413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R&amp;D</a:t>
            </a:r>
            <a:endParaRPr lang="fr-FR" sz="16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14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Démonstration</a:t>
            </a:r>
          </a:p>
          <a:p>
            <a:pPr algn="ctr"/>
            <a:r>
              <a:rPr lang="fr-FR" sz="16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(1-3 M€)</a:t>
            </a:r>
            <a:endParaRPr lang="fr-FR" sz="16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868144" y="3933056"/>
            <a:ext cx="2160240" cy="12241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917759" y="4432973"/>
            <a:ext cx="2084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Commercialisation</a:t>
            </a:r>
          </a:p>
          <a:p>
            <a:pPr algn="ctr"/>
            <a:r>
              <a:rPr lang="fr-FR" sz="16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(Coaching)</a:t>
            </a:r>
            <a:endParaRPr lang="fr-FR" sz="16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6228184" y="836712"/>
            <a:ext cx="0" cy="18002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6228184" y="2636912"/>
            <a:ext cx="244827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rme libre 18"/>
          <p:cNvSpPr/>
          <p:nvPr/>
        </p:nvSpPr>
        <p:spPr>
          <a:xfrm>
            <a:off x="6228184" y="1124744"/>
            <a:ext cx="1944216" cy="1304285"/>
          </a:xfrm>
          <a:custGeom>
            <a:avLst/>
            <a:gdLst>
              <a:gd name="connsiteX0" fmla="*/ 0 w 2743200"/>
              <a:gd name="connsiteY0" fmla="*/ 0 h 1592317"/>
              <a:gd name="connsiteX1" fmla="*/ 504496 w 2743200"/>
              <a:gd name="connsiteY1" fmla="*/ 110359 h 1592317"/>
              <a:gd name="connsiteX2" fmla="*/ 1182413 w 2743200"/>
              <a:gd name="connsiteY2" fmla="*/ 536028 h 1592317"/>
              <a:gd name="connsiteX3" fmla="*/ 1749972 w 2743200"/>
              <a:gd name="connsiteY3" fmla="*/ 1324303 h 1592317"/>
              <a:gd name="connsiteX4" fmla="*/ 2743200 w 2743200"/>
              <a:gd name="connsiteY4" fmla="*/ 1592317 h 1592317"/>
              <a:gd name="connsiteX0" fmla="*/ 0 w 2743200"/>
              <a:gd name="connsiteY0" fmla="*/ 0 h 1592317"/>
              <a:gd name="connsiteX1" fmla="*/ 504496 w 2743200"/>
              <a:gd name="connsiteY1" fmla="*/ 110359 h 1592317"/>
              <a:gd name="connsiteX2" fmla="*/ 1087820 w 2743200"/>
              <a:gd name="connsiteY2" fmla="*/ 459040 h 1592317"/>
              <a:gd name="connsiteX3" fmla="*/ 1749972 w 2743200"/>
              <a:gd name="connsiteY3" fmla="*/ 1324303 h 1592317"/>
              <a:gd name="connsiteX4" fmla="*/ 2743200 w 2743200"/>
              <a:gd name="connsiteY4" fmla="*/ 1592317 h 1592317"/>
              <a:gd name="connsiteX0" fmla="*/ 0 w 2743200"/>
              <a:gd name="connsiteY0" fmla="*/ 0 h 1592317"/>
              <a:gd name="connsiteX1" fmla="*/ 504496 w 2743200"/>
              <a:gd name="connsiteY1" fmla="*/ 110359 h 1592317"/>
              <a:gd name="connsiteX2" fmla="*/ 1087820 w 2743200"/>
              <a:gd name="connsiteY2" fmla="*/ 459040 h 1592317"/>
              <a:gd name="connsiteX3" fmla="*/ 1749972 w 2743200"/>
              <a:gd name="connsiteY3" fmla="*/ 1324303 h 1592317"/>
              <a:gd name="connsiteX4" fmla="*/ 2743200 w 2743200"/>
              <a:gd name="connsiteY4" fmla="*/ 1592317 h 1592317"/>
              <a:gd name="connsiteX0" fmla="*/ 0 w 2743200"/>
              <a:gd name="connsiteY0" fmla="*/ 0 h 1592317"/>
              <a:gd name="connsiteX1" fmla="*/ 504496 w 2743200"/>
              <a:gd name="connsiteY1" fmla="*/ 110359 h 1592317"/>
              <a:gd name="connsiteX2" fmla="*/ 1087820 w 2743200"/>
              <a:gd name="connsiteY2" fmla="*/ 459040 h 1592317"/>
              <a:gd name="connsiteX3" fmla="*/ 1813034 w 2743200"/>
              <a:gd name="connsiteY3" fmla="*/ 1189574 h 1592317"/>
              <a:gd name="connsiteX4" fmla="*/ 2743200 w 2743200"/>
              <a:gd name="connsiteY4" fmla="*/ 1592317 h 1592317"/>
              <a:gd name="connsiteX0" fmla="*/ 0 w 2743200"/>
              <a:gd name="connsiteY0" fmla="*/ 20394 h 1612711"/>
              <a:gd name="connsiteX1" fmla="*/ 972716 w 2743200"/>
              <a:gd name="connsiteY1" fmla="*/ 5471 h 1612711"/>
              <a:gd name="connsiteX2" fmla="*/ 504496 w 2743200"/>
              <a:gd name="connsiteY2" fmla="*/ 130753 h 1612711"/>
              <a:gd name="connsiteX3" fmla="*/ 1087820 w 2743200"/>
              <a:gd name="connsiteY3" fmla="*/ 479434 h 1612711"/>
              <a:gd name="connsiteX4" fmla="*/ 1813034 w 2743200"/>
              <a:gd name="connsiteY4" fmla="*/ 1209968 h 1612711"/>
              <a:gd name="connsiteX5" fmla="*/ 2743200 w 2743200"/>
              <a:gd name="connsiteY5" fmla="*/ 1612711 h 1612711"/>
              <a:gd name="connsiteX0" fmla="*/ 0 w 2743200"/>
              <a:gd name="connsiteY0" fmla="*/ 0 h 1592317"/>
              <a:gd name="connsiteX1" fmla="*/ 504496 w 2743200"/>
              <a:gd name="connsiteY1" fmla="*/ 110359 h 1592317"/>
              <a:gd name="connsiteX2" fmla="*/ 1087820 w 2743200"/>
              <a:gd name="connsiteY2" fmla="*/ 459040 h 1592317"/>
              <a:gd name="connsiteX3" fmla="*/ 1813034 w 2743200"/>
              <a:gd name="connsiteY3" fmla="*/ 1189574 h 1592317"/>
              <a:gd name="connsiteX4" fmla="*/ 2743200 w 2743200"/>
              <a:gd name="connsiteY4" fmla="*/ 1592317 h 1592317"/>
              <a:gd name="connsiteX0" fmla="*/ 0 w 2743200"/>
              <a:gd name="connsiteY0" fmla="*/ 0 h 1592317"/>
              <a:gd name="connsiteX1" fmla="*/ 580696 w 2743200"/>
              <a:gd name="connsiteY1" fmla="*/ 138267 h 1592317"/>
              <a:gd name="connsiteX2" fmla="*/ 1087820 w 2743200"/>
              <a:gd name="connsiteY2" fmla="*/ 459040 h 1592317"/>
              <a:gd name="connsiteX3" fmla="*/ 1813034 w 2743200"/>
              <a:gd name="connsiteY3" fmla="*/ 1189574 h 1592317"/>
              <a:gd name="connsiteX4" fmla="*/ 2743200 w 2743200"/>
              <a:gd name="connsiteY4" fmla="*/ 1592317 h 1592317"/>
              <a:gd name="connsiteX0" fmla="*/ 0 w 2743200"/>
              <a:gd name="connsiteY0" fmla="*/ 0 h 1592317"/>
              <a:gd name="connsiteX1" fmla="*/ 580696 w 2743200"/>
              <a:gd name="connsiteY1" fmla="*/ 138267 h 1592317"/>
              <a:gd name="connsiteX2" fmla="*/ 1171640 w 2743200"/>
              <a:gd name="connsiteY2" fmla="*/ 570673 h 1592317"/>
              <a:gd name="connsiteX3" fmla="*/ 1813034 w 2743200"/>
              <a:gd name="connsiteY3" fmla="*/ 1189574 h 1592317"/>
              <a:gd name="connsiteX4" fmla="*/ 2743200 w 2743200"/>
              <a:gd name="connsiteY4" fmla="*/ 1592317 h 1592317"/>
              <a:gd name="connsiteX0" fmla="*/ 0 w 2743200"/>
              <a:gd name="connsiteY0" fmla="*/ 0 h 1592317"/>
              <a:gd name="connsiteX1" fmla="*/ 580696 w 2743200"/>
              <a:gd name="connsiteY1" fmla="*/ 138267 h 1592317"/>
              <a:gd name="connsiteX2" fmla="*/ 1171640 w 2743200"/>
              <a:gd name="connsiteY2" fmla="*/ 570673 h 1592317"/>
              <a:gd name="connsiteX3" fmla="*/ 1851134 w 2743200"/>
              <a:gd name="connsiteY3" fmla="*/ 1161666 h 1592317"/>
              <a:gd name="connsiteX4" fmla="*/ 2743200 w 2743200"/>
              <a:gd name="connsiteY4" fmla="*/ 1592317 h 1592317"/>
              <a:gd name="connsiteX0" fmla="*/ 0 w 2621280"/>
              <a:gd name="connsiteY0" fmla="*/ 0 h 1592317"/>
              <a:gd name="connsiteX1" fmla="*/ 580696 w 2621280"/>
              <a:gd name="connsiteY1" fmla="*/ 138267 h 1592317"/>
              <a:gd name="connsiteX2" fmla="*/ 1171640 w 2621280"/>
              <a:gd name="connsiteY2" fmla="*/ 570673 h 1592317"/>
              <a:gd name="connsiteX3" fmla="*/ 1851134 w 2621280"/>
              <a:gd name="connsiteY3" fmla="*/ 1161666 h 1592317"/>
              <a:gd name="connsiteX4" fmla="*/ 2621280 w 2621280"/>
              <a:gd name="connsiteY4" fmla="*/ 1592317 h 1592317"/>
              <a:gd name="connsiteX0" fmla="*/ 0 w 2621280"/>
              <a:gd name="connsiteY0" fmla="*/ 0 h 1592317"/>
              <a:gd name="connsiteX1" fmla="*/ 580696 w 2621280"/>
              <a:gd name="connsiteY1" fmla="*/ 138267 h 1592317"/>
              <a:gd name="connsiteX2" fmla="*/ 1171640 w 2621280"/>
              <a:gd name="connsiteY2" fmla="*/ 570673 h 1592317"/>
              <a:gd name="connsiteX3" fmla="*/ 1851134 w 2621280"/>
              <a:gd name="connsiteY3" fmla="*/ 1161666 h 1592317"/>
              <a:gd name="connsiteX4" fmla="*/ 2621280 w 2621280"/>
              <a:gd name="connsiteY4" fmla="*/ 1592317 h 1592317"/>
              <a:gd name="connsiteX0" fmla="*/ 0 w 2621280"/>
              <a:gd name="connsiteY0" fmla="*/ 0 h 1592317"/>
              <a:gd name="connsiteX1" fmla="*/ 580696 w 2621280"/>
              <a:gd name="connsiteY1" fmla="*/ 138267 h 1592317"/>
              <a:gd name="connsiteX2" fmla="*/ 1171640 w 2621280"/>
              <a:gd name="connsiteY2" fmla="*/ 728820 h 1592317"/>
              <a:gd name="connsiteX3" fmla="*/ 1851134 w 2621280"/>
              <a:gd name="connsiteY3" fmla="*/ 1161666 h 1592317"/>
              <a:gd name="connsiteX4" fmla="*/ 2621280 w 2621280"/>
              <a:gd name="connsiteY4" fmla="*/ 1592317 h 1592317"/>
              <a:gd name="connsiteX0" fmla="*/ 0 w 2621280"/>
              <a:gd name="connsiteY0" fmla="*/ 0 h 1592317"/>
              <a:gd name="connsiteX1" fmla="*/ 580696 w 2621280"/>
              <a:gd name="connsiteY1" fmla="*/ 138267 h 1592317"/>
              <a:gd name="connsiteX2" fmla="*/ 1171640 w 2621280"/>
              <a:gd name="connsiteY2" fmla="*/ 728820 h 1592317"/>
              <a:gd name="connsiteX3" fmla="*/ 1881614 w 2621280"/>
              <a:gd name="connsiteY3" fmla="*/ 1291905 h 1592317"/>
              <a:gd name="connsiteX4" fmla="*/ 2621280 w 2621280"/>
              <a:gd name="connsiteY4" fmla="*/ 1592317 h 1592317"/>
              <a:gd name="connsiteX0" fmla="*/ 0 w 2621280"/>
              <a:gd name="connsiteY0" fmla="*/ 0 h 1592317"/>
              <a:gd name="connsiteX1" fmla="*/ 745074 w 2621280"/>
              <a:gd name="connsiteY1" fmla="*/ 240597 h 1592317"/>
              <a:gd name="connsiteX2" fmla="*/ 1171640 w 2621280"/>
              <a:gd name="connsiteY2" fmla="*/ 728820 h 1592317"/>
              <a:gd name="connsiteX3" fmla="*/ 1881614 w 2621280"/>
              <a:gd name="connsiteY3" fmla="*/ 1291905 h 1592317"/>
              <a:gd name="connsiteX4" fmla="*/ 2621280 w 2621280"/>
              <a:gd name="connsiteY4" fmla="*/ 1592317 h 1592317"/>
              <a:gd name="connsiteX0" fmla="*/ 0 w 2621280"/>
              <a:gd name="connsiteY0" fmla="*/ 0 h 1592317"/>
              <a:gd name="connsiteX1" fmla="*/ 745074 w 2621280"/>
              <a:gd name="connsiteY1" fmla="*/ 240597 h 1592317"/>
              <a:gd name="connsiteX2" fmla="*/ 1243555 w 2621280"/>
              <a:gd name="connsiteY2" fmla="*/ 775334 h 1592317"/>
              <a:gd name="connsiteX3" fmla="*/ 1881614 w 2621280"/>
              <a:gd name="connsiteY3" fmla="*/ 1291905 h 1592317"/>
              <a:gd name="connsiteX4" fmla="*/ 2621280 w 2621280"/>
              <a:gd name="connsiteY4" fmla="*/ 1592317 h 1592317"/>
              <a:gd name="connsiteX0" fmla="*/ 0 w 2621280"/>
              <a:gd name="connsiteY0" fmla="*/ 0 h 1592317"/>
              <a:gd name="connsiteX1" fmla="*/ 745074 w 2621280"/>
              <a:gd name="connsiteY1" fmla="*/ 240597 h 1592317"/>
              <a:gd name="connsiteX2" fmla="*/ 1243555 w 2621280"/>
              <a:gd name="connsiteY2" fmla="*/ 775334 h 1592317"/>
              <a:gd name="connsiteX3" fmla="*/ 1881614 w 2621280"/>
              <a:gd name="connsiteY3" fmla="*/ 1291905 h 1592317"/>
              <a:gd name="connsiteX4" fmla="*/ 2621280 w 2621280"/>
              <a:gd name="connsiteY4" fmla="*/ 1592317 h 159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280" h="1592317">
                <a:moveTo>
                  <a:pt x="0" y="0"/>
                </a:moveTo>
                <a:cubicBezTo>
                  <a:pt x="105103" y="22991"/>
                  <a:pt x="537815" y="111375"/>
                  <a:pt x="745074" y="240597"/>
                </a:cubicBezTo>
                <a:cubicBezTo>
                  <a:pt x="952333" y="369819"/>
                  <a:pt x="1023311" y="516391"/>
                  <a:pt x="1243555" y="775334"/>
                </a:cubicBezTo>
                <a:cubicBezTo>
                  <a:pt x="1463799" y="1034277"/>
                  <a:pt x="1651993" y="1155741"/>
                  <a:pt x="1881614" y="1291905"/>
                </a:cubicBezTo>
                <a:cubicBezTo>
                  <a:pt x="2111235" y="1428069"/>
                  <a:pt x="2201391" y="1471912"/>
                  <a:pt x="2621280" y="15923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" name="Forme libre 21"/>
          <p:cNvSpPr/>
          <p:nvPr/>
        </p:nvSpPr>
        <p:spPr>
          <a:xfrm flipH="1">
            <a:off x="6804248" y="796563"/>
            <a:ext cx="1822296" cy="1624325"/>
          </a:xfrm>
          <a:custGeom>
            <a:avLst/>
            <a:gdLst>
              <a:gd name="connsiteX0" fmla="*/ 0 w 2743200"/>
              <a:gd name="connsiteY0" fmla="*/ 0 h 1592317"/>
              <a:gd name="connsiteX1" fmla="*/ 504496 w 2743200"/>
              <a:gd name="connsiteY1" fmla="*/ 110359 h 1592317"/>
              <a:gd name="connsiteX2" fmla="*/ 1182413 w 2743200"/>
              <a:gd name="connsiteY2" fmla="*/ 536028 h 1592317"/>
              <a:gd name="connsiteX3" fmla="*/ 1749972 w 2743200"/>
              <a:gd name="connsiteY3" fmla="*/ 1324303 h 1592317"/>
              <a:gd name="connsiteX4" fmla="*/ 2743200 w 2743200"/>
              <a:gd name="connsiteY4" fmla="*/ 1592317 h 1592317"/>
              <a:gd name="connsiteX0" fmla="*/ 0 w 2743200"/>
              <a:gd name="connsiteY0" fmla="*/ 0 h 1592317"/>
              <a:gd name="connsiteX1" fmla="*/ 504496 w 2743200"/>
              <a:gd name="connsiteY1" fmla="*/ 110359 h 1592317"/>
              <a:gd name="connsiteX2" fmla="*/ 1087820 w 2743200"/>
              <a:gd name="connsiteY2" fmla="*/ 459040 h 1592317"/>
              <a:gd name="connsiteX3" fmla="*/ 1749972 w 2743200"/>
              <a:gd name="connsiteY3" fmla="*/ 1324303 h 1592317"/>
              <a:gd name="connsiteX4" fmla="*/ 2743200 w 2743200"/>
              <a:gd name="connsiteY4" fmla="*/ 1592317 h 1592317"/>
              <a:gd name="connsiteX0" fmla="*/ 0 w 2743200"/>
              <a:gd name="connsiteY0" fmla="*/ 0 h 1592317"/>
              <a:gd name="connsiteX1" fmla="*/ 504496 w 2743200"/>
              <a:gd name="connsiteY1" fmla="*/ 110359 h 1592317"/>
              <a:gd name="connsiteX2" fmla="*/ 1087820 w 2743200"/>
              <a:gd name="connsiteY2" fmla="*/ 459040 h 1592317"/>
              <a:gd name="connsiteX3" fmla="*/ 1749972 w 2743200"/>
              <a:gd name="connsiteY3" fmla="*/ 1324303 h 1592317"/>
              <a:gd name="connsiteX4" fmla="*/ 2743200 w 2743200"/>
              <a:gd name="connsiteY4" fmla="*/ 1592317 h 1592317"/>
              <a:gd name="connsiteX0" fmla="*/ 0 w 2743200"/>
              <a:gd name="connsiteY0" fmla="*/ 0 h 1592317"/>
              <a:gd name="connsiteX1" fmla="*/ 504496 w 2743200"/>
              <a:gd name="connsiteY1" fmla="*/ 110359 h 1592317"/>
              <a:gd name="connsiteX2" fmla="*/ 1087820 w 2743200"/>
              <a:gd name="connsiteY2" fmla="*/ 459040 h 1592317"/>
              <a:gd name="connsiteX3" fmla="*/ 1813034 w 2743200"/>
              <a:gd name="connsiteY3" fmla="*/ 1189574 h 1592317"/>
              <a:gd name="connsiteX4" fmla="*/ 2743200 w 2743200"/>
              <a:gd name="connsiteY4" fmla="*/ 1592317 h 1592317"/>
              <a:gd name="connsiteX0" fmla="*/ 0 w 2743200"/>
              <a:gd name="connsiteY0" fmla="*/ 20394 h 1612711"/>
              <a:gd name="connsiteX1" fmla="*/ 972716 w 2743200"/>
              <a:gd name="connsiteY1" fmla="*/ 5471 h 1612711"/>
              <a:gd name="connsiteX2" fmla="*/ 504496 w 2743200"/>
              <a:gd name="connsiteY2" fmla="*/ 130753 h 1612711"/>
              <a:gd name="connsiteX3" fmla="*/ 1087820 w 2743200"/>
              <a:gd name="connsiteY3" fmla="*/ 479434 h 1612711"/>
              <a:gd name="connsiteX4" fmla="*/ 1813034 w 2743200"/>
              <a:gd name="connsiteY4" fmla="*/ 1209968 h 1612711"/>
              <a:gd name="connsiteX5" fmla="*/ 2743200 w 2743200"/>
              <a:gd name="connsiteY5" fmla="*/ 1612711 h 1612711"/>
              <a:gd name="connsiteX0" fmla="*/ 0 w 2743200"/>
              <a:gd name="connsiteY0" fmla="*/ 0 h 1592317"/>
              <a:gd name="connsiteX1" fmla="*/ 504496 w 2743200"/>
              <a:gd name="connsiteY1" fmla="*/ 110359 h 1592317"/>
              <a:gd name="connsiteX2" fmla="*/ 1087820 w 2743200"/>
              <a:gd name="connsiteY2" fmla="*/ 459040 h 1592317"/>
              <a:gd name="connsiteX3" fmla="*/ 1813034 w 2743200"/>
              <a:gd name="connsiteY3" fmla="*/ 1189574 h 1592317"/>
              <a:gd name="connsiteX4" fmla="*/ 2743200 w 2743200"/>
              <a:gd name="connsiteY4" fmla="*/ 1592317 h 1592317"/>
              <a:gd name="connsiteX0" fmla="*/ 0 w 2743200"/>
              <a:gd name="connsiteY0" fmla="*/ 0 h 1592317"/>
              <a:gd name="connsiteX1" fmla="*/ 580696 w 2743200"/>
              <a:gd name="connsiteY1" fmla="*/ 138267 h 1592317"/>
              <a:gd name="connsiteX2" fmla="*/ 1087820 w 2743200"/>
              <a:gd name="connsiteY2" fmla="*/ 459040 h 1592317"/>
              <a:gd name="connsiteX3" fmla="*/ 1813034 w 2743200"/>
              <a:gd name="connsiteY3" fmla="*/ 1189574 h 1592317"/>
              <a:gd name="connsiteX4" fmla="*/ 2743200 w 2743200"/>
              <a:gd name="connsiteY4" fmla="*/ 1592317 h 1592317"/>
              <a:gd name="connsiteX0" fmla="*/ 0 w 2743200"/>
              <a:gd name="connsiteY0" fmla="*/ 0 h 1592317"/>
              <a:gd name="connsiteX1" fmla="*/ 580696 w 2743200"/>
              <a:gd name="connsiteY1" fmla="*/ 138267 h 1592317"/>
              <a:gd name="connsiteX2" fmla="*/ 1171640 w 2743200"/>
              <a:gd name="connsiteY2" fmla="*/ 570673 h 1592317"/>
              <a:gd name="connsiteX3" fmla="*/ 1813034 w 2743200"/>
              <a:gd name="connsiteY3" fmla="*/ 1189574 h 1592317"/>
              <a:gd name="connsiteX4" fmla="*/ 2743200 w 2743200"/>
              <a:gd name="connsiteY4" fmla="*/ 1592317 h 1592317"/>
              <a:gd name="connsiteX0" fmla="*/ 0 w 2743200"/>
              <a:gd name="connsiteY0" fmla="*/ 0 h 1592317"/>
              <a:gd name="connsiteX1" fmla="*/ 580696 w 2743200"/>
              <a:gd name="connsiteY1" fmla="*/ 138267 h 1592317"/>
              <a:gd name="connsiteX2" fmla="*/ 1171640 w 2743200"/>
              <a:gd name="connsiteY2" fmla="*/ 570673 h 1592317"/>
              <a:gd name="connsiteX3" fmla="*/ 1851134 w 2743200"/>
              <a:gd name="connsiteY3" fmla="*/ 1161666 h 1592317"/>
              <a:gd name="connsiteX4" fmla="*/ 2743200 w 2743200"/>
              <a:gd name="connsiteY4" fmla="*/ 1592317 h 1592317"/>
              <a:gd name="connsiteX0" fmla="*/ 0 w 2621280"/>
              <a:gd name="connsiteY0" fmla="*/ 0 h 1592317"/>
              <a:gd name="connsiteX1" fmla="*/ 580696 w 2621280"/>
              <a:gd name="connsiteY1" fmla="*/ 138267 h 1592317"/>
              <a:gd name="connsiteX2" fmla="*/ 1171640 w 2621280"/>
              <a:gd name="connsiteY2" fmla="*/ 570673 h 1592317"/>
              <a:gd name="connsiteX3" fmla="*/ 1851134 w 2621280"/>
              <a:gd name="connsiteY3" fmla="*/ 1161666 h 1592317"/>
              <a:gd name="connsiteX4" fmla="*/ 2621280 w 2621280"/>
              <a:gd name="connsiteY4" fmla="*/ 1592317 h 1592317"/>
              <a:gd name="connsiteX0" fmla="*/ 0 w 2621280"/>
              <a:gd name="connsiteY0" fmla="*/ 0 h 1592317"/>
              <a:gd name="connsiteX1" fmla="*/ 580696 w 2621280"/>
              <a:gd name="connsiteY1" fmla="*/ 138267 h 1592317"/>
              <a:gd name="connsiteX2" fmla="*/ 1171640 w 2621280"/>
              <a:gd name="connsiteY2" fmla="*/ 570673 h 1592317"/>
              <a:gd name="connsiteX3" fmla="*/ 1851134 w 2621280"/>
              <a:gd name="connsiteY3" fmla="*/ 1161666 h 1592317"/>
              <a:gd name="connsiteX4" fmla="*/ 2621280 w 2621280"/>
              <a:gd name="connsiteY4" fmla="*/ 1592317 h 1592317"/>
              <a:gd name="connsiteX0" fmla="*/ 0 w 2621280"/>
              <a:gd name="connsiteY0" fmla="*/ 0 h 1592317"/>
              <a:gd name="connsiteX1" fmla="*/ 580696 w 2621280"/>
              <a:gd name="connsiteY1" fmla="*/ 138267 h 1592317"/>
              <a:gd name="connsiteX2" fmla="*/ 1171640 w 2621280"/>
              <a:gd name="connsiteY2" fmla="*/ 728820 h 1592317"/>
              <a:gd name="connsiteX3" fmla="*/ 1851134 w 2621280"/>
              <a:gd name="connsiteY3" fmla="*/ 1161666 h 1592317"/>
              <a:gd name="connsiteX4" fmla="*/ 2621280 w 2621280"/>
              <a:gd name="connsiteY4" fmla="*/ 1592317 h 1592317"/>
              <a:gd name="connsiteX0" fmla="*/ 0 w 2621280"/>
              <a:gd name="connsiteY0" fmla="*/ 0 h 1592317"/>
              <a:gd name="connsiteX1" fmla="*/ 580696 w 2621280"/>
              <a:gd name="connsiteY1" fmla="*/ 138267 h 1592317"/>
              <a:gd name="connsiteX2" fmla="*/ 1171640 w 2621280"/>
              <a:gd name="connsiteY2" fmla="*/ 728820 h 1592317"/>
              <a:gd name="connsiteX3" fmla="*/ 1881614 w 2621280"/>
              <a:gd name="connsiteY3" fmla="*/ 1291905 h 1592317"/>
              <a:gd name="connsiteX4" fmla="*/ 2621280 w 2621280"/>
              <a:gd name="connsiteY4" fmla="*/ 1592317 h 1592317"/>
              <a:gd name="connsiteX0" fmla="*/ 0 w 2621280"/>
              <a:gd name="connsiteY0" fmla="*/ 0 h 1592317"/>
              <a:gd name="connsiteX1" fmla="*/ 745074 w 2621280"/>
              <a:gd name="connsiteY1" fmla="*/ 240597 h 1592317"/>
              <a:gd name="connsiteX2" fmla="*/ 1171640 w 2621280"/>
              <a:gd name="connsiteY2" fmla="*/ 728820 h 1592317"/>
              <a:gd name="connsiteX3" fmla="*/ 1881614 w 2621280"/>
              <a:gd name="connsiteY3" fmla="*/ 1291905 h 1592317"/>
              <a:gd name="connsiteX4" fmla="*/ 2621280 w 2621280"/>
              <a:gd name="connsiteY4" fmla="*/ 1592317 h 1592317"/>
              <a:gd name="connsiteX0" fmla="*/ 0 w 2621280"/>
              <a:gd name="connsiteY0" fmla="*/ 0 h 1592317"/>
              <a:gd name="connsiteX1" fmla="*/ 745074 w 2621280"/>
              <a:gd name="connsiteY1" fmla="*/ 240597 h 1592317"/>
              <a:gd name="connsiteX2" fmla="*/ 1243555 w 2621280"/>
              <a:gd name="connsiteY2" fmla="*/ 775334 h 1592317"/>
              <a:gd name="connsiteX3" fmla="*/ 1881614 w 2621280"/>
              <a:gd name="connsiteY3" fmla="*/ 1291905 h 1592317"/>
              <a:gd name="connsiteX4" fmla="*/ 2621280 w 2621280"/>
              <a:gd name="connsiteY4" fmla="*/ 1592317 h 1592317"/>
              <a:gd name="connsiteX0" fmla="*/ 0 w 2621280"/>
              <a:gd name="connsiteY0" fmla="*/ 0 h 1592317"/>
              <a:gd name="connsiteX1" fmla="*/ 745074 w 2621280"/>
              <a:gd name="connsiteY1" fmla="*/ 240597 h 1592317"/>
              <a:gd name="connsiteX2" fmla="*/ 1243555 w 2621280"/>
              <a:gd name="connsiteY2" fmla="*/ 775334 h 1592317"/>
              <a:gd name="connsiteX3" fmla="*/ 1881614 w 2621280"/>
              <a:gd name="connsiteY3" fmla="*/ 1291905 h 1592317"/>
              <a:gd name="connsiteX4" fmla="*/ 2621280 w 2621280"/>
              <a:gd name="connsiteY4" fmla="*/ 1592317 h 1592317"/>
              <a:gd name="connsiteX0" fmla="*/ 0 w 2477449"/>
              <a:gd name="connsiteY0" fmla="*/ 0 h 1936519"/>
              <a:gd name="connsiteX1" fmla="*/ 601243 w 2477449"/>
              <a:gd name="connsiteY1" fmla="*/ 584799 h 1936519"/>
              <a:gd name="connsiteX2" fmla="*/ 1099724 w 2477449"/>
              <a:gd name="connsiteY2" fmla="*/ 1119536 h 1936519"/>
              <a:gd name="connsiteX3" fmla="*/ 1737783 w 2477449"/>
              <a:gd name="connsiteY3" fmla="*/ 1636107 h 1936519"/>
              <a:gd name="connsiteX4" fmla="*/ 2477449 w 2477449"/>
              <a:gd name="connsiteY4" fmla="*/ 1936519 h 1936519"/>
              <a:gd name="connsiteX0" fmla="*/ 0 w 2436354"/>
              <a:gd name="connsiteY0" fmla="*/ 0 h 2057455"/>
              <a:gd name="connsiteX1" fmla="*/ 560148 w 2436354"/>
              <a:gd name="connsiteY1" fmla="*/ 705735 h 2057455"/>
              <a:gd name="connsiteX2" fmla="*/ 1058629 w 2436354"/>
              <a:gd name="connsiteY2" fmla="*/ 1240472 h 2057455"/>
              <a:gd name="connsiteX3" fmla="*/ 1696688 w 2436354"/>
              <a:gd name="connsiteY3" fmla="*/ 1757043 h 2057455"/>
              <a:gd name="connsiteX4" fmla="*/ 2436354 w 2436354"/>
              <a:gd name="connsiteY4" fmla="*/ 2057455 h 2057455"/>
              <a:gd name="connsiteX0" fmla="*/ 0 w 2436354"/>
              <a:gd name="connsiteY0" fmla="*/ 0 h 2057455"/>
              <a:gd name="connsiteX1" fmla="*/ 560148 w 2436354"/>
              <a:gd name="connsiteY1" fmla="*/ 705735 h 2057455"/>
              <a:gd name="connsiteX2" fmla="*/ 1058629 w 2436354"/>
              <a:gd name="connsiteY2" fmla="*/ 1240472 h 2057455"/>
              <a:gd name="connsiteX3" fmla="*/ 1696688 w 2436354"/>
              <a:gd name="connsiteY3" fmla="*/ 1757043 h 2057455"/>
              <a:gd name="connsiteX4" fmla="*/ 2436354 w 2436354"/>
              <a:gd name="connsiteY4" fmla="*/ 2057455 h 2057455"/>
              <a:gd name="connsiteX0" fmla="*/ 0 w 2436354"/>
              <a:gd name="connsiteY0" fmla="*/ 0 h 2057455"/>
              <a:gd name="connsiteX1" fmla="*/ 580696 w 2436354"/>
              <a:gd name="connsiteY1" fmla="*/ 854580 h 2057455"/>
              <a:gd name="connsiteX2" fmla="*/ 1058629 w 2436354"/>
              <a:gd name="connsiteY2" fmla="*/ 1240472 h 2057455"/>
              <a:gd name="connsiteX3" fmla="*/ 1696688 w 2436354"/>
              <a:gd name="connsiteY3" fmla="*/ 1757043 h 2057455"/>
              <a:gd name="connsiteX4" fmla="*/ 2436354 w 2436354"/>
              <a:gd name="connsiteY4" fmla="*/ 2057455 h 2057455"/>
              <a:gd name="connsiteX0" fmla="*/ 0 w 2436354"/>
              <a:gd name="connsiteY0" fmla="*/ 0 h 2057455"/>
              <a:gd name="connsiteX1" fmla="*/ 580696 w 2436354"/>
              <a:gd name="connsiteY1" fmla="*/ 854580 h 2057455"/>
              <a:gd name="connsiteX2" fmla="*/ 1089449 w 2436354"/>
              <a:gd name="connsiteY2" fmla="*/ 1314894 h 2057455"/>
              <a:gd name="connsiteX3" fmla="*/ 1696688 w 2436354"/>
              <a:gd name="connsiteY3" fmla="*/ 1757043 h 2057455"/>
              <a:gd name="connsiteX4" fmla="*/ 2436354 w 2436354"/>
              <a:gd name="connsiteY4" fmla="*/ 2057455 h 2057455"/>
              <a:gd name="connsiteX0" fmla="*/ 0 w 2436354"/>
              <a:gd name="connsiteY0" fmla="*/ 0 h 2057455"/>
              <a:gd name="connsiteX1" fmla="*/ 580696 w 2436354"/>
              <a:gd name="connsiteY1" fmla="*/ 854580 h 2057455"/>
              <a:gd name="connsiteX2" fmla="*/ 1089449 w 2436354"/>
              <a:gd name="connsiteY2" fmla="*/ 1314894 h 2057455"/>
              <a:gd name="connsiteX3" fmla="*/ 1696688 w 2436354"/>
              <a:gd name="connsiteY3" fmla="*/ 1757043 h 2057455"/>
              <a:gd name="connsiteX4" fmla="*/ 2436354 w 2436354"/>
              <a:gd name="connsiteY4" fmla="*/ 2057455 h 2057455"/>
              <a:gd name="connsiteX0" fmla="*/ 0 w 2436354"/>
              <a:gd name="connsiteY0" fmla="*/ 0 h 2057455"/>
              <a:gd name="connsiteX1" fmla="*/ 580696 w 2436354"/>
              <a:gd name="connsiteY1" fmla="*/ 854580 h 2057455"/>
              <a:gd name="connsiteX2" fmla="*/ 1089449 w 2436354"/>
              <a:gd name="connsiteY2" fmla="*/ 1314894 h 2057455"/>
              <a:gd name="connsiteX3" fmla="*/ 1696688 w 2436354"/>
              <a:gd name="connsiteY3" fmla="*/ 1757043 h 2057455"/>
              <a:gd name="connsiteX4" fmla="*/ 2436354 w 2436354"/>
              <a:gd name="connsiteY4" fmla="*/ 2057455 h 2057455"/>
              <a:gd name="connsiteX0" fmla="*/ 0 w 2436354"/>
              <a:gd name="connsiteY0" fmla="*/ 0 h 2057455"/>
              <a:gd name="connsiteX1" fmla="*/ 257790 w 2436354"/>
              <a:gd name="connsiteY1" fmla="*/ 441548 h 2057455"/>
              <a:gd name="connsiteX2" fmla="*/ 580696 w 2436354"/>
              <a:gd name="connsiteY2" fmla="*/ 854580 h 2057455"/>
              <a:gd name="connsiteX3" fmla="*/ 1089449 w 2436354"/>
              <a:gd name="connsiteY3" fmla="*/ 1314894 h 2057455"/>
              <a:gd name="connsiteX4" fmla="*/ 1696688 w 2436354"/>
              <a:gd name="connsiteY4" fmla="*/ 1757043 h 2057455"/>
              <a:gd name="connsiteX5" fmla="*/ 2436354 w 2436354"/>
              <a:gd name="connsiteY5" fmla="*/ 2057455 h 2057455"/>
              <a:gd name="connsiteX0" fmla="*/ 0 w 2436354"/>
              <a:gd name="connsiteY0" fmla="*/ 0 h 2057455"/>
              <a:gd name="connsiteX1" fmla="*/ 257790 w 2436354"/>
              <a:gd name="connsiteY1" fmla="*/ 441548 h 2057455"/>
              <a:gd name="connsiteX2" fmla="*/ 580696 w 2436354"/>
              <a:gd name="connsiteY2" fmla="*/ 854580 h 2057455"/>
              <a:gd name="connsiteX3" fmla="*/ 966166 w 2436354"/>
              <a:gd name="connsiteY3" fmla="*/ 1296289 h 2057455"/>
              <a:gd name="connsiteX4" fmla="*/ 1696688 w 2436354"/>
              <a:gd name="connsiteY4" fmla="*/ 1757043 h 2057455"/>
              <a:gd name="connsiteX5" fmla="*/ 2436354 w 2436354"/>
              <a:gd name="connsiteY5" fmla="*/ 2057455 h 2057455"/>
              <a:gd name="connsiteX0" fmla="*/ 0 w 2436354"/>
              <a:gd name="connsiteY0" fmla="*/ 0 h 2057455"/>
              <a:gd name="connsiteX1" fmla="*/ 257790 w 2436354"/>
              <a:gd name="connsiteY1" fmla="*/ 441548 h 2057455"/>
              <a:gd name="connsiteX2" fmla="*/ 508780 w 2436354"/>
              <a:gd name="connsiteY2" fmla="*/ 854580 h 2057455"/>
              <a:gd name="connsiteX3" fmla="*/ 966166 w 2436354"/>
              <a:gd name="connsiteY3" fmla="*/ 1296289 h 2057455"/>
              <a:gd name="connsiteX4" fmla="*/ 1696688 w 2436354"/>
              <a:gd name="connsiteY4" fmla="*/ 1757043 h 2057455"/>
              <a:gd name="connsiteX5" fmla="*/ 2436354 w 2436354"/>
              <a:gd name="connsiteY5" fmla="*/ 2057455 h 2057455"/>
              <a:gd name="connsiteX0" fmla="*/ 0 w 2456901"/>
              <a:gd name="connsiteY0" fmla="*/ 0 h 1983033"/>
              <a:gd name="connsiteX1" fmla="*/ 278337 w 2456901"/>
              <a:gd name="connsiteY1" fmla="*/ 367126 h 1983033"/>
              <a:gd name="connsiteX2" fmla="*/ 529327 w 2456901"/>
              <a:gd name="connsiteY2" fmla="*/ 780158 h 1983033"/>
              <a:gd name="connsiteX3" fmla="*/ 986713 w 2456901"/>
              <a:gd name="connsiteY3" fmla="*/ 1221867 h 1983033"/>
              <a:gd name="connsiteX4" fmla="*/ 1717235 w 2456901"/>
              <a:gd name="connsiteY4" fmla="*/ 1682621 h 1983033"/>
              <a:gd name="connsiteX5" fmla="*/ 2456901 w 2456901"/>
              <a:gd name="connsiteY5" fmla="*/ 1983033 h 1983033"/>
              <a:gd name="connsiteX0" fmla="*/ 0 w 2456901"/>
              <a:gd name="connsiteY0" fmla="*/ 0 h 1983033"/>
              <a:gd name="connsiteX1" fmla="*/ 278337 w 2456901"/>
              <a:gd name="connsiteY1" fmla="*/ 367126 h 1983033"/>
              <a:gd name="connsiteX2" fmla="*/ 529327 w 2456901"/>
              <a:gd name="connsiteY2" fmla="*/ 780158 h 1983033"/>
              <a:gd name="connsiteX3" fmla="*/ 986713 w 2456901"/>
              <a:gd name="connsiteY3" fmla="*/ 1221867 h 1983033"/>
              <a:gd name="connsiteX4" fmla="*/ 1717235 w 2456901"/>
              <a:gd name="connsiteY4" fmla="*/ 1682621 h 1983033"/>
              <a:gd name="connsiteX5" fmla="*/ 2456901 w 2456901"/>
              <a:gd name="connsiteY5" fmla="*/ 1983033 h 1983033"/>
              <a:gd name="connsiteX0" fmla="*/ 0 w 2456901"/>
              <a:gd name="connsiteY0" fmla="*/ 0 h 1983033"/>
              <a:gd name="connsiteX1" fmla="*/ 350252 w 2456901"/>
              <a:gd name="connsiteY1" fmla="*/ 478759 h 1983033"/>
              <a:gd name="connsiteX2" fmla="*/ 529327 w 2456901"/>
              <a:gd name="connsiteY2" fmla="*/ 780158 h 1983033"/>
              <a:gd name="connsiteX3" fmla="*/ 986713 w 2456901"/>
              <a:gd name="connsiteY3" fmla="*/ 1221867 h 1983033"/>
              <a:gd name="connsiteX4" fmla="*/ 1717235 w 2456901"/>
              <a:gd name="connsiteY4" fmla="*/ 1682621 h 1983033"/>
              <a:gd name="connsiteX5" fmla="*/ 2456901 w 2456901"/>
              <a:gd name="connsiteY5" fmla="*/ 1983033 h 1983033"/>
              <a:gd name="connsiteX0" fmla="*/ 0 w 2456901"/>
              <a:gd name="connsiteY0" fmla="*/ 0 h 1983033"/>
              <a:gd name="connsiteX1" fmla="*/ 529327 w 2456901"/>
              <a:gd name="connsiteY1" fmla="*/ 780158 h 1983033"/>
              <a:gd name="connsiteX2" fmla="*/ 986713 w 2456901"/>
              <a:gd name="connsiteY2" fmla="*/ 1221867 h 1983033"/>
              <a:gd name="connsiteX3" fmla="*/ 1717235 w 2456901"/>
              <a:gd name="connsiteY3" fmla="*/ 1682621 h 1983033"/>
              <a:gd name="connsiteX4" fmla="*/ 2456901 w 2456901"/>
              <a:gd name="connsiteY4" fmla="*/ 1983033 h 1983033"/>
              <a:gd name="connsiteX0" fmla="*/ 0 w 2456901"/>
              <a:gd name="connsiteY0" fmla="*/ 0 h 1983033"/>
              <a:gd name="connsiteX1" fmla="*/ 529327 w 2456901"/>
              <a:gd name="connsiteY1" fmla="*/ 780158 h 1983033"/>
              <a:gd name="connsiteX2" fmla="*/ 986713 w 2456901"/>
              <a:gd name="connsiteY2" fmla="*/ 1221867 h 1983033"/>
              <a:gd name="connsiteX3" fmla="*/ 1717235 w 2456901"/>
              <a:gd name="connsiteY3" fmla="*/ 1682621 h 1983033"/>
              <a:gd name="connsiteX4" fmla="*/ 2456901 w 2456901"/>
              <a:gd name="connsiteY4" fmla="*/ 1983033 h 1983033"/>
              <a:gd name="connsiteX0" fmla="*/ 0 w 2456901"/>
              <a:gd name="connsiteY0" fmla="*/ 0 h 1983033"/>
              <a:gd name="connsiteX1" fmla="*/ 529328 w 2456901"/>
              <a:gd name="connsiteY1" fmla="*/ 780158 h 1983033"/>
              <a:gd name="connsiteX2" fmla="*/ 986713 w 2456901"/>
              <a:gd name="connsiteY2" fmla="*/ 1221867 h 1983033"/>
              <a:gd name="connsiteX3" fmla="*/ 1717235 w 2456901"/>
              <a:gd name="connsiteY3" fmla="*/ 1682621 h 1983033"/>
              <a:gd name="connsiteX4" fmla="*/ 2456901 w 2456901"/>
              <a:gd name="connsiteY4" fmla="*/ 1983033 h 1983033"/>
              <a:gd name="connsiteX0" fmla="*/ 0 w 2456901"/>
              <a:gd name="connsiteY0" fmla="*/ 0 h 1983033"/>
              <a:gd name="connsiteX1" fmla="*/ 986713 w 2456901"/>
              <a:gd name="connsiteY1" fmla="*/ 1221867 h 1983033"/>
              <a:gd name="connsiteX2" fmla="*/ 1717235 w 2456901"/>
              <a:gd name="connsiteY2" fmla="*/ 1682621 h 1983033"/>
              <a:gd name="connsiteX3" fmla="*/ 2456901 w 2456901"/>
              <a:gd name="connsiteY3" fmla="*/ 1983033 h 1983033"/>
              <a:gd name="connsiteX0" fmla="*/ 0 w 2456901"/>
              <a:gd name="connsiteY0" fmla="*/ 0 h 1983033"/>
              <a:gd name="connsiteX1" fmla="*/ 986713 w 2456901"/>
              <a:gd name="connsiteY1" fmla="*/ 1221867 h 1983033"/>
              <a:gd name="connsiteX2" fmla="*/ 1717235 w 2456901"/>
              <a:gd name="connsiteY2" fmla="*/ 1682621 h 1983033"/>
              <a:gd name="connsiteX3" fmla="*/ 2456901 w 2456901"/>
              <a:gd name="connsiteY3" fmla="*/ 1983033 h 1983033"/>
              <a:gd name="connsiteX0" fmla="*/ 0 w 2456901"/>
              <a:gd name="connsiteY0" fmla="*/ 0 h 1983033"/>
              <a:gd name="connsiteX1" fmla="*/ 555725 w 2456901"/>
              <a:gd name="connsiteY1" fmla="*/ 683420 h 1983033"/>
              <a:gd name="connsiteX2" fmla="*/ 986713 w 2456901"/>
              <a:gd name="connsiteY2" fmla="*/ 1221867 h 1983033"/>
              <a:gd name="connsiteX3" fmla="*/ 1717235 w 2456901"/>
              <a:gd name="connsiteY3" fmla="*/ 1682621 h 1983033"/>
              <a:gd name="connsiteX4" fmla="*/ 2456901 w 2456901"/>
              <a:gd name="connsiteY4" fmla="*/ 1983033 h 1983033"/>
              <a:gd name="connsiteX0" fmla="*/ 0 w 2456901"/>
              <a:gd name="connsiteY0" fmla="*/ 0 h 1983033"/>
              <a:gd name="connsiteX1" fmla="*/ 555725 w 2456901"/>
              <a:gd name="connsiteY1" fmla="*/ 683420 h 1983033"/>
              <a:gd name="connsiteX2" fmla="*/ 986713 w 2456901"/>
              <a:gd name="connsiteY2" fmla="*/ 1221867 h 1983033"/>
              <a:gd name="connsiteX3" fmla="*/ 1717235 w 2456901"/>
              <a:gd name="connsiteY3" fmla="*/ 1682621 h 1983033"/>
              <a:gd name="connsiteX4" fmla="*/ 2456901 w 2456901"/>
              <a:gd name="connsiteY4" fmla="*/ 1983033 h 1983033"/>
              <a:gd name="connsiteX0" fmla="*/ 0 w 2456901"/>
              <a:gd name="connsiteY0" fmla="*/ 0 h 1983033"/>
              <a:gd name="connsiteX1" fmla="*/ 555725 w 2456901"/>
              <a:gd name="connsiteY1" fmla="*/ 683420 h 1983033"/>
              <a:gd name="connsiteX2" fmla="*/ 986713 w 2456901"/>
              <a:gd name="connsiteY2" fmla="*/ 1221867 h 1983033"/>
              <a:gd name="connsiteX3" fmla="*/ 1717235 w 2456901"/>
              <a:gd name="connsiteY3" fmla="*/ 1682621 h 1983033"/>
              <a:gd name="connsiteX4" fmla="*/ 2456901 w 2456901"/>
              <a:gd name="connsiteY4" fmla="*/ 1983033 h 1983033"/>
              <a:gd name="connsiteX0" fmla="*/ 0 w 2456901"/>
              <a:gd name="connsiteY0" fmla="*/ 0 h 1983033"/>
              <a:gd name="connsiteX1" fmla="*/ 555725 w 2456901"/>
              <a:gd name="connsiteY1" fmla="*/ 683420 h 1983033"/>
              <a:gd name="connsiteX2" fmla="*/ 986713 w 2456901"/>
              <a:gd name="connsiteY2" fmla="*/ 1221867 h 1983033"/>
              <a:gd name="connsiteX3" fmla="*/ 1717235 w 2456901"/>
              <a:gd name="connsiteY3" fmla="*/ 1682621 h 1983033"/>
              <a:gd name="connsiteX4" fmla="*/ 2456901 w 2456901"/>
              <a:gd name="connsiteY4" fmla="*/ 1983033 h 1983033"/>
              <a:gd name="connsiteX0" fmla="*/ 0 w 2456901"/>
              <a:gd name="connsiteY0" fmla="*/ 0 h 1983033"/>
              <a:gd name="connsiteX1" fmla="*/ 555725 w 2456901"/>
              <a:gd name="connsiteY1" fmla="*/ 683420 h 1983033"/>
              <a:gd name="connsiteX2" fmla="*/ 986713 w 2456901"/>
              <a:gd name="connsiteY2" fmla="*/ 1221867 h 1983033"/>
              <a:gd name="connsiteX3" fmla="*/ 1717235 w 2456901"/>
              <a:gd name="connsiteY3" fmla="*/ 1682621 h 1983033"/>
              <a:gd name="connsiteX4" fmla="*/ 2456901 w 2456901"/>
              <a:gd name="connsiteY4" fmla="*/ 1983033 h 1983033"/>
              <a:gd name="connsiteX0" fmla="*/ 0 w 2456901"/>
              <a:gd name="connsiteY0" fmla="*/ 0 h 1983033"/>
              <a:gd name="connsiteX1" fmla="*/ 555725 w 2456901"/>
              <a:gd name="connsiteY1" fmla="*/ 683420 h 1983033"/>
              <a:gd name="connsiteX2" fmla="*/ 986713 w 2456901"/>
              <a:gd name="connsiteY2" fmla="*/ 1221867 h 1983033"/>
              <a:gd name="connsiteX3" fmla="*/ 1717235 w 2456901"/>
              <a:gd name="connsiteY3" fmla="*/ 1682621 h 1983033"/>
              <a:gd name="connsiteX4" fmla="*/ 2456901 w 2456901"/>
              <a:gd name="connsiteY4" fmla="*/ 1983033 h 1983033"/>
              <a:gd name="connsiteX0" fmla="*/ 0 w 2456901"/>
              <a:gd name="connsiteY0" fmla="*/ 0 h 1983033"/>
              <a:gd name="connsiteX1" fmla="*/ 555725 w 2456901"/>
              <a:gd name="connsiteY1" fmla="*/ 683420 h 1983033"/>
              <a:gd name="connsiteX2" fmla="*/ 986713 w 2456901"/>
              <a:gd name="connsiteY2" fmla="*/ 1221867 h 1983033"/>
              <a:gd name="connsiteX3" fmla="*/ 1717235 w 2456901"/>
              <a:gd name="connsiteY3" fmla="*/ 1682621 h 1983033"/>
              <a:gd name="connsiteX4" fmla="*/ 2456901 w 2456901"/>
              <a:gd name="connsiteY4" fmla="*/ 1983033 h 1983033"/>
              <a:gd name="connsiteX0" fmla="*/ 0 w 2456901"/>
              <a:gd name="connsiteY0" fmla="*/ 0 h 1983033"/>
              <a:gd name="connsiteX1" fmla="*/ 555725 w 2456901"/>
              <a:gd name="connsiteY1" fmla="*/ 683420 h 1983033"/>
              <a:gd name="connsiteX2" fmla="*/ 986713 w 2456901"/>
              <a:gd name="connsiteY2" fmla="*/ 1221867 h 1983033"/>
              <a:gd name="connsiteX3" fmla="*/ 1717235 w 2456901"/>
              <a:gd name="connsiteY3" fmla="*/ 1682621 h 1983033"/>
              <a:gd name="connsiteX4" fmla="*/ 2456901 w 2456901"/>
              <a:gd name="connsiteY4" fmla="*/ 1983033 h 1983033"/>
              <a:gd name="connsiteX0" fmla="*/ 0 w 2456901"/>
              <a:gd name="connsiteY0" fmla="*/ 0 h 1983033"/>
              <a:gd name="connsiteX1" fmla="*/ 555725 w 2456901"/>
              <a:gd name="connsiteY1" fmla="*/ 683420 h 1983033"/>
              <a:gd name="connsiteX2" fmla="*/ 986713 w 2456901"/>
              <a:gd name="connsiteY2" fmla="*/ 1221867 h 1983033"/>
              <a:gd name="connsiteX3" fmla="*/ 1717235 w 2456901"/>
              <a:gd name="connsiteY3" fmla="*/ 1682621 h 1983033"/>
              <a:gd name="connsiteX4" fmla="*/ 2456901 w 2456901"/>
              <a:gd name="connsiteY4" fmla="*/ 1983033 h 1983033"/>
              <a:gd name="connsiteX0" fmla="*/ 0 w 2456901"/>
              <a:gd name="connsiteY0" fmla="*/ 0 h 1983033"/>
              <a:gd name="connsiteX1" fmla="*/ 555725 w 2456901"/>
              <a:gd name="connsiteY1" fmla="*/ 683420 h 1983033"/>
              <a:gd name="connsiteX2" fmla="*/ 986713 w 2456901"/>
              <a:gd name="connsiteY2" fmla="*/ 1221867 h 1983033"/>
              <a:gd name="connsiteX3" fmla="*/ 1717235 w 2456901"/>
              <a:gd name="connsiteY3" fmla="*/ 1682621 h 1983033"/>
              <a:gd name="connsiteX4" fmla="*/ 2456901 w 2456901"/>
              <a:gd name="connsiteY4" fmla="*/ 1983033 h 198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6901" h="1983033">
                <a:moveTo>
                  <a:pt x="0" y="0"/>
                </a:moveTo>
                <a:cubicBezTo>
                  <a:pt x="515553" y="196077"/>
                  <a:pt x="452915" y="349537"/>
                  <a:pt x="555725" y="683420"/>
                </a:cubicBezTo>
                <a:cubicBezTo>
                  <a:pt x="648262" y="924276"/>
                  <a:pt x="793128" y="1055334"/>
                  <a:pt x="986713" y="1221867"/>
                </a:cubicBezTo>
                <a:cubicBezTo>
                  <a:pt x="1180298" y="1388401"/>
                  <a:pt x="1472204" y="1555760"/>
                  <a:pt x="1717235" y="1682621"/>
                </a:cubicBezTo>
                <a:cubicBezTo>
                  <a:pt x="1962266" y="1809482"/>
                  <a:pt x="2037012" y="1862628"/>
                  <a:pt x="2456901" y="1983033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250632" y="908720"/>
            <a:ext cx="574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>
                    <a:lumMod val="75000"/>
                  </a:srgbClr>
                </a:solidFill>
              </a:rPr>
              <a:t>Public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8339446" y="919619"/>
            <a:ext cx="507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C00000"/>
                </a:solidFill>
              </a:rPr>
              <a:t>Privé</a:t>
            </a:r>
          </a:p>
        </p:txBody>
      </p:sp>
      <p:sp>
        <p:nvSpPr>
          <p:cNvPr id="25" name="ZoneTexte 24"/>
          <p:cNvSpPr txBox="1"/>
          <p:nvPr/>
        </p:nvSpPr>
        <p:spPr>
          <a:xfrm rot="16200000">
            <a:off x="5529660" y="1757948"/>
            <a:ext cx="1120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prstClr val="white">
                    <a:lumMod val="50000"/>
                  </a:prstClr>
                </a:solidFill>
              </a:rPr>
              <a:t>Investissement</a:t>
            </a:r>
            <a:endParaRPr lang="fr-FR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168879" y="2636912"/>
            <a:ext cx="7377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solidFill>
                  <a:prstClr val="white">
                    <a:lumMod val="50000"/>
                  </a:prstClr>
                </a:solidFill>
              </a:rPr>
              <a:t>Recherche</a:t>
            </a:r>
            <a:endParaRPr lang="fr-FR" sz="10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954605" y="2636912"/>
            <a:ext cx="10390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solidFill>
                  <a:prstClr val="white">
                    <a:lumMod val="50000"/>
                  </a:prstClr>
                </a:solidFill>
              </a:rPr>
              <a:t>Développement</a:t>
            </a:r>
            <a:endParaRPr lang="fr-FR" sz="10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001984" y="2647305"/>
            <a:ext cx="1178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solidFill>
                  <a:prstClr val="white">
                    <a:lumMod val="50000"/>
                  </a:prstClr>
                </a:solidFill>
              </a:rPr>
              <a:t>Commercialisation</a:t>
            </a:r>
            <a:endParaRPr lang="fr-FR" sz="1000" b="1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30" name="Connecteur droit 29"/>
          <p:cNvCxnSpPr/>
          <p:nvPr/>
        </p:nvCxnSpPr>
        <p:spPr>
          <a:xfrm>
            <a:off x="7308304" y="1047219"/>
            <a:ext cx="0" cy="140925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7668344" y="1052736"/>
            <a:ext cx="0" cy="140925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7149369" y="693276"/>
            <a:ext cx="649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 smtClean="0">
                <a:solidFill>
                  <a:prstClr val="black"/>
                </a:solidFill>
              </a:rPr>
              <a:t>Instrument</a:t>
            </a:r>
          </a:p>
          <a:p>
            <a:pPr algn="ctr"/>
            <a:r>
              <a:rPr lang="fr-FR" sz="800" dirty="0" smtClean="0">
                <a:solidFill>
                  <a:prstClr val="black"/>
                </a:solidFill>
              </a:rPr>
              <a:t>PME</a:t>
            </a:r>
            <a:endParaRPr lang="fr-FR" sz="800" dirty="0">
              <a:solidFill>
                <a:prstClr val="black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717628" y="1896447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00" i="1" dirty="0" smtClean="0">
                <a:solidFill>
                  <a:prstClr val="black"/>
                </a:solidFill>
              </a:rPr>
              <a:t>Business</a:t>
            </a:r>
          </a:p>
          <a:p>
            <a:pPr algn="ctr"/>
            <a:r>
              <a:rPr lang="fr-FR" sz="700" i="1" dirty="0" err="1" smtClean="0">
                <a:solidFill>
                  <a:prstClr val="black"/>
                </a:solidFill>
              </a:rPr>
              <a:t>angels</a:t>
            </a:r>
            <a:endParaRPr lang="fr-FR" sz="700" i="1" dirty="0">
              <a:solidFill>
                <a:prstClr val="black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8172400" y="1429035"/>
            <a:ext cx="2824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00" i="1" dirty="0" smtClean="0">
                <a:solidFill>
                  <a:prstClr val="black"/>
                </a:solidFill>
              </a:rPr>
              <a:t>VC</a:t>
            </a:r>
            <a:endParaRPr lang="fr-FR" sz="700" i="1" dirty="0">
              <a:solidFill>
                <a:prstClr val="black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8101068" y="593248"/>
            <a:ext cx="5068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00" i="1" dirty="0" smtClean="0">
                <a:solidFill>
                  <a:prstClr val="black"/>
                </a:solidFill>
              </a:rPr>
              <a:t>Industrie</a:t>
            </a:r>
            <a:endParaRPr lang="fr-FR" sz="700" i="1" dirty="0">
              <a:solidFill>
                <a:prstClr val="black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5497" y="1268760"/>
            <a:ext cx="6502234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 1: idée/concept,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200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Input</a:t>
            </a:r>
            <a:r>
              <a:rPr lang="fr-F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Business plan I (10 p.)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Activités: faisabilité, analyse risques, IP, recherche partenaires, pilote…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200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Output</a:t>
            </a:r>
            <a:r>
              <a:rPr lang="fr-F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Business plan II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 k€,</a:t>
            </a:r>
            <a:r>
              <a:rPr 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 6 mois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 2: R&amp;D, démonstration, </a:t>
            </a:r>
            <a:r>
              <a:rPr lang="fr-FR" sz="1200" b="1" i="1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</a:t>
            </a:r>
            <a:r>
              <a:rPr lang="fr-FR" sz="12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200" b="1" i="1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replication</a:t>
            </a:r>
            <a:endParaRPr lang="fr-FR" sz="1200" b="1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200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Input</a:t>
            </a:r>
            <a:r>
              <a:rPr lang="fr-F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Business plan II et description des activités de la phase 2 (30 p.)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Activités: développement, prototypes, test, pilotes, miniaturisation, </a:t>
            </a:r>
            <a:br>
              <a:rPr lang="fr-F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12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scale</a:t>
            </a:r>
            <a:r>
              <a:rPr lang="fr-F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-up…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Output: </a:t>
            </a:r>
            <a:r>
              <a:rPr lang="fr-FR" sz="12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investor</a:t>
            </a:r>
            <a:r>
              <a:rPr lang="fr-F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2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ready</a:t>
            </a:r>
            <a:r>
              <a:rPr lang="fr-F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Business plan III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1-3 M€, 12-24 mois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 3: Commercialisation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Coaching sur l’accès aux financements, formation, IP management…</a:t>
            </a:r>
            <a:endParaRPr lang="fr-FR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471780" y="6114827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10%</a:t>
            </a:r>
            <a:endParaRPr lang="fr-FR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734651" y="6127559"/>
            <a:ext cx="1242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30-50%</a:t>
            </a:r>
            <a:endParaRPr lang="fr-FR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85" y="5665894"/>
            <a:ext cx="1376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Taux de succès envisagé</a:t>
            </a:r>
            <a:endParaRPr lang="fr-FR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993914" y="329413"/>
            <a:ext cx="7925580" cy="565492"/>
          </a:xfrm>
        </p:spPr>
        <p:txBody>
          <a:bodyPr/>
          <a:lstStyle/>
          <a:p>
            <a:pPr algn="ctr"/>
            <a:r>
              <a:rPr lang="fr-FR" sz="2400" dirty="0" smtClean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Exemple d’outils nouveaux  H2020:</a:t>
            </a:r>
          </a:p>
          <a:p>
            <a:pPr algn="ctr"/>
            <a:r>
              <a:rPr lang="fr-FR" sz="2400" dirty="0" smtClean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Instrument PME</a:t>
            </a:r>
            <a:endParaRPr lang="fr-FR" sz="2400" dirty="0">
              <a:solidFill>
                <a:srgbClr val="154C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75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5507"/>
            <a:ext cx="8229600" cy="846138"/>
          </a:xfrm>
        </p:spPr>
        <p:txBody>
          <a:bodyPr/>
          <a:lstStyle/>
          <a:p>
            <a:pPr algn="ctr"/>
            <a:r>
              <a:rPr lang="fr-FR" sz="3200" b="1" dirty="0" smtClean="0">
                <a:solidFill>
                  <a:srgbClr val="154C8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Calendrier 2018-2020</a:t>
            </a:r>
            <a:endParaRPr lang="fr-FR" sz="3200" b="1" dirty="0">
              <a:solidFill>
                <a:srgbClr val="154C8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0575" y="1519881"/>
            <a:ext cx="8229600" cy="4210581"/>
          </a:xfrm>
        </p:spPr>
        <p:txBody>
          <a:bodyPr>
            <a:normAutofit/>
          </a:bodyPr>
          <a:lstStyle/>
          <a:p>
            <a:pPr marL="285750"/>
            <a:endParaRPr lang="fr-FR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dirty="0" smtClean="0">
                <a:solidFill>
                  <a:srgbClr val="154C85"/>
                </a:solidFill>
              </a:rPr>
              <a:t>Avril 2016: consultation des </a:t>
            </a:r>
            <a:r>
              <a:rPr lang="fr-FR" sz="1600" b="0" dirty="0" err="1" smtClean="0">
                <a:solidFill>
                  <a:srgbClr val="154C85"/>
                </a:solidFill>
              </a:rPr>
              <a:t>Stakeholders</a:t>
            </a:r>
            <a:r>
              <a:rPr lang="fr-FR" sz="1600" b="0" dirty="0" smtClean="0">
                <a:solidFill>
                  <a:srgbClr val="154C85"/>
                </a:solidFill>
              </a:rPr>
              <a:t> sur: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54C85"/>
                </a:solidFill>
              </a:rPr>
              <a:t>D</a:t>
            </a:r>
            <a:r>
              <a:rPr lang="fr-FR" sz="1600" b="0" dirty="0" smtClean="0">
                <a:solidFill>
                  <a:srgbClr val="154C85"/>
                </a:solidFill>
              </a:rPr>
              <a:t>éfi 5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154C85"/>
                </a:solidFill>
              </a:rPr>
              <a:t>Thématique des appels FET Proactive</a:t>
            </a:r>
            <a:endParaRPr lang="fr-FR" sz="1600" b="0" dirty="0" smtClean="0">
              <a:solidFill>
                <a:srgbClr val="154C8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dirty="0" smtClean="0">
                <a:solidFill>
                  <a:srgbClr val="154C85"/>
                </a:solidFill>
              </a:rPr>
              <a:t>1</a:t>
            </a:r>
            <a:r>
              <a:rPr lang="fr-FR" sz="1600" b="0" baseline="30000" dirty="0" smtClean="0">
                <a:solidFill>
                  <a:srgbClr val="154C85"/>
                </a:solidFill>
              </a:rPr>
              <a:t>er</a:t>
            </a:r>
            <a:r>
              <a:rPr lang="fr-FR" sz="1600" b="0" dirty="0" smtClean="0">
                <a:solidFill>
                  <a:srgbClr val="154C85"/>
                </a:solidFill>
              </a:rPr>
              <a:t> semestre 2016 Travail </a:t>
            </a:r>
            <a:r>
              <a:rPr lang="fr-FR" sz="1600" b="0" dirty="0">
                <a:solidFill>
                  <a:srgbClr val="154C85"/>
                </a:solidFill>
              </a:rPr>
              <a:t>des </a:t>
            </a:r>
            <a:r>
              <a:rPr lang="fr-FR" sz="1600" b="0" dirty="0" err="1">
                <a:solidFill>
                  <a:srgbClr val="154C85"/>
                </a:solidFill>
              </a:rPr>
              <a:t>Advisory</a:t>
            </a:r>
            <a:r>
              <a:rPr lang="fr-FR" sz="1600" b="0" dirty="0">
                <a:solidFill>
                  <a:srgbClr val="154C85"/>
                </a:solidFill>
              </a:rPr>
              <a:t> Groups et des Groupes d’experts </a:t>
            </a:r>
            <a:r>
              <a:rPr lang="fr-FR" sz="1600" b="0" i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br>
              <a:rPr lang="fr-FR" sz="1600" b="0" i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fr-FR" sz="1600" b="0" dirty="0" smtClean="0">
                <a:solidFill>
                  <a:srgbClr val="154C85"/>
                </a:solidFill>
              </a:rPr>
              <a:t>Conclusion en septembre</a:t>
            </a:r>
            <a:endParaRPr lang="fr-FR" sz="1600" b="0" dirty="0">
              <a:solidFill>
                <a:srgbClr val="154C8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dirty="0" smtClean="0">
                <a:solidFill>
                  <a:srgbClr val="154C85"/>
                </a:solidFill>
              </a:rPr>
              <a:t>Automne 2016: Organisation de la remontée de topics:</a:t>
            </a:r>
            <a:endParaRPr lang="fr-FR" sz="1600" b="0" dirty="0">
              <a:solidFill>
                <a:srgbClr val="154C85"/>
              </a:solidFill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r-FR" sz="1600" b="0" dirty="0" smtClean="0">
                <a:solidFill>
                  <a:srgbClr val="154C85"/>
                </a:solidFill>
              </a:rPr>
              <a:t>Alliances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154C85"/>
                </a:solidFill>
              </a:rPr>
              <a:t>MENESR/GTN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r-FR" sz="1600" b="0" dirty="0" smtClean="0">
                <a:solidFill>
                  <a:srgbClr val="154C85"/>
                </a:solidFill>
              </a:rPr>
              <a:t>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dirty="0" smtClean="0">
                <a:solidFill>
                  <a:srgbClr val="154C85"/>
                </a:solidFill>
              </a:rPr>
              <a:t>Fin 2016: 1ers </a:t>
            </a:r>
            <a:r>
              <a:rPr lang="fr-FR" sz="1600" b="0" dirty="0" err="1" smtClean="0">
                <a:solidFill>
                  <a:srgbClr val="154C85"/>
                </a:solidFill>
              </a:rPr>
              <a:t>drafts</a:t>
            </a:r>
            <a:endParaRPr lang="fr-FR" sz="1600" b="0" dirty="0" smtClean="0">
              <a:solidFill>
                <a:srgbClr val="154C8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dirty="0" smtClean="0">
                <a:solidFill>
                  <a:srgbClr val="154C85"/>
                </a:solidFill>
              </a:rPr>
              <a:t>Mi 2017: finalisation des programmes de </a:t>
            </a:r>
            <a:r>
              <a:rPr lang="fr-FR" sz="1600" b="0" dirty="0" err="1" smtClean="0">
                <a:solidFill>
                  <a:srgbClr val="154C85"/>
                </a:solidFill>
              </a:rPr>
              <a:t>travi</a:t>
            </a:r>
            <a:endParaRPr lang="fr-FR" sz="1600" b="0" dirty="0" smtClean="0">
              <a:solidFill>
                <a:srgbClr val="154C8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rgbClr val="154C85"/>
                </a:solidFill>
              </a:rPr>
              <a:t>Fin 2017: Lancement des </a:t>
            </a:r>
            <a:r>
              <a:rPr lang="fr-FR" sz="1500" dirty="0" smtClean="0">
                <a:solidFill>
                  <a:srgbClr val="154C85"/>
                </a:solidFill>
              </a:rPr>
              <a:t>appels</a:t>
            </a:r>
            <a:endParaRPr lang="fr-FR" sz="1500" dirty="0">
              <a:solidFill>
                <a:srgbClr val="154C8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154C85"/>
                </a:solidFill>
              </a:rPr>
              <a:t>1</a:t>
            </a:r>
            <a:r>
              <a:rPr lang="fr-FR" sz="1600" baseline="30000" dirty="0" smtClean="0">
                <a:solidFill>
                  <a:srgbClr val="154C85"/>
                </a:solidFill>
              </a:rPr>
              <a:t>er</a:t>
            </a:r>
            <a:r>
              <a:rPr lang="fr-FR" sz="1600" dirty="0" smtClean="0">
                <a:solidFill>
                  <a:srgbClr val="154C85"/>
                </a:solidFill>
              </a:rPr>
              <a:t> trimestre 2018: 1eres deadlines</a:t>
            </a:r>
          </a:p>
          <a:p>
            <a:endParaRPr lang="fr-FR" sz="1600" dirty="0">
              <a:solidFill>
                <a:srgbClr val="154C8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0" dirty="0">
              <a:solidFill>
                <a:srgbClr val="154C85"/>
              </a:solidFill>
            </a:endParaRPr>
          </a:p>
          <a:p>
            <a:endParaRPr lang="fr-FR" dirty="0">
              <a:solidFill>
                <a:srgbClr val="154C85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3418-5D8F-0D41-BCF8-8D9702B5811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0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_powerpoint_AMU">
  <a:themeElements>
    <a:clrScheme name="Personnalisée 1">
      <a:dk1>
        <a:srgbClr val="000000"/>
      </a:dk1>
      <a:lt1>
        <a:sysClr val="window" lastClr="FFFFFF"/>
      </a:lt1>
      <a:dk2>
        <a:srgbClr val="235BAA"/>
      </a:dk2>
      <a:lt2>
        <a:srgbClr val="AFB1A5"/>
      </a:lt2>
      <a:accent1>
        <a:srgbClr val="0080FF"/>
      </a:accent1>
      <a:accent2>
        <a:srgbClr val="51C2A9"/>
      </a:accent2>
      <a:accent3>
        <a:srgbClr val="7EC251"/>
      </a:accent3>
      <a:accent4>
        <a:srgbClr val="AFB1A5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modele_powerpoint_AMU</Template>
  <TotalTime>12058</TotalTime>
  <Words>950</Words>
  <Application>Microsoft Office PowerPoint</Application>
  <PresentationFormat>Affichage à l'écran (4:3)</PresentationFormat>
  <Paragraphs>268</Paragraphs>
  <Slides>13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3" baseType="lpstr">
      <vt:lpstr>MS Mincho</vt:lpstr>
      <vt:lpstr>ＭＳ Ｐゴシック</vt:lpstr>
      <vt:lpstr>Arial</vt:lpstr>
      <vt:lpstr>Calibri</vt:lpstr>
      <vt:lpstr>Cambria</vt:lpstr>
      <vt:lpstr>Symbol</vt:lpstr>
      <vt:lpstr>Verdana</vt:lpstr>
      <vt:lpstr>Wingdings</vt:lpstr>
      <vt:lpstr>modele_powerpoint_AMU</vt:lpstr>
      <vt:lpstr>Conception personnalisée</vt:lpstr>
      <vt:lpstr>Présentation PowerPoint</vt:lpstr>
      <vt:lpstr>La thématique de l’eau dans les programmes européens de recherche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Appels +/- bottom up</vt:lpstr>
      <vt:lpstr>Calendrier 2018-2020</vt:lpstr>
      <vt:lpstr>PRIMA Partnership for research and innovation in the Mediterranean Area </vt:lpstr>
      <vt:lpstr>Protisvalor: service contrats européens</vt:lpstr>
      <vt:lpstr>Présentation PowerPoint</vt:lpstr>
      <vt:lpstr>Présentation PowerPoint</vt:lpstr>
    </vt:vector>
  </TitlesOfParts>
  <Company>Protisvalor U2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Actualité de la cellule Europe   Conseil Scientifique AMU 20 novembre 2012 celine.damon@univ-amu.Fr</dc:title>
  <dc:creator>Damon Celine</dc:creator>
  <cp:lastModifiedBy>cavalier</cp:lastModifiedBy>
  <cp:revision>825</cp:revision>
  <cp:lastPrinted>2015-07-23T09:20:31Z</cp:lastPrinted>
  <dcterms:created xsi:type="dcterms:W3CDTF">2012-11-19T13:14:42Z</dcterms:created>
  <dcterms:modified xsi:type="dcterms:W3CDTF">2016-04-05T08:39:21Z</dcterms:modified>
</cp:coreProperties>
</file>